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28"/>
  </p:notesMasterIdLst>
  <p:handoutMasterIdLst>
    <p:handoutMasterId r:id="rId29"/>
  </p:handoutMasterIdLst>
  <p:sldIdLst>
    <p:sldId id="256" r:id="rId3"/>
    <p:sldId id="316" r:id="rId4"/>
    <p:sldId id="321" r:id="rId5"/>
    <p:sldId id="312" r:id="rId6"/>
    <p:sldId id="287" r:id="rId7"/>
    <p:sldId id="292" r:id="rId8"/>
    <p:sldId id="277" r:id="rId9"/>
    <p:sldId id="296" r:id="rId10"/>
    <p:sldId id="290" r:id="rId11"/>
    <p:sldId id="313" r:id="rId12"/>
    <p:sldId id="308" r:id="rId13"/>
    <p:sldId id="315" r:id="rId14"/>
    <p:sldId id="303" r:id="rId15"/>
    <p:sldId id="317" r:id="rId16"/>
    <p:sldId id="304" r:id="rId17"/>
    <p:sldId id="318" r:id="rId18"/>
    <p:sldId id="305" r:id="rId19"/>
    <p:sldId id="314" r:id="rId20"/>
    <p:sldId id="306" r:id="rId21"/>
    <p:sldId id="319" r:id="rId22"/>
    <p:sldId id="307" r:id="rId23"/>
    <p:sldId id="310" r:id="rId24"/>
    <p:sldId id="270" r:id="rId25"/>
    <p:sldId id="302" r:id="rId26"/>
    <p:sldId id="31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B38"/>
    <a:srgbClr val="69C0FB"/>
    <a:srgbClr val="9A57CD"/>
    <a:srgbClr val="0DFF2A"/>
    <a:srgbClr val="DE7F00"/>
    <a:srgbClr val="00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78" autoAdjust="0"/>
  </p:normalViewPr>
  <p:slideViewPr>
    <p:cSldViewPr snapToGrid="0">
      <p:cViewPr>
        <p:scale>
          <a:sx n="80" d="100"/>
          <a:sy n="80" d="100"/>
        </p:scale>
        <p:origin x="-9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14"/>
          <c:dPt>
            <c:idx val="1"/>
            <c:bubble3D val="0"/>
            <c:explosion val="7"/>
          </c:dPt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Sheet1!$B$21:$B$22</c:f>
              <c:numCache>
                <c:formatCode>General</c:formatCode>
                <c:ptCount val="2"/>
                <c:pt idx="0">
                  <c:v>45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4.91218208896783E-2"/>
                  <c:y val="2.07274686479776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1617179747697102E-4"/>
                  <c:y val="-0.215046898518725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4796883755175103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Sheet1!$O$12:$O$16</c:f>
              <c:strCache>
                <c:ptCount val="5"/>
                <c:pt idx="0">
                  <c:v>Chinook</c:v>
                </c:pt>
                <c:pt idx="1">
                  <c:v>Sacramento Pikeminnow</c:v>
                </c:pt>
                <c:pt idx="2">
                  <c:v>Striped Bass</c:v>
                </c:pt>
                <c:pt idx="3">
                  <c:v>Threadfin Shad</c:v>
                </c:pt>
                <c:pt idx="4">
                  <c:v>Mississippi Silverside</c:v>
                </c:pt>
              </c:strCache>
            </c:strRef>
          </c:cat>
          <c:val>
            <c:numRef>
              <c:f>Sheet1!$P$12:$P$16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Sheet1!$G$21:$G$22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9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4.2946882124507701E-2"/>
                  <c:y val="7.19736438380470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0695978037766899E-4"/>
                  <c:y val="9.59142783130263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White</a:t>
                    </a:r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>
                        <a:solidFill>
                          <a:schemeClr val="bg1"/>
                        </a:solidFill>
                      </a:rPr>
                      <a:t>Sturgeon</a:t>
                    </a:r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589844354594799E-2"/>
                  <c:y val="6.26048354390418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089466544934902E-2"/>
                  <c:y val="0.123657672122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83761376703907E-2"/>
                  <c:y val="0.231572374875293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Smallmouth Bass</a:t>
                    </a:r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>
                        <a:solidFill>
                          <a:schemeClr val="bg1"/>
                        </a:solidFill>
                      </a:rPr>
                      <a:t>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8753217278051701E-2"/>
                  <c:y val="8.47101638551774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1701123494288503E-2"/>
                  <c:y val="2.3435812667880401E-2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Largemouth Bass</a:t>
                    </a:r>
                    <a:r>
                      <a:rPr lang="en-US" sz="2400" baseline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400">
                        <a:solidFill>
                          <a:schemeClr val="bg1"/>
                        </a:solidFill>
                      </a:rPr>
                      <a:t>7%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5.9500190246061901E-2"/>
                  <c:y val="2.28989852128792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Sheet1!$L$40:$L$49</c:f>
              <c:strCache>
                <c:ptCount val="10"/>
                <c:pt idx="0">
                  <c:v>Chinook</c:v>
                </c:pt>
                <c:pt idx="1">
                  <c:v>Delta Smelt</c:v>
                </c:pt>
                <c:pt idx="2">
                  <c:v>White Sturgeon</c:v>
                </c:pt>
                <c:pt idx="3">
                  <c:v>Sacramento Splittail</c:v>
                </c:pt>
                <c:pt idx="4">
                  <c:v>Sacramento Pikeminnow</c:v>
                </c:pt>
                <c:pt idx="5">
                  <c:v>Smallmouth Bass</c:v>
                </c:pt>
                <c:pt idx="6">
                  <c:v>Striped Bass</c:v>
                </c:pt>
                <c:pt idx="7">
                  <c:v>Threadfin Shad</c:v>
                </c:pt>
                <c:pt idx="8">
                  <c:v>Largemouth Bass</c:v>
                </c:pt>
                <c:pt idx="9">
                  <c:v>Mississippi Silverside</c:v>
                </c:pt>
              </c:strCache>
            </c:strRef>
          </c:cat>
          <c:val>
            <c:numRef>
              <c:f>Sheet1!$M$40:$M$49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14</c:v>
                </c:pt>
                <c:pt idx="7">
                  <c:v>1</c:v>
                </c:pt>
                <c:pt idx="8">
                  <c:v>2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4976823549230301E-2"/>
                  <c:y val="-3.303542133506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6497285665379"/>
                  <c:y val="1.552474462071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965964809372599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8638264312226397E-2"/>
                  <c:y val="-1.50258471430401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Mississippi Silverside</a:t>
                    </a:r>
                    <a:r>
                      <a:rPr lang="en-US" baseline="0" smtClean="0"/>
                      <a:t> </a:t>
                    </a:r>
                    <a:r>
                      <a:rPr lang="en-US" smtClean="0"/>
                      <a:t>20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9269299435272899"/>
                  <c:y val="4.39043718807540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Sheet1!$A$23:$A$30</c:f>
              <c:strCache>
                <c:ptCount val="8"/>
                <c:pt idx="0">
                  <c:v>Sacramento Splittail</c:v>
                </c:pt>
                <c:pt idx="1">
                  <c:v>Chinook</c:v>
                </c:pt>
                <c:pt idx="2">
                  <c:v>Sacramento Pikeminnow</c:v>
                </c:pt>
                <c:pt idx="3">
                  <c:v>Smallmouth Bass</c:v>
                </c:pt>
                <c:pt idx="4">
                  <c:v>Wakasagi Smelt</c:v>
                </c:pt>
                <c:pt idx="5">
                  <c:v>Largemouth Bass</c:v>
                </c:pt>
                <c:pt idx="6">
                  <c:v>Mississippi Silverside</c:v>
                </c:pt>
                <c:pt idx="7">
                  <c:v>Threadfin Shad</c:v>
                </c:pt>
              </c:strCache>
            </c:strRef>
          </c:cat>
          <c:val>
            <c:numRef>
              <c:f>Sheet1!$B$23:$B$30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7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7"/>
          </c:dPt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Sheet1!$D$21:$D$22</c:f>
              <c:numCache>
                <c:formatCode>General</c:formatCode>
                <c:ptCount val="2"/>
                <c:pt idx="0">
                  <c:v>7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Sheet1!$W$41</c:f>
              <c:strCache>
                <c:ptCount val="1"/>
                <c:pt idx="0">
                  <c:v>LMB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915445291940899"/>
                  <c:y val="5.88797697435541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1546004522093707E-2"/>
                  <c:y val="-4.722563600810589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5666263290583295E-2"/>
                  <c:y val="0.121847419776820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8796250848498999E-2"/>
                  <c:y val="1.03141113895604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Sheet1!$V$42:$V$46</c:f>
              <c:strCache>
                <c:ptCount val="5"/>
                <c:pt idx="0">
                  <c:v>Mississippi Silverside</c:v>
                </c:pt>
                <c:pt idx="1">
                  <c:v>Sacramento Pikeminnow</c:v>
                </c:pt>
                <c:pt idx="2">
                  <c:v>Smallmouth Bass</c:v>
                </c:pt>
                <c:pt idx="3">
                  <c:v>Striped Bass</c:v>
                </c:pt>
                <c:pt idx="4">
                  <c:v>Threadfin Shad</c:v>
                </c:pt>
              </c:strCache>
            </c:strRef>
          </c:cat>
          <c:val>
            <c:numRef>
              <c:f>Sheet1!$W$42:$W$46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2"/>
          <c:dPt>
            <c:idx val="0"/>
            <c:bubble3D val="0"/>
            <c:explosion val="0"/>
          </c:dPt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Sheet1!$F$21:$F$22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Sheet1!$B$40:$B$41</c:f>
              <c:strCache>
                <c:ptCount val="1"/>
                <c:pt idx="0">
                  <c:v>SMB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Sheet1!$A$42</c:f>
              <c:strCache>
                <c:ptCount val="1"/>
                <c:pt idx="0">
                  <c:v>Chinook</c:v>
                </c:pt>
              </c:strCache>
            </c:strRef>
          </c:cat>
          <c:val>
            <c:numRef>
              <c:f>Sheet1!$B$42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</c:dPt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Sheet1!$E$21:$E$22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069881889763801"/>
          <c:y val="0.29879192184310299"/>
          <c:w val="0.38860258092738398"/>
          <c:h val="0.64767096821230696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1"/>
              <c:layout>
                <c:manualLayout>
                  <c:x val="5.6192783511085899E-2"/>
                  <c:y val="-1.05393058768694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6197864605287797E-2"/>
                  <c:y val="3.97031860462883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9792248328393702E-2"/>
                  <c:y val="-1.6140245339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Sheet1!$U$10:$U$15</c:f>
              <c:strCache>
                <c:ptCount val="6"/>
                <c:pt idx="1">
                  <c:v>Sacramento Splittail</c:v>
                </c:pt>
                <c:pt idx="2">
                  <c:v>Striped Bass</c:v>
                </c:pt>
                <c:pt idx="3">
                  <c:v>Threadfin Shad</c:v>
                </c:pt>
                <c:pt idx="4">
                  <c:v>Largemouth Bass</c:v>
                </c:pt>
                <c:pt idx="5">
                  <c:v>Mississippi Silverside</c:v>
                </c:pt>
              </c:strCache>
            </c:strRef>
          </c:cat>
          <c:val>
            <c:numRef>
              <c:f>Sheet1!$V$10:$V$15</c:f>
              <c:numCache>
                <c:formatCode>General</c:formatCode>
                <c:ptCount val="6"/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0"/>
          <c:dLbls>
            <c:spPr>
              <a:noFill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Sheet1!$A$21:$A$22</c:f>
              <c:strCache>
                <c:ptCount val="2"/>
                <c:pt idx="0">
                  <c:v>Detetion</c:v>
                </c:pt>
                <c:pt idx="1">
                  <c:v>No detection</c:v>
                </c:pt>
              </c:strCache>
            </c:strRef>
          </c:cat>
          <c:val>
            <c:numRef>
              <c:f>Sheet1!$C$21:$C$22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0DF29-98B7-4959-A12A-F246691C8347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FDB43-4FF2-4E38-87FC-332AF6CD54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6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F08C2-19A2-4BB4-B574-AADE414DE85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FB7D-33C0-446A-AA00-2C8523A62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3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goal was to not get into the minutia of the genetic techniques but to explain three things</a:t>
            </a:r>
          </a:p>
          <a:p>
            <a:r>
              <a:rPr lang="en-US" dirty="0" smtClean="0"/>
              <a:t>Introduce a new high-throughput genetic technique</a:t>
            </a:r>
          </a:p>
          <a:p>
            <a:r>
              <a:rPr lang="en-US" dirty="0" smtClean="0"/>
              <a:t>What can we do and what can’t we do?  </a:t>
            </a:r>
          </a:p>
          <a:p>
            <a:r>
              <a:rPr lang="en-US" dirty="0" smtClean="0"/>
              <a:t>How do we interpret the genetic data?</a:t>
            </a:r>
          </a:p>
          <a:p>
            <a:r>
              <a:rPr lang="en-US" dirty="0" smtClean="0"/>
              <a:t>How do we control these experiments?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57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0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SFCWA and IEP?</a:t>
            </a:r>
          </a:p>
          <a:p>
            <a:r>
              <a:rPr lang="en-US" baseline="0" dirty="0" smtClean="0"/>
              <a:t>Thank USFWS and CABA, FCCL!</a:t>
            </a:r>
            <a:br>
              <a:rPr lang="en-US" baseline="0" dirty="0" smtClean="0"/>
            </a:br>
            <a:r>
              <a:rPr lang="en-US" baseline="0" dirty="0" smtClean="0"/>
              <a:t>thank the groups generally since we </a:t>
            </a:r>
            <a:r>
              <a:rPr lang="en-US" baseline="0" dirty="0" err="1" smtClean="0"/>
              <a:t>arent</a:t>
            </a:r>
            <a:r>
              <a:rPr lang="en-US" baseline="0" dirty="0" smtClean="0"/>
              <a:t> really using the feeding trial data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graph</a:t>
            </a:r>
            <a:r>
              <a:rPr lang="en-US" baseline="0" dirty="0" smtClean="0"/>
              <a:t> of fish decline or fish pic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8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Primarily due to habitat loss, but it is </a:t>
            </a:r>
            <a:r>
              <a:rPr lang="en-US" dirty="0" err="1" smtClean="0"/>
              <a:t>hypothsized</a:t>
            </a:r>
            <a:r>
              <a:rPr lang="en-US" dirty="0" smtClean="0"/>
              <a:t>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sz="1200" dirty="0" smtClean="0"/>
              <a:t>Again community</a:t>
            </a:r>
            <a:r>
              <a:rPr lang="en-US" sz="1200" baseline="0" dirty="0" smtClean="0"/>
              <a:t>-scale is where we’re heading.   </a:t>
            </a:r>
            <a:endParaRPr lang="en-US" sz="1200" dirty="0" smtClean="0"/>
          </a:p>
          <a:p>
            <a:pPr>
              <a:buClr>
                <a:schemeClr val="bg1"/>
              </a:buClr>
            </a:pPr>
            <a:r>
              <a:rPr lang="en-US" sz="1200" dirty="0" smtClean="0"/>
              <a:t>Up to 1400 predators</a:t>
            </a:r>
          </a:p>
          <a:p>
            <a:pPr>
              <a:buClr>
                <a:schemeClr val="bg1"/>
              </a:buClr>
            </a:pPr>
            <a:r>
              <a:rPr lang="en-US" sz="1200" dirty="0" smtClean="0"/>
              <a:t>Winter and spring sampling</a:t>
            </a:r>
          </a:p>
          <a:p>
            <a:r>
              <a:rPr lang="en-US" baseline="0" dirty="0" smtClean="0"/>
              <a:t>Emphasize that we are scaling this thing up big time (community predator-prey interactions)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1200" dirty="0" smtClean="0">
                <a:latin typeface="Helvetica" pitchFamily="16" charset="0"/>
                <a:cs typeface="Helvetica" pitchFamily="16" charset="0"/>
              </a:rPr>
              <a:t>Sequencing</a:t>
            </a:r>
            <a:r>
              <a:rPr lang="en-US" sz="1200" baseline="0" dirty="0" smtClean="0">
                <a:latin typeface="Helvetica" pitchFamily="16" charset="0"/>
                <a:cs typeface="Helvetica" pitchFamily="16" charset="0"/>
              </a:rPr>
              <a:t> local </a:t>
            </a:r>
            <a:r>
              <a:rPr lang="en-US" sz="1200" baseline="0" dirty="0" err="1" smtClean="0">
                <a:latin typeface="Helvetica" pitchFamily="16" charset="0"/>
                <a:cs typeface="Helvetica" pitchFamily="16" charset="0"/>
              </a:rPr>
              <a:t>speciemens</a:t>
            </a:r>
            <a:r>
              <a:rPr lang="en-US" sz="1200" baseline="0" dirty="0" smtClean="0">
                <a:latin typeface="Helvetica" pitchFamily="16" charset="0"/>
                <a:cs typeface="Helvetica" pitchFamily="16" charset="0"/>
              </a:rPr>
              <a:t> is key because we are often relying on a small number of </a:t>
            </a:r>
            <a:r>
              <a:rPr lang="en-US" sz="1200" baseline="0" dirty="0" err="1" smtClean="0">
                <a:latin typeface="Helvetica" pitchFamily="16" charset="0"/>
                <a:cs typeface="Helvetica" pitchFamily="16" charset="0"/>
              </a:rPr>
              <a:t>snps</a:t>
            </a:r>
            <a:endParaRPr lang="en-US" sz="1200" baseline="0" dirty="0" smtClean="0">
              <a:latin typeface="Helvetica" pitchFamily="16" charset="0"/>
              <a:cs typeface="Helvetica" pitchFamily="16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1200" dirty="0" smtClean="0">
              <a:latin typeface="Helvetica" pitchFamily="16" charset="0"/>
              <a:cs typeface="Helvetica" pitchFamily="16" charset="0"/>
            </a:endParaRPr>
          </a:p>
          <a:p>
            <a:pPr marL="0" indent="0" algn="just">
              <a:buFont typeface="Arial" charset="0"/>
              <a:buNone/>
            </a:pPr>
            <a:endParaRPr lang="en-US" sz="1200" dirty="0" smtClean="0">
              <a:latin typeface="Helvetica" pitchFamily="16" charset="0"/>
              <a:cs typeface="Helvetica" pitchFamily="16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1200" dirty="0">
              <a:latin typeface="Helvetica" pitchFamily="16" charset="0"/>
              <a:cs typeface="Helvetica" pitchFamily="1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25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</a:t>
            </a:r>
            <a:r>
              <a:rPr lang="en-US" baseline="0" dirty="0" err="1" smtClean="0"/>
              <a:t>gsp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 the bioenergetics modeling component, it will be necessary to determine the rates of detection in striped bass stomach contents over a digestion time course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0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</a:t>
            </a:r>
            <a:r>
              <a:rPr lang="en-US" baseline="0" dirty="0" smtClean="0"/>
              <a:t> 100 stripers with 0 or 1 gut fullness</a:t>
            </a:r>
          </a:p>
          <a:p>
            <a:r>
              <a:rPr lang="en-US" dirty="0" smtClean="0"/>
              <a:t>This is a lot of natives!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4FB7D-33C0-446A-AA00-2C8523A62B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58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1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5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02162-4117-40C2-AFD2-DB3ACA8FDDB0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E19EB-12F4-4235-A7C4-709EEB3FD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26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90" y="243339"/>
            <a:ext cx="8909462" cy="179921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Quantifying </a:t>
            </a:r>
            <a:r>
              <a:rPr lang="en-US" sz="3200" b="1" dirty="0">
                <a:solidFill>
                  <a:srgbClr val="FFFF00"/>
                </a:solidFill>
                <a:cs typeface="Calibri" pitchFamily="34" charset="0"/>
              </a:rPr>
              <a:t>incidence of predation on salmonids and other species of interest </a:t>
            </a:r>
            <a:br>
              <a:rPr lang="en-US" sz="3200" b="1" dirty="0">
                <a:solidFill>
                  <a:srgbClr val="FFFF00"/>
                </a:solidFill>
                <a:cs typeface="Calibri" pitchFamily="34" charset="0"/>
              </a:rPr>
            </a:br>
            <a:r>
              <a:rPr lang="en-US" sz="3200" b="1" dirty="0">
                <a:solidFill>
                  <a:srgbClr val="FFFF00"/>
                </a:solidFill>
                <a:cs typeface="Calibri" pitchFamily="34" charset="0"/>
              </a:rPr>
              <a:t>using high-throughput qPCR </a:t>
            </a:r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found in </a:t>
            </a:r>
            <a:r>
              <a:rPr lang="en-US" sz="3200" b="1" dirty="0">
                <a:solidFill>
                  <a:srgbClr val="FFFF00"/>
                </a:solidFill>
                <a:cs typeface="Calibri" pitchFamily="34" charset="0"/>
              </a:rPr>
              <a:t>g</a:t>
            </a:r>
            <a:r>
              <a:rPr lang="en-US" sz="3200" b="1" dirty="0" smtClean="0">
                <a:solidFill>
                  <a:srgbClr val="FFFF00"/>
                </a:solidFill>
                <a:cs typeface="Calibri" pitchFamily="34" charset="0"/>
              </a:rPr>
              <a:t>ut contents</a:t>
            </a:r>
            <a:endParaRPr lang="en-US" sz="3200" b="1" dirty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38" y="1941507"/>
            <a:ext cx="7010400" cy="2590800"/>
          </a:xfrm>
        </p:spPr>
        <p:txBody>
          <a:bodyPr>
            <a:normAutofit fontScale="92500" lnSpcReduction="20000"/>
          </a:bodyPr>
          <a:lstStyle/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Scott </a:t>
            </a:r>
            <a:r>
              <a:rPr lang="en-US" sz="2400" dirty="0" err="1" smtClean="0">
                <a:solidFill>
                  <a:schemeClr val="tx1"/>
                </a:solidFill>
              </a:rPr>
              <a:t>Brandl</a:t>
            </a:r>
            <a:r>
              <a:rPr lang="en-US" sz="2400" dirty="0" smtClean="0">
                <a:solidFill>
                  <a:schemeClr val="tx1"/>
                </a:solidFill>
              </a:rPr>
              <a:t>, UC Davis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Gregg Schumer, Cramer Fish Sciences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Brian Schreier, Dept. of Water Resources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J. Louise Conrad, Dept. of Water Resources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Bernie May, UC Davis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Melinda Baerwald, UC Davis</a:t>
            </a:r>
          </a:p>
          <a:p>
            <a:pPr algn="l"/>
            <a:endParaRPr lang="en-US" sz="2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429" y="4507883"/>
            <a:ext cx="1629683" cy="164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5" y="4532307"/>
            <a:ext cx="1544576" cy="1595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utoShape 2" descr="https://mail-attachment.googleusercontent.com/attachment/u/0/?ui=2&amp;ik=611001d90a&amp;view=att&amp;th=13a042b44a6ee1d0&amp;attid=0.1&amp;disp=inline&amp;realattid=cf0eb40a0687375a_0.1&amp;safe=1&amp;zw&amp;saduie=AG9B_P_G5Ywb2F4AfylhgJMIhkCu&amp;sadet=1349846566359&amp;sads=y0xrnXMAW10cyV7tmNht-Fn6YD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https://mail-attachment.googleusercontent.com/attachment/u/0/?ui=2&amp;ik=611001d90a&amp;view=att&amp;th=13a042b44a6ee1d0&amp;attid=0.1&amp;disp=inline&amp;realattid=cf0eb40a0687375a_0.1&amp;safe=1&amp;zw&amp;saduie=AG9B_P_G5Ywb2F4AfylhgJMIhkCu&amp;sadet=1349846566359&amp;sads=y0xrnXMAW10cyV7tmNht-Fn6YDQ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https://mail-attachment.googleusercontent.com/attachment/u/0/?ui=2&amp;ik=611001d90a&amp;view=att&amp;th=13a042b44a6ee1d0&amp;attid=0.1&amp;disp=inline&amp;realattid=cf0eb40a0687375a_0.1&amp;safe=1&amp;zw&amp;saduie=AG9B_P_G5Ywb2F4AfylhgJMIhkCu&amp;sadet=1349846566359&amp;sads=y0xrnXMAW10cyV7tmNht-Fn6YDQ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untitled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5788" y="5218332"/>
            <a:ext cx="2694930" cy="53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086847"/>
              </p:ext>
            </p:extLst>
          </p:nvPr>
        </p:nvGraphicFramePr>
        <p:xfrm>
          <a:off x="166256" y="1068779"/>
          <a:ext cx="8478980" cy="560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29424" y="621009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 = 130</a:t>
            </a:r>
            <a:endParaRPr lang="en-US" sz="2800" b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0"/>
            <a:ext cx="4049486" cy="19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808514" y="262763"/>
            <a:ext cx="8229600" cy="699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Striped Bass</a:t>
            </a: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0"/>
            <a:ext cx="4049486" cy="19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8514" y="262763"/>
            <a:ext cx="8229600" cy="6991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Striped Bass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58202"/>
              </p:ext>
            </p:extLst>
          </p:nvPr>
        </p:nvGraphicFramePr>
        <p:xfrm>
          <a:off x="-2677327" y="960943"/>
          <a:ext cx="11239436" cy="589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32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7" y="434152"/>
            <a:ext cx="3978234" cy="208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8" y="5854534"/>
            <a:ext cx="1935679" cy="6397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b="1" dirty="0" smtClean="0"/>
              <a:t>n = 28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508785"/>
              </p:ext>
            </p:extLst>
          </p:nvPr>
        </p:nvGraphicFramePr>
        <p:xfrm>
          <a:off x="332509" y="1401288"/>
          <a:ext cx="8205849" cy="44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-1229096" y="178130"/>
            <a:ext cx="8229600" cy="734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Largemouth Bass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35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87" y="434152"/>
            <a:ext cx="3978234" cy="208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9096" y="178130"/>
            <a:ext cx="8229600" cy="7347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Largemouth Bass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242176"/>
              </p:ext>
            </p:extLst>
          </p:nvPr>
        </p:nvGraphicFramePr>
        <p:xfrm>
          <a:off x="0" y="1932709"/>
          <a:ext cx="10129652" cy="492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74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7" y="541166"/>
            <a:ext cx="4916382" cy="240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956" y="5771408"/>
            <a:ext cx="2891642" cy="9485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 = 9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11129"/>
              </p:ext>
            </p:extLst>
          </p:nvPr>
        </p:nvGraphicFramePr>
        <p:xfrm>
          <a:off x="926275" y="1520042"/>
          <a:ext cx="7338951" cy="45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054432" y="464644"/>
            <a:ext cx="8229600" cy="7466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Smallmouth Bass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40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7" y="541166"/>
            <a:ext cx="4916382" cy="240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4432" y="464644"/>
            <a:ext cx="8229600" cy="7466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Smallmouth Bass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857281"/>
              </p:ext>
            </p:extLst>
          </p:nvPr>
        </p:nvGraphicFramePr>
        <p:xfrm>
          <a:off x="439387" y="1794087"/>
          <a:ext cx="7315200" cy="490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41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36" y="5723906"/>
            <a:ext cx="2796639" cy="556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 = 16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968443"/>
              </p:ext>
            </p:extLst>
          </p:nvPr>
        </p:nvGraphicFramePr>
        <p:xfrm>
          <a:off x="1021278" y="1816925"/>
          <a:ext cx="6757060" cy="402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8" y="493381"/>
            <a:ext cx="3862829" cy="15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337648" y="262763"/>
            <a:ext cx="8229600" cy="711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Sacramento Pikeminnow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790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68" y="493381"/>
            <a:ext cx="3862829" cy="15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7648" y="262763"/>
            <a:ext cx="8229600" cy="71101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Sacramento Pikeminnow</a:t>
            </a:r>
            <a:endParaRPr lang="en-US" sz="36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9971828"/>
              </p:ext>
            </p:extLst>
          </p:nvPr>
        </p:nvGraphicFramePr>
        <p:xfrm>
          <a:off x="-285006" y="2170215"/>
          <a:ext cx="8241474" cy="468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13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84" y="565499"/>
            <a:ext cx="5142016" cy="20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462" y="5427023"/>
            <a:ext cx="2897580" cy="6991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n = 19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6718323"/>
              </p:ext>
            </p:extLst>
          </p:nvPr>
        </p:nvGraphicFramePr>
        <p:xfrm>
          <a:off x="605641" y="1425040"/>
          <a:ext cx="7944593" cy="466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2321627" y="376246"/>
            <a:ext cx="8229600" cy="68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Channel Catfish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112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84" y="565499"/>
            <a:ext cx="5142016" cy="202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21627" y="376246"/>
            <a:ext cx="8229600" cy="6872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Channel Catfish</a:t>
            </a:r>
            <a:endParaRPr lang="en-US" sz="36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973759"/>
              </p:ext>
            </p:extLst>
          </p:nvPr>
        </p:nvGraphicFramePr>
        <p:xfrm>
          <a:off x="261257" y="1686296"/>
          <a:ext cx="8514607" cy="5308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95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Effects of Striped Bass on Chinook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bioenergetics model for striped bass </a:t>
            </a:r>
            <a:r>
              <a:rPr lang="en-US" dirty="0" smtClean="0"/>
              <a:t>has been created(</a:t>
            </a:r>
            <a:r>
              <a:rPr lang="en-US" dirty="0" err="1" smtClean="0"/>
              <a:t>Loboschefsky</a:t>
            </a:r>
            <a:r>
              <a:rPr lang="en-US" dirty="0" smtClean="0"/>
              <a:t> </a:t>
            </a:r>
            <a:r>
              <a:rPr lang="en-US" dirty="0"/>
              <a:t>et al., in review) </a:t>
            </a:r>
            <a:endParaRPr lang="en-US" dirty="0" smtClean="0"/>
          </a:p>
          <a:p>
            <a:r>
              <a:rPr lang="en-US" dirty="0" smtClean="0"/>
              <a:t>A potential limitation is the relatively low </a:t>
            </a:r>
            <a:r>
              <a:rPr lang="en-US" dirty="0"/>
              <a:t>detection rates of predation </a:t>
            </a:r>
            <a:r>
              <a:rPr lang="en-US" dirty="0" smtClean="0"/>
              <a:t>on juvenile </a:t>
            </a:r>
            <a:r>
              <a:rPr lang="en-US" dirty="0" err="1" smtClean="0"/>
              <a:t>outmigrating</a:t>
            </a:r>
            <a:r>
              <a:rPr lang="en-US" dirty="0" smtClean="0"/>
              <a:t> </a:t>
            </a:r>
            <a:r>
              <a:rPr lang="en-US" dirty="0" err="1" smtClean="0"/>
              <a:t>smolts</a:t>
            </a:r>
            <a:r>
              <a:rPr lang="en-US" dirty="0" smtClean="0"/>
              <a:t>; </a:t>
            </a:r>
            <a:r>
              <a:rPr lang="en-US" dirty="0"/>
              <a:t>however, our use of the genetic assay will make this approach feasible</a:t>
            </a:r>
          </a:p>
          <a:p>
            <a:endParaRPr lang="en-US" dirty="0" smtClean="0"/>
          </a:p>
          <a:p>
            <a:r>
              <a:rPr lang="en-US" dirty="0" smtClean="0"/>
              <a:t>Delta </a:t>
            </a:r>
            <a:r>
              <a:rPr lang="en-US" dirty="0"/>
              <a:t>Passage Model (DPM, </a:t>
            </a:r>
            <a:r>
              <a:rPr lang="en-US" dirty="0" err="1"/>
              <a:t>Cavallo</a:t>
            </a:r>
            <a:r>
              <a:rPr lang="en-US" dirty="0"/>
              <a:t> et al., </a:t>
            </a:r>
            <a:r>
              <a:rPr lang="en-US" dirty="0" smtClean="0"/>
              <a:t>2011) examines </a:t>
            </a:r>
            <a:r>
              <a:rPr lang="en-US" dirty="0"/>
              <a:t>spatial and temporal processes between striped bass </a:t>
            </a:r>
            <a:r>
              <a:rPr lang="en-US" dirty="0" smtClean="0"/>
              <a:t>predators and </a:t>
            </a:r>
            <a:r>
              <a:rPr lang="en-US" dirty="0"/>
              <a:t>Chinook salmon </a:t>
            </a:r>
            <a:r>
              <a:rPr lang="en-US" dirty="0" smtClean="0"/>
              <a:t>prey in the delta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4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723" y="5700156"/>
            <a:ext cx="2832265" cy="841644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 smtClean="0"/>
              <a:t>n = 42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7" y="142504"/>
            <a:ext cx="4146909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989116" y="271669"/>
            <a:ext cx="8229600" cy="81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White Catfish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812743"/>
              </p:ext>
            </p:extLst>
          </p:nvPr>
        </p:nvGraphicFramePr>
        <p:xfrm>
          <a:off x="502191" y="1333005"/>
          <a:ext cx="8095544" cy="462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6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27" y="142504"/>
            <a:ext cx="4146909" cy="170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89116" y="271669"/>
            <a:ext cx="8229600" cy="8178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White Catfish</a:t>
            </a:r>
            <a:endParaRPr lang="en-US" sz="3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0510"/>
              </p:ext>
            </p:extLst>
          </p:nvPr>
        </p:nvGraphicFramePr>
        <p:xfrm>
          <a:off x="0" y="1686296"/>
          <a:ext cx="8870869" cy="529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5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Upcoming Direction…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completion of sampling, address questions of correlations between POD species and biotic and abiotic factors</a:t>
            </a:r>
          </a:p>
          <a:p>
            <a:endParaRPr lang="en-US" dirty="0"/>
          </a:p>
          <a:p>
            <a:r>
              <a:rPr lang="en-US" dirty="0" smtClean="0"/>
              <a:t>Apply the Delta Passage Model with chinook data</a:t>
            </a:r>
          </a:p>
          <a:p>
            <a:endParaRPr lang="en-US" dirty="0"/>
          </a:p>
          <a:p>
            <a:r>
              <a:rPr lang="en-US" dirty="0" smtClean="0"/>
              <a:t>Total diet composition via “Meta-barcoding”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4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Acknowledgements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17" y="287483"/>
            <a:ext cx="95080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to:</a:t>
            </a:r>
          </a:p>
          <a:p>
            <a:r>
              <a:rPr lang="en-US" sz="2400" dirty="0" smtClean="0"/>
              <a:t>Bernie May</a:t>
            </a:r>
          </a:p>
          <a:p>
            <a:r>
              <a:rPr lang="en-US" sz="2400" dirty="0" smtClean="0"/>
              <a:t>Melinda </a:t>
            </a:r>
            <a:r>
              <a:rPr lang="en-US" sz="2400" dirty="0" err="1" smtClean="0"/>
              <a:t>Baerwald</a:t>
            </a:r>
            <a:endParaRPr lang="en-US" sz="2400" dirty="0" smtClean="0"/>
          </a:p>
          <a:p>
            <a:r>
              <a:rPr lang="en-US" sz="2400" dirty="0" smtClean="0"/>
              <a:t>Gregg Schumer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000" b="1" dirty="0" smtClean="0"/>
              <a:t>Funding: </a:t>
            </a:r>
          </a:p>
          <a:p>
            <a:r>
              <a:rPr lang="en-US" sz="2000" dirty="0" smtClean="0"/>
              <a:t>Ecosystem Restoration Program (Grant No. E1183009)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	</a:t>
            </a:r>
          </a:p>
          <a:p>
            <a:r>
              <a:rPr lang="en-US" sz="2000" dirty="0" smtClean="0"/>
              <a:t>Interagency </a:t>
            </a:r>
            <a:r>
              <a:rPr lang="en-US" sz="2000" dirty="0"/>
              <a:t>Ecological </a:t>
            </a:r>
            <a:r>
              <a:rPr lang="en-US" sz="2000" dirty="0" smtClean="0"/>
              <a:t>Program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State and Federal Contractors Water Agency</a:t>
            </a:r>
          </a:p>
          <a:p>
            <a:r>
              <a:rPr lang="en-US" sz="2000" dirty="0"/>
              <a:t>	</a:t>
            </a:r>
            <a:endParaRPr lang="en-US" sz="2000" dirty="0" smtClean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972" y="2586811"/>
            <a:ext cx="1777902" cy="104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48" y="5541714"/>
            <a:ext cx="2741389" cy="40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34" y="4083999"/>
            <a:ext cx="933616" cy="95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1621" y="3636023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73186" y="404413"/>
            <a:ext cx="2643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Brian </a:t>
            </a:r>
            <a:r>
              <a:rPr lang="en-US" sz="2400" dirty="0" err="1" smtClean="0"/>
              <a:t>Schreier</a:t>
            </a:r>
            <a:endParaRPr lang="en-US" sz="2400" dirty="0" smtClean="0"/>
          </a:p>
          <a:p>
            <a:r>
              <a:rPr lang="en-US" sz="2400" dirty="0" smtClean="0"/>
              <a:t>J. Louise Conrad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96234" y="380228"/>
            <a:ext cx="16114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Others:</a:t>
            </a:r>
          </a:p>
          <a:p>
            <a:r>
              <a:rPr lang="en-US" sz="2400" dirty="0" smtClean="0"/>
              <a:t>FCCL, CABA</a:t>
            </a:r>
          </a:p>
          <a:p>
            <a:r>
              <a:rPr lang="en-US" sz="2400" dirty="0" smtClean="0"/>
              <a:t>TJ </a:t>
            </a:r>
            <a:r>
              <a:rPr lang="en-US" sz="2400" dirty="0" err="1" smtClean="0"/>
              <a:t>O’Rear</a:t>
            </a:r>
            <a:endParaRPr lang="en-US" sz="2400" dirty="0" smtClean="0"/>
          </a:p>
          <a:p>
            <a:r>
              <a:rPr lang="en-US" sz="2400" dirty="0" smtClean="0"/>
              <a:t>Rene Reyes</a:t>
            </a:r>
          </a:p>
          <a:p>
            <a:r>
              <a:rPr lang="en-US" sz="2400" dirty="0" smtClean="0"/>
              <a:t>USFWS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526" y="1451346"/>
            <a:ext cx="3343161" cy="1270589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Nobriga</a:t>
            </a:r>
            <a:r>
              <a:rPr lang="en-US" sz="2000" dirty="0" smtClean="0"/>
              <a:t> and </a:t>
            </a:r>
            <a:r>
              <a:rPr lang="en-US" sz="2000" dirty="0" err="1" smtClean="0"/>
              <a:t>Feyrer</a:t>
            </a:r>
            <a:r>
              <a:rPr lang="en-US" sz="2000" dirty="0" smtClean="0"/>
              <a:t> (2008)</a:t>
            </a:r>
          </a:p>
          <a:p>
            <a:r>
              <a:rPr lang="en-US" sz="2000" dirty="0" smtClean="0"/>
              <a:t>Stevens (1966)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67" y="2389404"/>
            <a:ext cx="3209920" cy="372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405" y="1212111"/>
            <a:ext cx="3327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Location:</a:t>
            </a:r>
            <a:endParaRPr lang="en-US" dirty="0"/>
          </a:p>
        </p:txBody>
      </p:sp>
      <p:pic>
        <p:nvPicPr>
          <p:cNvPr id="6" name="Picture 5" descr="ERP_predation_map.png"/>
          <p:cNvPicPr/>
          <p:nvPr/>
        </p:nvPicPr>
        <p:blipFill>
          <a:blip r:embed="rId3"/>
          <a:srcRect r="32785"/>
          <a:stretch>
            <a:fillRect/>
          </a:stretch>
        </p:blipFill>
        <p:spPr>
          <a:xfrm>
            <a:off x="706295" y="1932165"/>
            <a:ext cx="3238383" cy="39991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Visual ID </a:t>
            </a:r>
            <a:r>
              <a:rPr lang="en-US" dirty="0" err="1" smtClean="0"/>
              <a:t>vs</a:t>
            </a:r>
            <a:r>
              <a:rPr lang="en-US" dirty="0" smtClean="0"/>
              <a:t> Genetic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ID </a:t>
            </a:r>
            <a:r>
              <a:rPr lang="en-US" dirty="0" err="1" smtClean="0"/>
              <a:t>vs</a:t>
            </a:r>
            <a:r>
              <a:rPr lang="en-US" dirty="0" smtClean="0"/>
              <a:t> Genetic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173476"/>
              </p:ext>
            </p:extLst>
          </p:nvPr>
        </p:nvGraphicFramePr>
        <p:xfrm>
          <a:off x="1446563" y="1694388"/>
          <a:ext cx="6513703" cy="3396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284"/>
                <a:gridCol w="1175657"/>
                <a:gridCol w="1151906"/>
                <a:gridCol w="1056904"/>
                <a:gridCol w="103695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1963-1964 (n=4087)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2001 (n=202)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2003 (n=154)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2013 (n=132)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Threadfin Shad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8.4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unspecified shad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Mississippi Silverside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7.4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Chinook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Delta Smelt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Largemouth Bass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Splittail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Striped Bass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8.9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Smallmouth Bass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2.27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Wakasagi Smelt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53519" y="5278535"/>
            <a:ext cx="4247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*Stevens </a:t>
            </a:r>
            <a:r>
              <a:rPr lang="pt-BR" dirty="0"/>
              <a:t>(1966 </a:t>
            </a:r>
            <a:r>
              <a:rPr lang="pt-BR" dirty="0" smtClean="0"/>
              <a:t>) Nobriga </a:t>
            </a:r>
            <a:r>
              <a:rPr lang="pt-BR" dirty="0"/>
              <a:t>and Feyrer (</a:t>
            </a:r>
            <a:r>
              <a:rPr lang="pt-BR" dirty="0" smtClean="0"/>
              <a:t>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Pelagic Organism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47" y="4744543"/>
            <a:ext cx="8229600" cy="24055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Habitat loss</a:t>
            </a:r>
            <a:endParaRPr lang="en-US" sz="2400" dirty="0"/>
          </a:p>
          <a:p>
            <a:r>
              <a:rPr lang="en-US" sz="2400" dirty="0" smtClean="0"/>
              <a:t>Increased water diversion</a:t>
            </a:r>
          </a:p>
          <a:p>
            <a:r>
              <a:rPr lang="en-US" sz="2400" dirty="0" smtClean="0"/>
              <a:t>Predation</a:t>
            </a:r>
          </a:p>
          <a:p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4" y="1285442"/>
            <a:ext cx="4207905" cy="31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JPG image showing a Delta smelt, Hypomesus transpacificus, adult, 60 mm total length. Reclamation photo by René Reye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8" y="4744543"/>
            <a:ext cx="3960943" cy="157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8" y="1285443"/>
            <a:ext cx="4041209" cy="315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71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Predation on Pelagic Fishes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53" y="1457696"/>
            <a:ext cx="8229600" cy="4871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Quantify </a:t>
            </a:r>
            <a:r>
              <a:rPr lang="en-US" dirty="0"/>
              <a:t>incidence of predation in the North Delta region. </a:t>
            </a:r>
          </a:p>
          <a:p>
            <a:r>
              <a:rPr lang="en-US" dirty="0"/>
              <a:t>Find spatial or temporal trends in undesirable </a:t>
            </a:r>
            <a:r>
              <a:rPr lang="en-US" dirty="0" smtClean="0"/>
              <a:t>predation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Find correlations </a:t>
            </a:r>
            <a:r>
              <a:rPr lang="en-US" dirty="0"/>
              <a:t>between predation and habitat condition (water temperature, salinity, turbidity, pH, density of submerged aquatic vegetation and others).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6153" y="3133447"/>
            <a:ext cx="8418786" cy="490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5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98" y="19539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Location and Target Species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9998" cy="21862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Predators sampled</a:t>
            </a:r>
          </a:p>
          <a:p>
            <a:pPr lvl="1"/>
            <a:r>
              <a:rPr lang="en-US" sz="2000" dirty="0" smtClean="0"/>
              <a:t>Striped bass</a:t>
            </a:r>
          </a:p>
          <a:p>
            <a:pPr lvl="1"/>
            <a:r>
              <a:rPr lang="en-US" sz="2000" dirty="0" smtClean="0"/>
              <a:t>Largemouth bass</a:t>
            </a:r>
          </a:p>
          <a:p>
            <a:pPr lvl="1"/>
            <a:r>
              <a:rPr lang="en-US" sz="2000" dirty="0" smtClean="0"/>
              <a:t>Smallmouth Bass </a:t>
            </a:r>
          </a:p>
          <a:p>
            <a:pPr lvl="1"/>
            <a:r>
              <a:rPr lang="en-US" sz="2000" dirty="0" smtClean="0"/>
              <a:t>Pikeminnow (native)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 descr="ERP_predation_map.png"/>
          <p:cNvPicPr/>
          <p:nvPr/>
        </p:nvPicPr>
        <p:blipFill>
          <a:blip r:embed="rId3"/>
          <a:srcRect r="32785"/>
          <a:stretch>
            <a:fillRect/>
          </a:stretch>
        </p:blipFill>
        <p:spPr>
          <a:xfrm>
            <a:off x="4765312" y="1338398"/>
            <a:ext cx="3856174" cy="4896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888" y="3442087"/>
            <a:ext cx="286828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Prey detected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Chinook 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O. mykiss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Green Sturgeon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White Sturgeon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Mississippi silverside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Wakasagi smelt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/>
              <a:t>Delta smelt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/>
              <a:t>Longfin smelt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Splittail</a:t>
            </a:r>
          </a:p>
          <a:p>
            <a:pPr marL="742950" lvl="1" indent="-285750">
              <a:buFont typeface="Calibri" pitchFamily="34" charset="0"/>
              <a:buChar char="―"/>
            </a:pPr>
            <a:r>
              <a:rPr lang="en-US" dirty="0" smtClean="0"/>
              <a:t>Threadfin Shad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43277" y="4754880"/>
            <a:ext cx="1455088" cy="101776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98365" y="2385391"/>
            <a:ext cx="938254" cy="206733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23" y="4655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Helvetica" pitchFamily="16" charset="0"/>
              </a:rPr>
              <a:t>Assay design, characterization and validation</a:t>
            </a:r>
            <a:r>
              <a:rPr lang="en-US" sz="2400" dirty="0" smtClean="0">
                <a:latin typeface="Helvetica" pitchFamily="16" charset="0"/>
              </a:rPr>
              <a:t/>
            </a:r>
            <a:br>
              <a:rPr lang="en-US" sz="2400" dirty="0" smtClean="0">
                <a:latin typeface="Helvetica" pitchFamily="16" charset="0"/>
              </a:rPr>
            </a:br>
            <a:endParaRPr lang="en-US" dirty="0"/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557726" y="1717680"/>
            <a:ext cx="805188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en-US" sz="2400" dirty="0" smtClean="0">
                <a:latin typeface="Helvetica" pitchFamily="16" charset="0"/>
                <a:cs typeface="Helvetica" pitchFamily="16" charset="0"/>
              </a:rPr>
              <a:t>Sequence as many local species as feasible Taqman assay</a:t>
            </a:r>
          </a:p>
          <a:p>
            <a:pPr marL="457200" indent="-457200" algn="just">
              <a:buFont typeface="Arial" charset="0"/>
              <a:buChar char="•"/>
            </a:pPr>
            <a:endParaRPr lang="en-US" sz="2400" dirty="0">
              <a:latin typeface="Helvetica" pitchFamily="16" charset="0"/>
              <a:cs typeface="Helvetica" pitchFamily="16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smtClean="0">
                <a:latin typeface="Helvetica" pitchFamily="16" charset="0"/>
                <a:cs typeface="Helvetica" pitchFamily="16" charset="0"/>
              </a:rPr>
              <a:t>“</a:t>
            </a:r>
            <a:r>
              <a:rPr lang="en-US" sz="2400" i="1" dirty="0" smtClean="0">
                <a:latin typeface="Helvetica" pitchFamily="16" charset="0"/>
                <a:cs typeface="Helvetica" pitchFamily="16" charset="0"/>
              </a:rPr>
              <a:t>in </a:t>
            </a:r>
            <a:r>
              <a:rPr lang="en-US" sz="2400" i="1" dirty="0" err="1">
                <a:latin typeface="Helvetica" pitchFamily="16" charset="0"/>
                <a:cs typeface="Helvetica" pitchFamily="16" charset="0"/>
              </a:rPr>
              <a:t>silico</a:t>
            </a:r>
            <a:r>
              <a:rPr lang="en-US" sz="2400" i="1" dirty="0">
                <a:latin typeface="Helvetica" pitchFamily="16" charset="0"/>
                <a:cs typeface="Helvetica" pitchFamily="16" charset="0"/>
              </a:rPr>
              <a:t>” </a:t>
            </a:r>
            <a:r>
              <a:rPr lang="en-US" sz="2400" dirty="0" smtClean="0">
                <a:latin typeface="Helvetica" pitchFamily="16" charset="0"/>
                <a:cs typeface="Helvetica" pitchFamily="16" charset="0"/>
              </a:rPr>
              <a:t>validation</a:t>
            </a:r>
          </a:p>
          <a:p>
            <a:pPr marL="457200" indent="-457200" algn="just">
              <a:buFont typeface="Arial" charset="0"/>
              <a:buChar char="•"/>
            </a:pPr>
            <a:endParaRPr lang="en-US" sz="2400" dirty="0">
              <a:latin typeface="Helvetica" pitchFamily="16" charset="0"/>
              <a:cs typeface="Helvetica" pitchFamily="16" charset="0"/>
            </a:endParaRPr>
          </a:p>
          <a:p>
            <a:pPr marL="457200" indent="-457200" algn="just">
              <a:buFont typeface="Arial" charset="0"/>
              <a:buChar char="•"/>
            </a:pPr>
            <a:endParaRPr lang="en-US" sz="2400" dirty="0" smtClean="0">
              <a:latin typeface="Helvetica" pitchFamily="16" charset="0"/>
              <a:cs typeface="Helvetica" pitchFamily="16" charset="0"/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400" dirty="0" smtClean="0">
                <a:latin typeface="Helvetica" pitchFamily="16" charset="0"/>
                <a:cs typeface="Helvetica" pitchFamily="16" charset="0"/>
              </a:rPr>
              <a:t>Empirical validation</a:t>
            </a:r>
          </a:p>
          <a:p>
            <a:pPr algn="just"/>
            <a:endParaRPr lang="en-US" sz="2400" dirty="0">
              <a:latin typeface="Helvetica" pitchFamily="16" charset="0"/>
              <a:cs typeface="Helvetica" pitchFamily="16" charset="0"/>
            </a:endParaRPr>
          </a:p>
          <a:p>
            <a:pPr algn="just"/>
            <a:endParaRPr lang="en-US" sz="2400" dirty="0" smtClean="0">
              <a:latin typeface="Helvetica" pitchFamily="16" charset="0"/>
              <a:cs typeface="Helvetica" pitchFamily="16" charset="0"/>
            </a:endParaRPr>
          </a:p>
          <a:p>
            <a:pPr algn="just"/>
            <a:endParaRPr lang="en-US" sz="2400" dirty="0">
              <a:latin typeface="Helvetica" pitchFamily="16" charset="0"/>
              <a:cs typeface="Helvetica" pitchFamily="1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2979" y="4410976"/>
            <a:ext cx="2710416" cy="16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5172" y="337699"/>
            <a:ext cx="725056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Our workflow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9980" cy="420052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defRPr/>
            </a:pPr>
            <a:r>
              <a:rPr lang="en-US" sz="2800" dirty="0" smtClean="0"/>
              <a:t>Predator </a:t>
            </a:r>
            <a:r>
              <a:rPr lang="en-US" sz="2800" dirty="0" err="1" smtClean="0"/>
              <a:t>euthanization</a:t>
            </a:r>
            <a:r>
              <a:rPr lang="en-US" sz="2800" dirty="0" smtClean="0"/>
              <a:t> </a:t>
            </a:r>
            <a:r>
              <a:rPr lang="en-US" sz="2800" dirty="0"/>
              <a:t>and GI tracts </a:t>
            </a:r>
            <a:r>
              <a:rPr lang="en-US" sz="2800" dirty="0" smtClean="0"/>
              <a:t>preservation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/>
          </a:p>
          <a:p>
            <a:pPr marL="457200" indent="-457200">
              <a:defRPr/>
            </a:pPr>
            <a:r>
              <a:rPr lang="en-US" sz="2800" dirty="0"/>
              <a:t>G</a:t>
            </a:r>
            <a:r>
              <a:rPr lang="en-US" sz="2800" dirty="0" smtClean="0"/>
              <a:t>ut homogenization and DNA extraction</a:t>
            </a:r>
            <a:endParaRPr lang="en-US" sz="2800" dirty="0"/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2800" dirty="0"/>
          </a:p>
          <a:p>
            <a:pPr marL="457200" indent="-457200">
              <a:defRPr/>
            </a:pPr>
            <a:endParaRPr lang="en-US" sz="2800" dirty="0"/>
          </a:p>
          <a:p>
            <a:pPr marL="457200" indent="-457200">
              <a:defRPr/>
            </a:pPr>
            <a:r>
              <a:rPr lang="en-US" sz="2800" dirty="0" smtClean="0"/>
              <a:t>Detection on Biomark 96.96 IFC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15953" y="803714"/>
            <a:ext cx="3370559" cy="5350688"/>
            <a:chOff x="5423391" y="556510"/>
            <a:chExt cx="3370559" cy="5350688"/>
          </a:xfrm>
        </p:grpSpPr>
        <p:pic>
          <p:nvPicPr>
            <p:cNvPr id="6" name="Picture 8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00466" y="1783255"/>
              <a:ext cx="608205" cy="72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8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6863" y="2720783"/>
              <a:ext cx="1298089" cy="1269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41967" y="4415900"/>
              <a:ext cx="1906841" cy="149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Down Arrow 8"/>
            <p:cNvSpPr/>
            <p:nvPr/>
          </p:nvSpPr>
          <p:spPr bwMode="auto">
            <a:xfrm>
              <a:off x="6447180" y="4087112"/>
              <a:ext cx="248208" cy="186898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6" charset="-128"/>
              </a:endParaRPr>
            </a:p>
          </p:txBody>
        </p:sp>
        <p:pic>
          <p:nvPicPr>
            <p:cNvPr id="5122" name="Picture 2" descr="stripedbass.gif (556×244)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3391" y="556510"/>
              <a:ext cx="3370559" cy="1479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115946" y="1753460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TPWD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92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Challenges of genetic work in the field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512" y="126769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Sample preservation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Contamination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O:\My Documents\Silverside predation\Pictures\e-fishing 2011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290" y="2694372"/>
            <a:ext cx="2973274" cy="22391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6893" y="3377087"/>
            <a:ext cx="452829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dirty="0" smtClean="0"/>
              <a:t>Lab </a:t>
            </a:r>
            <a:r>
              <a:rPr lang="en-US" sz="2400" dirty="0"/>
              <a:t>control: Extraction controls</a:t>
            </a:r>
          </a:p>
          <a:p>
            <a:endParaRPr lang="en-US" sz="2800" dirty="0"/>
          </a:p>
          <a:p>
            <a:endParaRPr lang="en-US" sz="2800" dirty="0"/>
          </a:p>
          <a:p>
            <a:pPr lvl="1"/>
            <a:r>
              <a:rPr lang="en-US" sz="2400" dirty="0"/>
              <a:t>Lab control: PCR controls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1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1" y="5339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Persistence of detectable DNA in silverside guts.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9693" y="6024421"/>
            <a:ext cx="25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Brandl et al. unpublished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855527" cy="27580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78021"/>
            <a:ext cx="68580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10098" y="5659211"/>
            <a:ext cx="21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Hours post ingestion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ADB89F-5421-42BB-A5F6-2F55E794A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23421</TotalTime>
  <Words>718</Words>
  <Application>Microsoft Office PowerPoint</Application>
  <PresentationFormat>On-screen Show (4:3)</PresentationFormat>
  <Paragraphs>223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Quantifying incidence of predation on salmonids and other species of interest  using high-throughput qPCR found in gut contents</vt:lpstr>
      <vt:lpstr>Effects of Striped Bass on Chinook</vt:lpstr>
      <vt:lpstr>Pelagic Organism Decline</vt:lpstr>
      <vt:lpstr>Predation on Pelagic Fishes</vt:lpstr>
      <vt:lpstr>Location and Target Species</vt:lpstr>
      <vt:lpstr>Assay design, characterization and validation </vt:lpstr>
      <vt:lpstr>Our workflow</vt:lpstr>
      <vt:lpstr>Challenges of genetic work in the field</vt:lpstr>
      <vt:lpstr>Persistence of detectable DNA in silverside guts.</vt:lpstr>
      <vt:lpstr>PowerPoint Presentation</vt:lpstr>
      <vt:lpstr>Striped Bass</vt:lpstr>
      <vt:lpstr>PowerPoint Presentation</vt:lpstr>
      <vt:lpstr>Largemouth Bass</vt:lpstr>
      <vt:lpstr>Smallmouth Bass</vt:lpstr>
      <vt:lpstr>Smallmouth Bass</vt:lpstr>
      <vt:lpstr>PowerPoint Presentation</vt:lpstr>
      <vt:lpstr>Sacramento Pikeminnow</vt:lpstr>
      <vt:lpstr>PowerPoint Presentation</vt:lpstr>
      <vt:lpstr>Channel Catfish</vt:lpstr>
      <vt:lpstr>PowerPoint Presentation</vt:lpstr>
      <vt:lpstr>White Catfish</vt:lpstr>
      <vt:lpstr>Upcoming Direction…</vt:lpstr>
      <vt:lpstr>Acknowledgements</vt:lpstr>
      <vt:lpstr>Visual ID vs Genetic</vt:lpstr>
      <vt:lpstr>Visual ID vs Genetic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Schreier, Brian</dc:creator>
  <cp:lastModifiedBy>Grube, Mitsuko@Wildlife</cp:lastModifiedBy>
  <cp:revision>309</cp:revision>
  <dcterms:modified xsi:type="dcterms:W3CDTF">2014-08-04T21:26:43Z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TC024062679991</vt:lpwstr>
  </property>
</Properties>
</file>