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5" r:id="rId1"/>
    <p:sldMasterId id="2147483818" r:id="rId2"/>
    <p:sldMasterId id="2147483830" r:id="rId3"/>
    <p:sldMasterId id="2147483842" r:id="rId4"/>
    <p:sldMasterId id="2147483854" r:id="rId5"/>
  </p:sldMasterIdLst>
  <p:notesMasterIdLst>
    <p:notesMasterId r:id="rId49"/>
  </p:notesMasterIdLst>
  <p:sldIdLst>
    <p:sldId id="348" r:id="rId6"/>
    <p:sldId id="360" r:id="rId7"/>
    <p:sldId id="349" r:id="rId8"/>
    <p:sldId id="350" r:id="rId9"/>
    <p:sldId id="351" r:id="rId10"/>
    <p:sldId id="352" r:id="rId11"/>
    <p:sldId id="353" r:id="rId12"/>
    <p:sldId id="354" r:id="rId13"/>
    <p:sldId id="355" r:id="rId14"/>
    <p:sldId id="356" r:id="rId15"/>
    <p:sldId id="357" r:id="rId16"/>
    <p:sldId id="358" r:id="rId17"/>
    <p:sldId id="359" r:id="rId18"/>
    <p:sldId id="256" r:id="rId19"/>
    <p:sldId id="257" r:id="rId20"/>
    <p:sldId id="328" r:id="rId21"/>
    <p:sldId id="262" r:id="rId22"/>
    <p:sldId id="330" r:id="rId23"/>
    <p:sldId id="309" r:id="rId24"/>
    <p:sldId id="266" r:id="rId25"/>
    <p:sldId id="259" r:id="rId26"/>
    <p:sldId id="261" r:id="rId27"/>
    <p:sldId id="265" r:id="rId28"/>
    <p:sldId id="264" r:id="rId29"/>
    <p:sldId id="306" r:id="rId30"/>
    <p:sldId id="258" r:id="rId31"/>
    <p:sldId id="267" r:id="rId32"/>
    <p:sldId id="268" r:id="rId33"/>
    <p:sldId id="269" r:id="rId34"/>
    <p:sldId id="332" r:id="rId35"/>
    <p:sldId id="333" r:id="rId36"/>
    <p:sldId id="336" r:id="rId37"/>
    <p:sldId id="337" r:id="rId38"/>
    <p:sldId id="338" r:id="rId39"/>
    <p:sldId id="340" r:id="rId40"/>
    <p:sldId id="341" r:id="rId41"/>
    <p:sldId id="342" r:id="rId42"/>
    <p:sldId id="343" r:id="rId43"/>
    <p:sldId id="344" r:id="rId44"/>
    <p:sldId id="345" r:id="rId45"/>
    <p:sldId id="346" r:id="rId46"/>
    <p:sldId id="361" r:id="rId47"/>
    <p:sldId id="34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74" d="100"/>
          <a:sy n="74" d="100"/>
        </p:scale>
        <p:origin x="11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48B9A-D45C-42DB-9477-F80D6CDBBA04}" type="datetimeFigureOut">
              <a:rPr lang="en-US" smtClean="0"/>
              <a:t>7/11/2018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0AF7B2-BA37-471A-BBB8-8CC2028769D6}" type="slidenum">
              <a:rPr lang="en-US" smtClean="0"/>
              <a:t>‹#›</a:t>
            </a:fld>
            <a:endParaRPr lang="en-US"/>
          </a:p>
        </p:txBody>
      </p:sp>
    </p:spTree>
    <p:extLst>
      <p:ext uri="{BB962C8B-B14F-4D97-AF65-F5344CB8AC3E}">
        <p14:creationId xmlns:p14="http://schemas.microsoft.com/office/powerpoint/2010/main" val="195251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many</a:t>
            </a:r>
            <a:r>
              <a:rPr lang="en-US" baseline="0" dirty="0"/>
              <a:t> components of this study but one aspect of the research is the use of GPS telemetry to monitor waterfowl movements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7D1C58-C7FA-4190-857F-C77075AF11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6164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000" dirty="0"/>
              <a:t>We</a:t>
            </a:r>
            <a:r>
              <a:rPr lang="en-US" sz="1000" baseline="0" dirty="0"/>
              <a:t> want to look at the life cycle of the each individual species</a:t>
            </a:r>
            <a:endParaRPr lang="en-US" sz="1000" dirty="0"/>
          </a:p>
          <a:p>
            <a:endParaRPr lang="en-US" sz="1000" dirty="0"/>
          </a:p>
          <a:p>
            <a:r>
              <a:rPr lang="en-US" sz="1000" dirty="0"/>
              <a:t>Nesting – nest site locations,</a:t>
            </a:r>
            <a:r>
              <a:rPr lang="en-US" sz="1000" baseline="0" dirty="0"/>
              <a:t> nest site fidelity</a:t>
            </a:r>
          </a:p>
          <a:p>
            <a:r>
              <a:rPr lang="en-US" sz="1000" baseline="0" dirty="0"/>
              <a:t>Brooding – distance from nest site, space-use, brood rearing habitat, “prospecting”</a:t>
            </a:r>
          </a:p>
          <a:p>
            <a:r>
              <a:rPr lang="en-US" sz="1000" baseline="0" dirty="0"/>
              <a:t>Molting (thesis) – molt sites, molt site habitat</a:t>
            </a:r>
          </a:p>
          <a:p>
            <a:r>
              <a:rPr lang="en-US" sz="1000" baseline="0" dirty="0"/>
              <a:t>Migration – migration stopovers and corridors, breeding grounds</a:t>
            </a:r>
          </a:p>
          <a:p>
            <a:endParaRPr lang="en-US" sz="1000" baseline="0" dirty="0"/>
          </a:p>
          <a:p>
            <a:r>
              <a:rPr lang="en-US" sz="1000" baseline="0" dirty="0"/>
              <a:t>Species differences – how do species differ with habitat use and movements</a:t>
            </a:r>
          </a:p>
          <a:p>
            <a:endParaRPr lang="en-US" sz="1000" baseline="0" dirty="0"/>
          </a:p>
          <a:p>
            <a:r>
              <a:rPr lang="en-US" sz="1000" baseline="0" dirty="0"/>
              <a:t>Space use – where are birds roosting and foraging, how do they utilize the landscape on an annual basis.  </a:t>
            </a:r>
          </a:p>
          <a:p>
            <a:endParaRPr lang="en-US" sz="1000" baseline="0" dirty="0"/>
          </a:p>
          <a:p>
            <a:r>
              <a:rPr lang="en-US" sz="1000" baseline="0" dirty="0"/>
              <a:t>Movements - What variables effect movements? Does hunting limit or increase movement? What about weather such as rain and fog?</a:t>
            </a:r>
          </a:p>
          <a:p>
            <a:endParaRPr lang="en-US" sz="1000" baseline="0" dirty="0"/>
          </a:p>
          <a:p>
            <a:r>
              <a:rPr lang="en-US" sz="1000" baseline="0" dirty="0"/>
              <a:t>Habitat use – what habitats are waterfowl utilizing? Does it change regionally?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7D1C58-C7FA-4190-857F-C77075AF11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8357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US"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US"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9C79BAA4-20FB-4020-835E-3B3EAB57EEDE}"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623169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E29522-F668-48F7-BECA-9AC44BC70137}" type="slidenum">
              <a:rPr lang="en-US"/>
              <a:pPr>
                <a:defRPr/>
              </a:pPr>
              <a:t>‹#›</a:t>
            </a:fld>
            <a:endParaRPr lang="en-US"/>
          </a:p>
        </p:txBody>
      </p:sp>
    </p:spTree>
    <p:extLst>
      <p:ext uri="{BB962C8B-B14F-4D97-AF65-F5344CB8AC3E}">
        <p14:creationId xmlns:p14="http://schemas.microsoft.com/office/powerpoint/2010/main" val="885517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06535-9C7B-40E1-A463-6380622ECEFB}" type="slidenum">
              <a:rPr lang="en-US"/>
              <a:pPr>
                <a:defRPr/>
              </a:pPr>
              <a:t>‹#›</a:t>
            </a:fld>
            <a:endParaRPr lang="en-US"/>
          </a:p>
        </p:txBody>
      </p:sp>
    </p:spTree>
    <p:extLst>
      <p:ext uri="{BB962C8B-B14F-4D97-AF65-F5344CB8AC3E}">
        <p14:creationId xmlns:p14="http://schemas.microsoft.com/office/powerpoint/2010/main" val="491686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Text Placeholder 2"/>
          <p:cNvSpPr>
            <a:spLocks noGrp="1"/>
          </p:cNvSpPr>
          <p:nvPr>
            <p:ph type="body"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972937-53E0-4B04-A546-67C126D9EE0D}" type="slidenum">
              <a:rPr lang="en-US"/>
              <a:pPr>
                <a:defRPr/>
              </a:pPr>
              <a:t>‹#›</a:t>
            </a:fld>
            <a:endParaRPr lang="en-US"/>
          </a:p>
        </p:txBody>
      </p:sp>
    </p:spTree>
    <p:extLst>
      <p:ext uri="{BB962C8B-B14F-4D97-AF65-F5344CB8AC3E}">
        <p14:creationId xmlns:p14="http://schemas.microsoft.com/office/powerpoint/2010/main" val="3322126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A8A2C61-DE15-49D6-B84A-5DC5740737B4}" type="datetimeFigureOut">
              <a:rPr lang="en-US" smtClean="0"/>
              <a:t>7/11/2018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36489-008F-427B-AB8C-F9F2F0965ED8}" type="slidenum">
              <a:rPr lang="en-US" smtClean="0"/>
              <a:t>‹#›</a:t>
            </a:fld>
            <a:endParaRPr lang="en-US"/>
          </a:p>
        </p:txBody>
      </p:sp>
    </p:spTree>
    <p:extLst>
      <p:ext uri="{BB962C8B-B14F-4D97-AF65-F5344CB8AC3E}">
        <p14:creationId xmlns:p14="http://schemas.microsoft.com/office/powerpoint/2010/main" val="867179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8A2C61-DE15-49D6-B84A-5DC5740737B4}" type="datetimeFigureOut">
              <a:rPr lang="en-US" smtClean="0"/>
              <a:t>7/11/2018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36489-008F-427B-AB8C-F9F2F0965ED8}" type="slidenum">
              <a:rPr lang="en-US" smtClean="0"/>
              <a:t>‹#›</a:t>
            </a:fld>
            <a:endParaRPr lang="en-US"/>
          </a:p>
        </p:txBody>
      </p:sp>
    </p:spTree>
    <p:extLst>
      <p:ext uri="{BB962C8B-B14F-4D97-AF65-F5344CB8AC3E}">
        <p14:creationId xmlns:p14="http://schemas.microsoft.com/office/powerpoint/2010/main" val="1393130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8A2C61-DE15-49D6-B84A-5DC5740737B4}" type="datetimeFigureOut">
              <a:rPr lang="en-US" smtClean="0"/>
              <a:t>7/11/2018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36489-008F-427B-AB8C-F9F2F0965ED8}" type="slidenum">
              <a:rPr lang="en-US" smtClean="0"/>
              <a:t>‹#›</a:t>
            </a:fld>
            <a:endParaRPr lang="en-US"/>
          </a:p>
        </p:txBody>
      </p:sp>
    </p:spTree>
    <p:extLst>
      <p:ext uri="{BB962C8B-B14F-4D97-AF65-F5344CB8AC3E}">
        <p14:creationId xmlns:p14="http://schemas.microsoft.com/office/powerpoint/2010/main" val="2592521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8A2C61-DE15-49D6-B84A-5DC5740737B4}" type="datetimeFigureOut">
              <a:rPr lang="en-US" smtClean="0"/>
              <a:t>7/11/2018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36489-008F-427B-AB8C-F9F2F0965ED8}" type="slidenum">
              <a:rPr lang="en-US" smtClean="0"/>
              <a:t>‹#›</a:t>
            </a:fld>
            <a:endParaRPr lang="en-US"/>
          </a:p>
        </p:txBody>
      </p:sp>
    </p:spTree>
    <p:extLst>
      <p:ext uri="{BB962C8B-B14F-4D97-AF65-F5344CB8AC3E}">
        <p14:creationId xmlns:p14="http://schemas.microsoft.com/office/powerpoint/2010/main" val="147879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8A2C61-DE15-49D6-B84A-5DC5740737B4}" type="datetimeFigureOut">
              <a:rPr lang="en-US" smtClean="0"/>
              <a:t>7/11/2018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D36489-008F-427B-AB8C-F9F2F0965ED8}" type="slidenum">
              <a:rPr lang="en-US" smtClean="0"/>
              <a:t>‹#›</a:t>
            </a:fld>
            <a:endParaRPr lang="en-US"/>
          </a:p>
        </p:txBody>
      </p:sp>
    </p:spTree>
    <p:extLst>
      <p:ext uri="{BB962C8B-B14F-4D97-AF65-F5344CB8AC3E}">
        <p14:creationId xmlns:p14="http://schemas.microsoft.com/office/powerpoint/2010/main" val="2380086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8A2C61-DE15-49D6-B84A-5DC5740737B4}" type="datetimeFigureOut">
              <a:rPr lang="en-US" smtClean="0"/>
              <a:t>7/11/2018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D36489-008F-427B-AB8C-F9F2F0965ED8}" type="slidenum">
              <a:rPr lang="en-US" smtClean="0"/>
              <a:t>‹#›</a:t>
            </a:fld>
            <a:endParaRPr lang="en-US"/>
          </a:p>
        </p:txBody>
      </p:sp>
    </p:spTree>
    <p:extLst>
      <p:ext uri="{BB962C8B-B14F-4D97-AF65-F5344CB8AC3E}">
        <p14:creationId xmlns:p14="http://schemas.microsoft.com/office/powerpoint/2010/main" val="1051725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8A2C61-DE15-49D6-B84A-5DC5740737B4}" type="datetimeFigureOut">
              <a:rPr lang="en-US" smtClean="0"/>
              <a:t>7/11/2018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D36489-008F-427B-AB8C-F9F2F0965ED8}" type="slidenum">
              <a:rPr lang="en-US" smtClean="0"/>
              <a:t>‹#›</a:t>
            </a:fld>
            <a:endParaRPr lang="en-US"/>
          </a:p>
        </p:txBody>
      </p:sp>
    </p:spTree>
    <p:extLst>
      <p:ext uri="{BB962C8B-B14F-4D97-AF65-F5344CB8AC3E}">
        <p14:creationId xmlns:p14="http://schemas.microsoft.com/office/powerpoint/2010/main" val="2178003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3D4EE-666B-42CF-80EE-DD8BAA5A2812}" type="slidenum">
              <a:rPr lang="en-US"/>
              <a:pPr>
                <a:defRPr/>
              </a:pPr>
              <a:t>‹#›</a:t>
            </a:fld>
            <a:endParaRPr lang="en-US"/>
          </a:p>
        </p:txBody>
      </p:sp>
    </p:spTree>
    <p:extLst>
      <p:ext uri="{BB962C8B-B14F-4D97-AF65-F5344CB8AC3E}">
        <p14:creationId xmlns:p14="http://schemas.microsoft.com/office/powerpoint/2010/main" val="433783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8A2C61-DE15-49D6-B84A-5DC5740737B4}" type="datetimeFigureOut">
              <a:rPr lang="en-US" smtClean="0"/>
              <a:t>7/11/2018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36489-008F-427B-AB8C-F9F2F0965ED8}" type="slidenum">
              <a:rPr lang="en-US" smtClean="0"/>
              <a:t>‹#›</a:t>
            </a:fld>
            <a:endParaRPr lang="en-US"/>
          </a:p>
        </p:txBody>
      </p:sp>
    </p:spTree>
    <p:extLst>
      <p:ext uri="{BB962C8B-B14F-4D97-AF65-F5344CB8AC3E}">
        <p14:creationId xmlns:p14="http://schemas.microsoft.com/office/powerpoint/2010/main" val="1053362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8A2C61-DE15-49D6-B84A-5DC5740737B4}" type="datetimeFigureOut">
              <a:rPr lang="en-US" smtClean="0"/>
              <a:t>7/11/2018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36489-008F-427B-AB8C-F9F2F0965ED8}" type="slidenum">
              <a:rPr lang="en-US" smtClean="0"/>
              <a:t>‹#›</a:t>
            </a:fld>
            <a:endParaRPr lang="en-US"/>
          </a:p>
        </p:txBody>
      </p:sp>
    </p:spTree>
    <p:extLst>
      <p:ext uri="{BB962C8B-B14F-4D97-AF65-F5344CB8AC3E}">
        <p14:creationId xmlns:p14="http://schemas.microsoft.com/office/powerpoint/2010/main" val="3282194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8A2C61-DE15-49D6-B84A-5DC5740737B4}" type="datetimeFigureOut">
              <a:rPr lang="en-US" smtClean="0"/>
              <a:t>7/11/2018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36489-008F-427B-AB8C-F9F2F0965ED8}" type="slidenum">
              <a:rPr lang="en-US" smtClean="0"/>
              <a:t>‹#›</a:t>
            </a:fld>
            <a:endParaRPr lang="en-US"/>
          </a:p>
        </p:txBody>
      </p:sp>
    </p:spTree>
    <p:extLst>
      <p:ext uri="{BB962C8B-B14F-4D97-AF65-F5344CB8AC3E}">
        <p14:creationId xmlns:p14="http://schemas.microsoft.com/office/powerpoint/2010/main" val="1333479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8A2C61-DE15-49D6-B84A-5DC5740737B4}" type="datetimeFigureOut">
              <a:rPr lang="en-US" smtClean="0"/>
              <a:t>7/11/2018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36489-008F-427B-AB8C-F9F2F0965ED8}" type="slidenum">
              <a:rPr lang="en-US" smtClean="0"/>
              <a:t>‹#›</a:t>
            </a:fld>
            <a:endParaRPr lang="en-US"/>
          </a:p>
        </p:txBody>
      </p:sp>
    </p:spTree>
    <p:extLst>
      <p:ext uri="{BB962C8B-B14F-4D97-AF65-F5344CB8AC3E}">
        <p14:creationId xmlns:p14="http://schemas.microsoft.com/office/powerpoint/2010/main" val="1730970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p>
        </p:txBody>
      </p:sp>
      <p:sp>
        <p:nvSpPr>
          <p:cNvPr id="7" name="Rectangle 40"/>
          <p:cNvSpPr>
            <a:spLocks noGrp="1" noChangeArrowheads="1"/>
          </p:cNvSpPr>
          <p:nvPr>
            <p:ph type="ftr" sz="quarter" idx="11"/>
          </p:nvPr>
        </p:nvSpPr>
        <p:spPr>
          <a:ln/>
        </p:spPr>
        <p:txBody>
          <a:bodyPr/>
          <a:lstStyle>
            <a:lvl1pPr>
              <a:defRPr/>
            </a:lvl1pPr>
          </a:lstStyle>
          <a:p>
            <a:pPr>
              <a:defRPr/>
            </a:pPr>
            <a:endParaRPr lang="en-US"/>
          </a:p>
        </p:txBody>
      </p:sp>
      <p:sp>
        <p:nvSpPr>
          <p:cNvPr id="8" name="Rectangle 41"/>
          <p:cNvSpPr>
            <a:spLocks noGrp="1" noChangeArrowheads="1"/>
          </p:cNvSpPr>
          <p:nvPr>
            <p:ph type="sldNum" sz="quarter" idx="12"/>
          </p:nvPr>
        </p:nvSpPr>
        <p:spPr>
          <a:ln/>
        </p:spPr>
        <p:txBody>
          <a:bodyPr/>
          <a:lstStyle>
            <a:lvl1pPr>
              <a:defRPr/>
            </a:lvl1pPr>
          </a:lstStyle>
          <a:p>
            <a:pPr>
              <a:defRPr/>
            </a:pPr>
            <a:fld id="{79D5695E-B44F-4A4D-BEEF-93E99F15A1AA}" type="slidenum">
              <a:rPr lang="en-US" altLang="en-US"/>
              <a:pPr>
                <a:defRPr/>
              </a:pPr>
              <a:t>‹#›</a:t>
            </a:fld>
            <a:endParaRPr lang="en-US" altLang="en-US"/>
          </a:p>
        </p:txBody>
      </p:sp>
    </p:spTree>
    <p:extLst>
      <p:ext uri="{BB962C8B-B14F-4D97-AF65-F5344CB8AC3E}">
        <p14:creationId xmlns:p14="http://schemas.microsoft.com/office/powerpoint/2010/main" val="932318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solidFill>
                  <a:srgbClr val="FFFF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6">
                    <a:lumMod val="60000"/>
                    <a:lumOff val="40000"/>
                  </a:schemeClr>
                </a:solidFill>
              </a:defRPr>
            </a:lvl1pPr>
          </a:lstStyle>
          <a:p>
            <a:fld id="{C48C4C26-1129-4712-9866-22E9A49EE450}" type="datetimeFigureOut">
              <a:rPr lang="en-US" smtClean="0">
                <a:solidFill>
                  <a:srgbClr val="70AD47">
                    <a:lumMod val="60000"/>
                    <a:lumOff val="40000"/>
                  </a:srgbClr>
                </a:solidFill>
              </a:rPr>
              <a:pPr/>
              <a:t>7/11/2018</a:t>
            </a:fld>
            <a:endParaRPr lang="en-US" dirty="0">
              <a:solidFill>
                <a:srgbClr val="70AD47">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70AD47">
                  <a:lumMod val="40000"/>
                  <a:lumOff val="60000"/>
                </a:srgbClr>
              </a:solidFill>
            </a:endParaRPr>
          </a:p>
        </p:txBody>
      </p:sp>
      <p:sp>
        <p:nvSpPr>
          <p:cNvPr id="6" name="Slide Number Placeholder 5"/>
          <p:cNvSpPr>
            <a:spLocks noGrp="1"/>
          </p:cNvSpPr>
          <p:nvPr>
            <p:ph type="sldNum" sz="quarter" idx="12"/>
          </p:nvPr>
        </p:nvSpPr>
        <p:spPr/>
        <p:txBody>
          <a:bodyPr/>
          <a:lstStyle/>
          <a:p>
            <a:fld id="{1B5C57BB-572C-48DE-820C-C74D42A4AC92}" type="slidenum">
              <a:rPr lang="en-US" smtClean="0">
                <a:solidFill>
                  <a:srgbClr val="70AD47">
                    <a:lumMod val="40000"/>
                    <a:lumOff val="60000"/>
                  </a:srgbClr>
                </a:solidFill>
              </a:rPr>
              <a:pPr/>
              <a:t>‹#›</a:t>
            </a:fld>
            <a:endParaRPr lang="en-US">
              <a:solidFill>
                <a:srgbClr val="70AD47">
                  <a:lumMod val="40000"/>
                  <a:lumOff val="60000"/>
                </a:srgbClr>
              </a:solidFill>
            </a:endParaRPr>
          </a:p>
        </p:txBody>
      </p:sp>
    </p:spTree>
    <p:extLst>
      <p:ext uri="{BB962C8B-B14F-4D97-AF65-F5344CB8AC3E}">
        <p14:creationId xmlns:p14="http://schemas.microsoft.com/office/powerpoint/2010/main" val="2300947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accent4"/>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8C4C26-1129-4712-9866-22E9A49EE450}" type="datetimeFigureOut">
              <a:rPr lang="en-US" smtClean="0">
                <a:solidFill>
                  <a:srgbClr val="70AD47">
                    <a:lumMod val="40000"/>
                    <a:lumOff val="60000"/>
                  </a:srgbClr>
                </a:solidFill>
              </a:rPr>
              <a:pPr/>
              <a:t>7/11/2018</a:t>
            </a:fld>
            <a:endParaRPr lang="en-US">
              <a:solidFill>
                <a:srgbClr val="70AD47">
                  <a:lumMod val="40000"/>
                  <a:lumOff val="60000"/>
                </a:srgbClr>
              </a:solidFill>
            </a:endParaRPr>
          </a:p>
        </p:txBody>
      </p:sp>
      <p:sp>
        <p:nvSpPr>
          <p:cNvPr id="5" name="Footer Placeholder 4"/>
          <p:cNvSpPr>
            <a:spLocks noGrp="1"/>
          </p:cNvSpPr>
          <p:nvPr>
            <p:ph type="ftr" sz="quarter" idx="11"/>
          </p:nvPr>
        </p:nvSpPr>
        <p:spPr/>
        <p:txBody>
          <a:bodyPr/>
          <a:lstStyle/>
          <a:p>
            <a:endParaRPr lang="en-US">
              <a:solidFill>
                <a:srgbClr val="70AD47">
                  <a:lumMod val="40000"/>
                  <a:lumOff val="60000"/>
                </a:srgbClr>
              </a:solidFill>
            </a:endParaRPr>
          </a:p>
        </p:txBody>
      </p:sp>
      <p:sp>
        <p:nvSpPr>
          <p:cNvPr id="6" name="Slide Number Placeholder 5"/>
          <p:cNvSpPr>
            <a:spLocks noGrp="1"/>
          </p:cNvSpPr>
          <p:nvPr>
            <p:ph type="sldNum" sz="quarter" idx="12"/>
          </p:nvPr>
        </p:nvSpPr>
        <p:spPr/>
        <p:txBody>
          <a:bodyPr/>
          <a:lstStyle/>
          <a:p>
            <a:fld id="{1B5C57BB-572C-48DE-820C-C74D42A4AC92}" type="slidenum">
              <a:rPr lang="en-US" smtClean="0">
                <a:solidFill>
                  <a:srgbClr val="70AD47">
                    <a:lumMod val="40000"/>
                    <a:lumOff val="60000"/>
                  </a:srgbClr>
                </a:solidFill>
              </a:rPr>
              <a:pPr/>
              <a:t>‹#›</a:t>
            </a:fld>
            <a:endParaRPr lang="en-US">
              <a:solidFill>
                <a:srgbClr val="70AD47">
                  <a:lumMod val="40000"/>
                  <a:lumOff val="60000"/>
                </a:srgbClr>
              </a:solidFill>
            </a:endParaRPr>
          </a:p>
        </p:txBody>
      </p:sp>
    </p:spTree>
    <p:extLst>
      <p:ext uri="{BB962C8B-B14F-4D97-AF65-F5344CB8AC3E}">
        <p14:creationId xmlns:p14="http://schemas.microsoft.com/office/powerpoint/2010/main" val="69214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8C4C26-1129-4712-9866-22E9A49EE450}" type="datetimeFigureOut">
              <a:rPr lang="en-US" smtClean="0">
                <a:solidFill>
                  <a:srgbClr val="70AD47">
                    <a:lumMod val="40000"/>
                    <a:lumOff val="60000"/>
                  </a:srgbClr>
                </a:solidFill>
              </a:rPr>
              <a:pPr/>
              <a:t>7/11/2018</a:t>
            </a:fld>
            <a:endParaRPr lang="en-US">
              <a:solidFill>
                <a:srgbClr val="70AD47">
                  <a:lumMod val="40000"/>
                  <a:lumOff val="60000"/>
                </a:srgbClr>
              </a:solidFill>
            </a:endParaRPr>
          </a:p>
        </p:txBody>
      </p:sp>
      <p:sp>
        <p:nvSpPr>
          <p:cNvPr id="5" name="Footer Placeholder 4"/>
          <p:cNvSpPr>
            <a:spLocks noGrp="1"/>
          </p:cNvSpPr>
          <p:nvPr>
            <p:ph type="ftr" sz="quarter" idx="11"/>
          </p:nvPr>
        </p:nvSpPr>
        <p:spPr/>
        <p:txBody>
          <a:bodyPr/>
          <a:lstStyle/>
          <a:p>
            <a:endParaRPr lang="en-US">
              <a:solidFill>
                <a:srgbClr val="70AD47">
                  <a:lumMod val="40000"/>
                  <a:lumOff val="60000"/>
                </a:srgbClr>
              </a:solidFill>
            </a:endParaRPr>
          </a:p>
        </p:txBody>
      </p:sp>
      <p:sp>
        <p:nvSpPr>
          <p:cNvPr id="6" name="Slide Number Placeholder 5"/>
          <p:cNvSpPr>
            <a:spLocks noGrp="1"/>
          </p:cNvSpPr>
          <p:nvPr>
            <p:ph type="sldNum" sz="quarter" idx="12"/>
          </p:nvPr>
        </p:nvSpPr>
        <p:spPr/>
        <p:txBody>
          <a:bodyPr/>
          <a:lstStyle/>
          <a:p>
            <a:fld id="{1B5C57BB-572C-48DE-820C-C74D42A4AC92}" type="slidenum">
              <a:rPr lang="en-US" smtClean="0">
                <a:solidFill>
                  <a:srgbClr val="70AD47">
                    <a:lumMod val="40000"/>
                    <a:lumOff val="60000"/>
                  </a:srgbClr>
                </a:solidFill>
              </a:rPr>
              <a:pPr/>
              <a:t>‹#›</a:t>
            </a:fld>
            <a:endParaRPr lang="en-US">
              <a:solidFill>
                <a:srgbClr val="70AD47">
                  <a:lumMod val="40000"/>
                  <a:lumOff val="60000"/>
                </a:srgbClr>
              </a:solidFill>
            </a:endParaRPr>
          </a:p>
        </p:txBody>
      </p:sp>
    </p:spTree>
    <p:extLst>
      <p:ext uri="{BB962C8B-B14F-4D97-AF65-F5344CB8AC3E}">
        <p14:creationId xmlns:p14="http://schemas.microsoft.com/office/powerpoint/2010/main" val="32081636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8C4C26-1129-4712-9866-22E9A49EE450}" type="datetimeFigureOut">
              <a:rPr lang="en-US" smtClean="0">
                <a:solidFill>
                  <a:srgbClr val="70AD47">
                    <a:lumMod val="40000"/>
                    <a:lumOff val="60000"/>
                  </a:srgbClr>
                </a:solidFill>
              </a:rPr>
              <a:pPr/>
              <a:t>7/11/2018</a:t>
            </a:fld>
            <a:endParaRPr lang="en-US">
              <a:solidFill>
                <a:srgbClr val="70AD47">
                  <a:lumMod val="40000"/>
                  <a:lumOff val="60000"/>
                </a:srgbClr>
              </a:solidFill>
            </a:endParaRPr>
          </a:p>
        </p:txBody>
      </p:sp>
      <p:sp>
        <p:nvSpPr>
          <p:cNvPr id="6" name="Footer Placeholder 5"/>
          <p:cNvSpPr>
            <a:spLocks noGrp="1"/>
          </p:cNvSpPr>
          <p:nvPr>
            <p:ph type="ftr" sz="quarter" idx="11"/>
          </p:nvPr>
        </p:nvSpPr>
        <p:spPr/>
        <p:txBody>
          <a:bodyPr/>
          <a:lstStyle/>
          <a:p>
            <a:endParaRPr lang="en-US">
              <a:solidFill>
                <a:srgbClr val="70AD47">
                  <a:lumMod val="40000"/>
                  <a:lumOff val="60000"/>
                </a:srgbClr>
              </a:solidFill>
            </a:endParaRPr>
          </a:p>
        </p:txBody>
      </p:sp>
      <p:sp>
        <p:nvSpPr>
          <p:cNvPr id="7" name="Slide Number Placeholder 6"/>
          <p:cNvSpPr>
            <a:spLocks noGrp="1"/>
          </p:cNvSpPr>
          <p:nvPr>
            <p:ph type="sldNum" sz="quarter" idx="12"/>
          </p:nvPr>
        </p:nvSpPr>
        <p:spPr/>
        <p:txBody>
          <a:bodyPr/>
          <a:lstStyle/>
          <a:p>
            <a:fld id="{1B5C57BB-572C-48DE-820C-C74D42A4AC92}" type="slidenum">
              <a:rPr lang="en-US" smtClean="0">
                <a:solidFill>
                  <a:srgbClr val="70AD47">
                    <a:lumMod val="40000"/>
                    <a:lumOff val="60000"/>
                  </a:srgbClr>
                </a:solidFill>
              </a:rPr>
              <a:pPr/>
              <a:t>‹#›</a:t>
            </a:fld>
            <a:endParaRPr lang="en-US">
              <a:solidFill>
                <a:srgbClr val="70AD47">
                  <a:lumMod val="40000"/>
                  <a:lumOff val="60000"/>
                </a:srgbClr>
              </a:solidFill>
            </a:endParaRPr>
          </a:p>
        </p:txBody>
      </p:sp>
    </p:spTree>
    <p:extLst>
      <p:ext uri="{BB962C8B-B14F-4D97-AF65-F5344CB8AC3E}">
        <p14:creationId xmlns:p14="http://schemas.microsoft.com/office/powerpoint/2010/main" val="1608533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8C4C26-1129-4712-9866-22E9A49EE450}" type="datetimeFigureOut">
              <a:rPr lang="en-US" smtClean="0">
                <a:solidFill>
                  <a:srgbClr val="70AD47">
                    <a:lumMod val="40000"/>
                    <a:lumOff val="60000"/>
                  </a:srgbClr>
                </a:solidFill>
              </a:rPr>
              <a:pPr/>
              <a:t>7/11/2018</a:t>
            </a:fld>
            <a:endParaRPr lang="en-US">
              <a:solidFill>
                <a:srgbClr val="70AD47">
                  <a:lumMod val="40000"/>
                  <a:lumOff val="60000"/>
                </a:srgbClr>
              </a:solidFill>
            </a:endParaRPr>
          </a:p>
        </p:txBody>
      </p:sp>
      <p:sp>
        <p:nvSpPr>
          <p:cNvPr id="8" name="Footer Placeholder 7"/>
          <p:cNvSpPr>
            <a:spLocks noGrp="1"/>
          </p:cNvSpPr>
          <p:nvPr>
            <p:ph type="ftr" sz="quarter" idx="11"/>
          </p:nvPr>
        </p:nvSpPr>
        <p:spPr/>
        <p:txBody>
          <a:bodyPr/>
          <a:lstStyle/>
          <a:p>
            <a:endParaRPr lang="en-US">
              <a:solidFill>
                <a:srgbClr val="70AD47">
                  <a:lumMod val="40000"/>
                  <a:lumOff val="60000"/>
                </a:srgbClr>
              </a:solidFill>
            </a:endParaRPr>
          </a:p>
        </p:txBody>
      </p:sp>
      <p:sp>
        <p:nvSpPr>
          <p:cNvPr id="9" name="Slide Number Placeholder 8"/>
          <p:cNvSpPr>
            <a:spLocks noGrp="1"/>
          </p:cNvSpPr>
          <p:nvPr>
            <p:ph type="sldNum" sz="quarter" idx="12"/>
          </p:nvPr>
        </p:nvSpPr>
        <p:spPr/>
        <p:txBody>
          <a:bodyPr/>
          <a:lstStyle/>
          <a:p>
            <a:fld id="{1B5C57BB-572C-48DE-820C-C74D42A4AC92}" type="slidenum">
              <a:rPr lang="en-US" smtClean="0">
                <a:solidFill>
                  <a:srgbClr val="70AD47">
                    <a:lumMod val="40000"/>
                    <a:lumOff val="60000"/>
                  </a:srgbClr>
                </a:solidFill>
              </a:rPr>
              <a:pPr/>
              <a:t>‹#›</a:t>
            </a:fld>
            <a:endParaRPr lang="en-US">
              <a:solidFill>
                <a:srgbClr val="70AD47">
                  <a:lumMod val="40000"/>
                  <a:lumOff val="60000"/>
                </a:srgbClr>
              </a:solidFill>
            </a:endParaRPr>
          </a:p>
        </p:txBody>
      </p:sp>
    </p:spTree>
    <p:extLst>
      <p:ext uri="{BB962C8B-B14F-4D97-AF65-F5344CB8AC3E}">
        <p14:creationId xmlns:p14="http://schemas.microsoft.com/office/powerpoint/2010/main" val="919501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43C4E9-F6E7-4090-9C49-E646A06B1DA2}" type="slidenum">
              <a:rPr lang="en-US"/>
              <a:pPr>
                <a:defRPr/>
              </a:pPr>
              <a:t>‹#›</a:t>
            </a:fld>
            <a:endParaRPr lang="en-US"/>
          </a:p>
        </p:txBody>
      </p:sp>
    </p:spTree>
    <p:extLst>
      <p:ext uri="{BB962C8B-B14F-4D97-AF65-F5344CB8AC3E}">
        <p14:creationId xmlns:p14="http://schemas.microsoft.com/office/powerpoint/2010/main" val="21895193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8C4C26-1129-4712-9866-22E9A49EE450}" type="datetimeFigureOut">
              <a:rPr lang="en-US" smtClean="0">
                <a:solidFill>
                  <a:srgbClr val="70AD47">
                    <a:lumMod val="40000"/>
                    <a:lumOff val="60000"/>
                  </a:srgbClr>
                </a:solidFill>
              </a:rPr>
              <a:pPr/>
              <a:t>7/11/2018</a:t>
            </a:fld>
            <a:endParaRPr lang="en-US">
              <a:solidFill>
                <a:srgbClr val="70AD47">
                  <a:lumMod val="40000"/>
                  <a:lumOff val="60000"/>
                </a:srgbClr>
              </a:solidFill>
            </a:endParaRPr>
          </a:p>
        </p:txBody>
      </p:sp>
      <p:sp>
        <p:nvSpPr>
          <p:cNvPr id="4" name="Footer Placeholder 3"/>
          <p:cNvSpPr>
            <a:spLocks noGrp="1"/>
          </p:cNvSpPr>
          <p:nvPr>
            <p:ph type="ftr" sz="quarter" idx="11"/>
          </p:nvPr>
        </p:nvSpPr>
        <p:spPr/>
        <p:txBody>
          <a:bodyPr/>
          <a:lstStyle/>
          <a:p>
            <a:endParaRPr lang="en-US">
              <a:solidFill>
                <a:srgbClr val="70AD47">
                  <a:lumMod val="40000"/>
                  <a:lumOff val="60000"/>
                </a:srgbClr>
              </a:solidFill>
            </a:endParaRPr>
          </a:p>
        </p:txBody>
      </p:sp>
      <p:sp>
        <p:nvSpPr>
          <p:cNvPr id="5" name="Slide Number Placeholder 4"/>
          <p:cNvSpPr>
            <a:spLocks noGrp="1"/>
          </p:cNvSpPr>
          <p:nvPr>
            <p:ph type="sldNum" sz="quarter" idx="12"/>
          </p:nvPr>
        </p:nvSpPr>
        <p:spPr/>
        <p:txBody>
          <a:bodyPr/>
          <a:lstStyle/>
          <a:p>
            <a:fld id="{1B5C57BB-572C-48DE-820C-C74D42A4AC92}" type="slidenum">
              <a:rPr lang="en-US" smtClean="0">
                <a:solidFill>
                  <a:srgbClr val="70AD47">
                    <a:lumMod val="40000"/>
                    <a:lumOff val="60000"/>
                  </a:srgbClr>
                </a:solidFill>
              </a:rPr>
              <a:pPr/>
              <a:t>‹#›</a:t>
            </a:fld>
            <a:endParaRPr lang="en-US">
              <a:solidFill>
                <a:srgbClr val="70AD47">
                  <a:lumMod val="40000"/>
                  <a:lumOff val="60000"/>
                </a:srgbClr>
              </a:solidFill>
            </a:endParaRPr>
          </a:p>
        </p:txBody>
      </p:sp>
    </p:spTree>
    <p:extLst>
      <p:ext uri="{BB962C8B-B14F-4D97-AF65-F5344CB8AC3E}">
        <p14:creationId xmlns:p14="http://schemas.microsoft.com/office/powerpoint/2010/main" val="1764398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8C4C26-1129-4712-9866-22E9A49EE450}" type="datetimeFigureOut">
              <a:rPr lang="en-US" smtClean="0">
                <a:solidFill>
                  <a:srgbClr val="70AD47">
                    <a:lumMod val="40000"/>
                    <a:lumOff val="60000"/>
                  </a:srgbClr>
                </a:solidFill>
              </a:rPr>
              <a:pPr/>
              <a:t>7/11/2018</a:t>
            </a:fld>
            <a:endParaRPr lang="en-US">
              <a:solidFill>
                <a:srgbClr val="70AD47">
                  <a:lumMod val="40000"/>
                  <a:lumOff val="60000"/>
                </a:srgbClr>
              </a:solidFill>
            </a:endParaRPr>
          </a:p>
        </p:txBody>
      </p:sp>
      <p:sp>
        <p:nvSpPr>
          <p:cNvPr id="3" name="Footer Placeholder 2"/>
          <p:cNvSpPr>
            <a:spLocks noGrp="1"/>
          </p:cNvSpPr>
          <p:nvPr>
            <p:ph type="ftr" sz="quarter" idx="11"/>
          </p:nvPr>
        </p:nvSpPr>
        <p:spPr/>
        <p:txBody>
          <a:bodyPr/>
          <a:lstStyle/>
          <a:p>
            <a:endParaRPr lang="en-US">
              <a:solidFill>
                <a:srgbClr val="70AD47">
                  <a:lumMod val="40000"/>
                  <a:lumOff val="60000"/>
                </a:srgbClr>
              </a:solidFill>
            </a:endParaRPr>
          </a:p>
        </p:txBody>
      </p:sp>
      <p:sp>
        <p:nvSpPr>
          <p:cNvPr id="4" name="Slide Number Placeholder 3"/>
          <p:cNvSpPr>
            <a:spLocks noGrp="1"/>
          </p:cNvSpPr>
          <p:nvPr>
            <p:ph type="sldNum" sz="quarter" idx="12"/>
          </p:nvPr>
        </p:nvSpPr>
        <p:spPr/>
        <p:txBody>
          <a:bodyPr/>
          <a:lstStyle/>
          <a:p>
            <a:fld id="{1B5C57BB-572C-48DE-820C-C74D42A4AC92}" type="slidenum">
              <a:rPr lang="en-US" smtClean="0">
                <a:solidFill>
                  <a:srgbClr val="70AD47">
                    <a:lumMod val="40000"/>
                    <a:lumOff val="60000"/>
                  </a:srgbClr>
                </a:solidFill>
              </a:rPr>
              <a:pPr/>
              <a:t>‹#›</a:t>
            </a:fld>
            <a:endParaRPr lang="en-US">
              <a:solidFill>
                <a:srgbClr val="70AD47">
                  <a:lumMod val="40000"/>
                  <a:lumOff val="60000"/>
                </a:srgbClr>
              </a:solidFill>
            </a:endParaRPr>
          </a:p>
        </p:txBody>
      </p:sp>
    </p:spTree>
    <p:extLst>
      <p:ext uri="{BB962C8B-B14F-4D97-AF65-F5344CB8AC3E}">
        <p14:creationId xmlns:p14="http://schemas.microsoft.com/office/powerpoint/2010/main" val="2512538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48C4C26-1129-4712-9866-22E9A49EE450}" type="datetimeFigureOut">
              <a:rPr lang="en-US" smtClean="0">
                <a:solidFill>
                  <a:srgbClr val="70AD47">
                    <a:lumMod val="40000"/>
                    <a:lumOff val="60000"/>
                  </a:srgbClr>
                </a:solidFill>
              </a:rPr>
              <a:pPr/>
              <a:t>7/11/2018</a:t>
            </a:fld>
            <a:endParaRPr lang="en-US">
              <a:solidFill>
                <a:srgbClr val="70AD47">
                  <a:lumMod val="40000"/>
                  <a:lumOff val="60000"/>
                </a:srgbClr>
              </a:solidFill>
            </a:endParaRPr>
          </a:p>
        </p:txBody>
      </p:sp>
      <p:sp>
        <p:nvSpPr>
          <p:cNvPr id="6" name="Footer Placeholder 5"/>
          <p:cNvSpPr>
            <a:spLocks noGrp="1"/>
          </p:cNvSpPr>
          <p:nvPr>
            <p:ph type="ftr" sz="quarter" idx="11"/>
          </p:nvPr>
        </p:nvSpPr>
        <p:spPr/>
        <p:txBody>
          <a:bodyPr/>
          <a:lstStyle/>
          <a:p>
            <a:endParaRPr lang="en-US">
              <a:solidFill>
                <a:srgbClr val="70AD47">
                  <a:lumMod val="40000"/>
                  <a:lumOff val="60000"/>
                </a:srgbClr>
              </a:solidFill>
            </a:endParaRPr>
          </a:p>
        </p:txBody>
      </p:sp>
      <p:sp>
        <p:nvSpPr>
          <p:cNvPr id="7" name="Slide Number Placeholder 6"/>
          <p:cNvSpPr>
            <a:spLocks noGrp="1"/>
          </p:cNvSpPr>
          <p:nvPr>
            <p:ph type="sldNum" sz="quarter" idx="12"/>
          </p:nvPr>
        </p:nvSpPr>
        <p:spPr/>
        <p:txBody>
          <a:bodyPr/>
          <a:lstStyle/>
          <a:p>
            <a:fld id="{1B5C57BB-572C-48DE-820C-C74D42A4AC92}" type="slidenum">
              <a:rPr lang="en-US" smtClean="0">
                <a:solidFill>
                  <a:srgbClr val="70AD47">
                    <a:lumMod val="40000"/>
                    <a:lumOff val="60000"/>
                  </a:srgbClr>
                </a:solidFill>
              </a:rPr>
              <a:pPr/>
              <a:t>‹#›</a:t>
            </a:fld>
            <a:endParaRPr lang="en-US">
              <a:solidFill>
                <a:srgbClr val="70AD47">
                  <a:lumMod val="40000"/>
                  <a:lumOff val="60000"/>
                </a:srgbClr>
              </a:solidFill>
            </a:endParaRPr>
          </a:p>
        </p:txBody>
      </p:sp>
    </p:spTree>
    <p:extLst>
      <p:ext uri="{BB962C8B-B14F-4D97-AF65-F5344CB8AC3E}">
        <p14:creationId xmlns:p14="http://schemas.microsoft.com/office/powerpoint/2010/main" val="3711054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48C4C26-1129-4712-9866-22E9A49EE450}" type="datetimeFigureOut">
              <a:rPr lang="en-US" smtClean="0">
                <a:solidFill>
                  <a:srgbClr val="70AD47">
                    <a:lumMod val="40000"/>
                    <a:lumOff val="60000"/>
                  </a:srgbClr>
                </a:solidFill>
              </a:rPr>
              <a:pPr/>
              <a:t>7/11/2018</a:t>
            </a:fld>
            <a:endParaRPr lang="en-US">
              <a:solidFill>
                <a:srgbClr val="70AD47">
                  <a:lumMod val="40000"/>
                  <a:lumOff val="60000"/>
                </a:srgbClr>
              </a:solidFill>
            </a:endParaRPr>
          </a:p>
        </p:txBody>
      </p:sp>
      <p:sp>
        <p:nvSpPr>
          <p:cNvPr id="6" name="Footer Placeholder 5"/>
          <p:cNvSpPr>
            <a:spLocks noGrp="1"/>
          </p:cNvSpPr>
          <p:nvPr>
            <p:ph type="ftr" sz="quarter" idx="11"/>
          </p:nvPr>
        </p:nvSpPr>
        <p:spPr/>
        <p:txBody>
          <a:bodyPr/>
          <a:lstStyle/>
          <a:p>
            <a:endParaRPr lang="en-US">
              <a:solidFill>
                <a:srgbClr val="70AD47">
                  <a:lumMod val="40000"/>
                  <a:lumOff val="60000"/>
                </a:srgbClr>
              </a:solidFill>
            </a:endParaRPr>
          </a:p>
        </p:txBody>
      </p:sp>
      <p:sp>
        <p:nvSpPr>
          <p:cNvPr id="7" name="Slide Number Placeholder 6"/>
          <p:cNvSpPr>
            <a:spLocks noGrp="1"/>
          </p:cNvSpPr>
          <p:nvPr>
            <p:ph type="sldNum" sz="quarter" idx="12"/>
          </p:nvPr>
        </p:nvSpPr>
        <p:spPr/>
        <p:txBody>
          <a:bodyPr/>
          <a:lstStyle/>
          <a:p>
            <a:fld id="{1B5C57BB-572C-48DE-820C-C74D42A4AC92}" type="slidenum">
              <a:rPr lang="en-US" smtClean="0">
                <a:solidFill>
                  <a:srgbClr val="70AD47">
                    <a:lumMod val="40000"/>
                    <a:lumOff val="60000"/>
                  </a:srgbClr>
                </a:solidFill>
              </a:rPr>
              <a:pPr/>
              <a:t>‹#›</a:t>
            </a:fld>
            <a:endParaRPr lang="en-US">
              <a:solidFill>
                <a:srgbClr val="70AD47">
                  <a:lumMod val="40000"/>
                  <a:lumOff val="60000"/>
                </a:srgbClr>
              </a:solidFill>
            </a:endParaRPr>
          </a:p>
        </p:txBody>
      </p:sp>
    </p:spTree>
    <p:extLst>
      <p:ext uri="{BB962C8B-B14F-4D97-AF65-F5344CB8AC3E}">
        <p14:creationId xmlns:p14="http://schemas.microsoft.com/office/powerpoint/2010/main" val="1684855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8C4C26-1129-4712-9866-22E9A49EE450}" type="datetimeFigureOut">
              <a:rPr lang="en-US" smtClean="0">
                <a:solidFill>
                  <a:srgbClr val="70AD47">
                    <a:lumMod val="40000"/>
                    <a:lumOff val="60000"/>
                  </a:srgbClr>
                </a:solidFill>
              </a:rPr>
              <a:pPr/>
              <a:t>7/11/2018</a:t>
            </a:fld>
            <a:endParaRPr lang="en-US">
              <a:solidFill>
                <a:srgbClr val="70AD47">
                  <a:lumMod val="40000"/>
                  <a:lumOff val="60000"/>
                </a:srgbClr>
              </a:solidFill>
            </a:endParaRPr>
          </a:p>
        </p:txBody>
      </p:sp>
      <p:sp>
        <p:nvSpPr>
          <p:cNvPr id="5" name="Footer Placeholder 4"/>
          <p:cNvSpPr>
            <a:spLocks noGrp="1"/>
          </p:cNvSpPr>
          <p:nvPr>
            <p:ph type="ftr" sz="quarter" idx="11"/>
          </p:nvPr>
        </p:nvSpPr>
        <p:spPr/>
        <p:txBody>
          <a:bodyPr/>
          <a:lstStyle/>
          <a:p>
            <a:endParaRPr lang="en-US">
              <a:solidFill>
                <a:srgbClr val="70AD47">
                  <a:lumMod val="40000"/>
                  <a:lumOff val="60000"/>
                </a:srgbClr>
              </a:solidFill>
            </a:endParaRPr>
          </a:p>
        </p:txBody>
      </p:sp>
      <p:sp>
        <p:nvSpPr>
          <p:cNvPr id="6" name="Slide Number Placeholder 5"/>
          <p:cNvSpPr>
            <a:spLocks noGrp="1"/>
          </p:cNvSpPr>
          <p:nvPr>
            <p:ph type="sldNum" sz="quarter" idx="12"/>
          </p:nvPr>
        </p:nvSpPr>
        <p:spPr/>
        <p:txBody>
          <a:bodyPr/>
          <a:lstStyle/>
          <a:p>
            <a:fld id="{1B5C57BB-572C-48DE-820C-C74D42A4AC92}" type="slidenum">
              <a:rPr lang="en-US" smtClean="0">
                <a:solidFill>
                  <a:srgbClr val="70AD47">
                    <a:lumMod val="40000"/>
                    <a:lumOff val="60000"/>
                  </a:srgbClr>
                </a:solidFill>
              </a:rPr>
              <a:pPr/>
              <a:t>‹#›</a:t>
            </a:fld>
            <a:endParaRPr lang="en-US">
              <a:solidFill>
                <a:srgbClr val="70AD47">
                  <a:lumMod val="40000"/>
                  <a:lumOff val="60000"/>
                </a:srgbClr>
              </a:solidFill>
            </a:endParaRPr>
          </a:p>
        </p:txBody>
      </p:sp>
    </p:spTree>
    <p:extLst>
      <p:ext uri="{BB962C8B-B14F-4D97-AF65-F5344CB8AC3E}">
        <p14:creationId xmlns:p14="http://schemas.microsoft.com/office/powerpoint/2010/main" val="879297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8C4C26-1129-4712-9866-22E9A49EE450}" type="datetimeFigureOut">
              <a:rPr lang="en-US" smtClean="0">
                <a:solidFill>
                  <a:srgbClr val="70AD47">
                    <a:lumMod val="40000"/>
                    <a:lumOff val="60000"/>
                  </a:srgbClr>
                </a:solidFill>
              </a:rPr>
              <a:pPr/>
              <a:t>7/11/2018</a:t>
            </a:fld>
            <a:endParaRPr lang="en-US">
              <a:solidFill>
                <a:srgbClr val="70AD47">
                  <a:lumMod val="40000"/>
                  <a:lumOff val="60000"/>
                </a:srgbClr>
              </a:solidFill>
            </a:endParaRPr>
          </a:p>
        </p:txBody>
      </p:sp>
      <p:sp>
        <p:nvSpPr>
          <p:cNvPr id="5" name="Footer Placeholder 4"/>
          <p:cNvSpPr>
            <a:spLocks noGrp="1"/>
          </p:cNvSpPr>
          <p:nvPr>
            <p:ph type="ftr" sz="quarter" idx="11"/>
          </p:nvPr>
        </p:nvSpPr>
        <p:spPr/>
        <p:txBody>
          <a:bodyPr/>
          <a:lstStyle/>
          <a:p>
            <a:endParaRPr lang="en-US">
              <a:solidFill>
                <a:srgbClr val="70AD47">
                  <a:lumMod val="40000"/>
                  <a:lumOff val="60000"/>
                </a:srgbClr>
              </a:solidFill>
            </a:endParaRPr>
          </a:p>
        </p:txBody>
      </p:sp>
      <p:sp>
        <p:nvSpPr>
          <p:cNvPr id="6" name="Slide Number Placeholder 5"/>
          <p:cNvSpPr>
            <a:spLocks noGrp="1"/>
          </p:cNvSpPr>
          <p:nvPr>
            <p:ph type="sldNum" sz="quarter" idx="12"/>
          </p:nvPr>
        </p:nvSpPr>
        <p:spPr/>
        <p:txBody>
          <a:bodyPr/>
          <a:lstStyle/>
          <a:p>
            <a:fld id="{1B5C57BB-572C-48DE-820C-C74D42A4AC92}" type="slidenum">
              <a:rPr lang="en-US" smtClean="0">
                <a:solidFill>
                  <a:srgbClr val="70AD47">
                    <a:lumMod val="40000"/>
                    <a:lumOff val="60000"/>
                  </a:srgbClr>
                </a:solidFill>
              </a:rPr>
              <a:pPr/>
              <a:t>‹#›</a:t>
            </a:fld>
            <a:endParaRPr lang="en-US">
              <a:solidFill>
                <a:srgbClr val="70AD47">
                  <a:lumMod val="40000"/>
                  <a:lumOff val="60000"/>
                </a:srgbClr>
              </a:solidFill>
            </a:endParaRPr>
          </a:p>
        </p:txBody>
      </p:sp>
    </p:spTree>
    <p:extLst>
      <p:ext uri="{BB962C8B-B14F-4D97-AF65-F5344CB8AC3E}">
        <p14:creationId xmlns:p14="http://schemas.microsoft.com/office/powerpoint/2010/main" val="25900288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2F07F6-D4DA-4AAD-AA16-2B392C2B635C}" type="datetimeFigureOut">
              <a:rPr lang="en-US" smtClean="0">
                <a:solidFill>
                  <a:prstClr val="black">
                    <a:tint val="75000"/>
                  </a:prstClr>
                </a:solidFill>
              </a:rPr>
              <a:pPr/>
              <a:t>7/11/2018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559ED9-FA28-4B42-873B-397038515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0464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2F07F6-D4DA-4AAD-AA16-2B392C2B635C}" type="datetimeFigureOut">
              <a:rPr lang="en-US" smtClean="0">
                <a:solidFill>
                  <a:prstClr val="black">
                    <a:tint val="75000"/>
                  </a:prstClr>
                </a:solidFill>
              </a:rPr>
              <a:pPr/>
              <a:t>7/11/2018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559ED9-FA28-4B42-873B-397038515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4536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2F07F6-D4DA-4AAD-AA16-2B392C2B635C}" type="datetimeFigureOut">
              <a:rPr lang="en-US" smtClean="0">
                <a:solidFill>
                  <a:prstClr val="black">
                    <a:tint val="75000"/>
                  </a:prstClr>
                </a:solidFill>
              </a:rPr>
              <a:pPr/>
              <a:t>7/11/2018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559ED9-FA28-4B42-873B-397038515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841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2F07F6-D4DA-4AAD-AA16-2B392C2B635C}" type="datetimeFigureOut">
              <a:rPr lang="en-US" smtClean="0">
                <a:solidFill>
                  <a:prstClr val="black">
                    <a:tint val="75000"/>
                  </a:prstClr>
                </a:solidFill>
              </a:rPr>
              <a:pPr/>
              <a:t>7/11/2018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559ED9-FA28-4B42-873B-397038515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905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AF990B-5FD6-4184-A61B-2AB8BAA10736}" type="slidenum">
              <a:rPr lang="en-US"/>
              <a:pPr>
                <a:defRPr/>
              </a:pPr>
              <a:t>‹#›</a:t>
            </a:fld>
            <a:endParaRPr lang="en-US"/>
          </a:p>
        </p:txBody>
      </p:sp>
    </p:spTree>
    <p:extLst>
      <p:ext uri="{BB962C8B-B14F-4D97-AF65-F5344CB8AC3E}">
        <p14:creationId xmlns:p14="http://schemas.microsoft.com/office/powerpoint/2010/main" val="7744706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2F07F6-D4DA-4AAD-AA16-2B392C2B635C}" type="datetimeFigureOut">
              <a:rPr lang="en-US" smtClean="0">
                <a:solidFill>
                  <a:prstClr val="black">
                    <a:tint val="75000"/>
                  </a:prstClr>
                </a:solidFill>
              </a:rPr>
              <a:pPr/>
              <a:t>7/11/2018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3559ED9-FA28-4B42-873B-397038515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3118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2F07F6-D4DA-4AAD-AA16-2B392C2B635C}" type="datetimeFigureOut">
              <a:rPr lang="en-US" smtClean="0">
                <a:solidFill>
                  <a:prstClr val="black">
                    <a:tint val="75000"/>
                  </a:prstClr>
                </a:solidFill>
              </a:rPr>
              <a:pPr/>
              <a:t>7/11/2018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3559ED9-FA28-4B42-873B-397038515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3223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2F07F6-D4DA-4AAD-AA16-2B392C2B635C}" type="datetimeFigureOut">
              <a:rPr lang="en-US" smtClean="0">
                <a:solidFill>
                  <a:prstClr val="black">
                    <a:tint val="75000"/>
                  </a:prstClr>
                </a:solidFill>
              </a:rPr>
              <a:pPr/>
              <a:t>7/11/2018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3559ED9-FA28-4B42-873B-397038515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19707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2F07F6-D4DA-4AAD-AA16-2B392C2B635C}" type="datetimeFigureOut">
              <a:rPr lang="en-US" smtClean="0">
                <a:solidFill>
                  <a:prstClr val="black">
                    <a:tint val="75000"/>
                  </a:prstClr>
                </a:solidFill>
              </a:rPr>
              <a:pPr/>
              <a:t>7/11/2018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559ED9-FA28-4B42-873B-397038515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1968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2F07F6-D4DA-4AAD-AA16-2B392C2B635C}" type="datetimeFigureOut">
              <a:rPr lang="en-US" smtClean="0">
                <a:solidFill>
                  <a:prstClr val="black">
                    <a:tint val="75000"/>
                  </a:prstClr>
                </a:solidFill>
              </a:rPr>
              <a:pPr/>
              <a:t>7/11/2018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3559ED9-FA28-4B42-873B-397038515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04565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2F07F6-D4DA-4AAD-AA16-2B392C2B635C}" type="datetimeFigureOut">
              <a:rPr lang="en-US" smtClean="0">
                <a:solidFill>
                  <a:prstClr val="black">
                    <a:tint val="75000"/>
                  </a:prstClr>
                </a:solidFill>
              </a:rPr>
              <a:pPr/>
              <a:t>7/11/2018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559ED9-FA28-4B42-873B-397038515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5963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2F07F6-D4DA-4AAD-AA16-2B392C2B635C}" type="datetimeFigureOut">
              <a:rPr lang="en-US" smtClean="0">
                <a:solidFill>
                  <a:prstClr val="black">
                    <a:tint val="75000"/>
                  </a:prstClr>
                </a:solidFill>
              </a:rPr>
              <a:pPr/>
              <a:t>7/11/2018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3559ED9-FA28-4B42-873B-397038515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59922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8CDCE8-85AC-4E04-9061-F4AB5C021E01}" type="datetimeFigureOut">
              <a:rPr lang="en-US" smtClean="0"/>
              <a:t>7/11/2018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1A15A9-8572-4FB0-891C-83BF77FF95B6}" type="slidenum">
              <a:rPr lang="en-US" smtClean="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008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8CDCE8-85AC-4E04-9061-F4AB5C021E01}" type="datetimeFigureOut">
              <a:rPr lang="en-US" smtClean="0"/>
              <a:t>7/11/2018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1A15A9-8572-4FB0-891C-83BF77FF95B6}" type="slidenum">
              <a:rPr lang="en-US" smtClean="0"/>
              <a:t>‹#›</a:t>
            </a:fld>
            <a:endParaRPr lang="en-US" dirty="0"/>
          </a:p>
        </p:txBody>
      </p:sp>
    </p:spTree>
    <p:extLst>
      <p:ext uri="{BB962C8B-B14F-4D97-AF65-F5344CB8AC3E}">
        <p14:creationId xmlns:p14="http://schemas.microsoft.com/office/powerpoint/2010/main" val="36375892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8CDCE8-85AC-4E04-9061-F4AB5C021E01}" type="datetimeFigureOut">
              <a:rPr lang="en-US" smtClean="0"/>
              <a:t>7/11/2018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1A15A9-8572-4FB0-891C-83BF77FF95B6}" type="slidenum">
              <a:rPr lang="en-US" smtClean="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192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C1B614-E7CD-4199-8595-0EB9A260B3D9}" type="slidenum">
              <a:rPr lang="en-US"/>
              <a:pPr>
                <a:defRPr/>
              </a:pPr>
              <a:t>‹#›</a:t>
            </a:fld>
            <a:endParaRPr lang="en-US"/>
          </a:p>
        </p:txBody>
      </p:sp>
    </p:spTree>
    <p:extLst>
      <p:ext uri="{BB962C8B-B14F-4D97-AF65-F5344CB8AC3E}">
        <p14:creationId xmlns:p14="http://schemas.microsoft.com/office/powerpoint/2010/main" val="41948074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8CDCE8-85AC-4E04-9061-F4AB5C021E01}" type="datetimeFigureOut">
              <a:rPr lang="en-US" smtClean="0"/>
              <a:t>7/11/2018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1A15A9-8572-4FB0-891C-83BF77FF95B6}" type="slidenum">
              <a:rPr lang="en-US" smtClean="0"/>
              <a:t>‹#›</a:t>
            </a:fld>
            <a:endParaRPr lang="en-US" dirty="0"/>
          </a:p>
        </p:txBody>
      </p:sp>
    </p:spTree>
    <p:extLst>
      <p:ext uri="{BB962C8B-B14F-4D97-AF65-F5344CB8AC3E}">
        <p14:creationId xmlns:p14="http://schemas.microsoft.com/office/powerpoint/2010/main" val="11821664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8CDCE8-85AC-4E04-9061-F4AB5C021E01}" type="datetimeFigureOut">
              <a:rPr lang="en-US" smtClean="0"/>
              <a:t>7/11/2018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21A15A9-8572-4FB0-891C-83BF77FF95B6}" type="slidenum">
              <a:rPr lang="en-US" smtClean="0"/>
              <a:t>‹#›</a:t>
            </a:fld>
            <a:endParaRPr lang="en-US" dirty="0"/>
          </a:p>
        </p:txBody>
      </p:sp>
    </p:spTree>
    <p:extLst>
      <p:ext uri="{BB962C8B-B14F-4D97-AF65-F5344CB8AC3E}">
        <p14:creationId xmlns:p14="http://schemas.microsoft.com/office/powerpoint/2010/main" val="21582473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8CDCE8-85AC-4E04-9061-F4AB5C021E01}" type="datetimeFigureOut">
              <a:rPr lang="en-US" smtClean="0"/>
              <a:t>7/11/2018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21A15A9-8572-4FB0-891C-83BF77FF95B6}" type="slidenum">
              <a:rPr lang="en-US" smtClean="0"/>
              <a:t>‹#›</a:t>
            </a:fld>
            <a:endParaRPr lang="en-US" dirty="0"/>
          </a:p>
        </p:txBody>
      </p:sp>
    </p:spTree>
    <p:extLst>
      <p:ext uri="{BB962C8B-B14F-4D97-AF65-F5344CB8AC3E}">
        <p14:creationId xmlns:p14="http://schemas.microsoft.com/office/powerpoint/2010/main" val="1442311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B8CDCE8-85AC-4E04-9061-F4AB5C021E01}" type="datetimeFigureOut">
              <a:rPr lang="en-US" smtClean="0"/>
              <a:t>7/11/2018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021A15A9-8572-4FB0-891C-83BF77FF95B6}" type="slidenum">
              <a:rPr lang="en-US" smtClean="0"/>
              <a:t>‹#›</a:t>
            </a:fld>
            <a:endParaRPr lang="en-US" dirty="0"/>
          </a:p>
        </p:txBody>
      </p:sp>
    </p:spTree>
    <p:extLst>
      <p:ext uri="{BB962C8B-B14F-4D97-AF65-F5344CB8AC3E}">
        <p14:creationId xmlns:p14="http://schemas.microsoft.com/office/powerpoint/2010/main" val="24915291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3650" y="731520"/>
            <a:ext cx="6679191"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5B8CDCE8-85AC-4E04-9061-F4AB5C021E01}" type="datetimeFigureOut">
              <a:rPr lang="en-US" smtClean="0"/>
              <a:t>7/11/2018</a:t>
            </a:fld>
            <a:endParaRPr lang="en-US" dirty="0"/>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21A15A9-8572-4FB0-891C-83BF77FF95B6}" type="slidenum">
              <a:rPr lang="en-US" smtClean="0"/>
              <a:t>‹#›</a:t>
            </a:fld>
            <a:endParaRPr lang="en-US" dirty="0"/>
          </a:p>
        </p:txBody>
      </p:sp>
    </p:spTree>
    <p:extLst>
      <p:ext uri="{BB962C8B-B14F-4D97-AF65-F5344CB8AC3E}">
        <p14:creationId xmlns:p14="http://schemas.microsoft.com/office/powerpoint/2010/main" val="31510252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B8CDCE8-85AC-4E04-9061-F4AB5C021E01}" type="datetimeFigureOut">
              <a:rPr lang="en-US" smtClean="0"/>
              <a:t>7/11/2018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1A15A9-8572-4FB0-891C-83BF77FF95B6}" type="slidenum">
              <a:rPr lang="en-US" smtClean="0"/>
              <a:t>‹#›</a:t>
            </a:fld>
            <a:endParaRPr lang="en-US" dirty="0"/>
          </a:p>
        </p:txBody>
      </p:sp>
    </p:spTree>
    <p:extLst>
      <p:ext uri="{BB962C8B-B14F-4D97-AF65-F5344CB8AC3E}">
        <p14:creationId xmlns:p14="http://schemas.microsoft.com/office/powerpoint/2010/main" val="42231913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8CDCE8-85AC-4E04-9061-F4AB5C021E01}" type="datetimeFigureOut">
              <a:rPr lang="en-US" smtClean="0"/>
              <a:t>7/11/2018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1A15A9-8572-4FB0-891C-83BF77FF95B6}" type="slidenum">
              <a:rPr lang="en-US" smtClean="0"/>
              <a:t>‹#›</a:t>
            </a:fld>
            <a:endParaRPr lang="en-US" dirty="0"/>
          </a:p>
        </p:txBody>
      </p:sp>
    </p:spTree>
    <p:extLst>
      <p:ext uri="{BB962C8B-B14F-4D97-AF65-F5344CB8AC3E}">
        <p14:creationId xmlns:p14="http://schemas.microsoft.com/office/powerpoint/2010/main" val="22908346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8CDCE8-85AC-4E04-9061-F4AB5C021E01}" type="datetimeFigureOut">
              <a:rPr lang="en-US" smtClean="0"/>
              <a:t>7/11/2018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1A15A9-8572-4FB0-891C-83BF77FF95B6}" type="slidenum">
              <a:rPr lang="en-US" smtClean="0"/>
              <a:t>‹#›</a:t>
            </a:fld>
            <a:endParaRPr lang="en-US" dirty="0"/>
          </a:p>
        </p:txBody>
      </p:sp>
    </p:spTree>
    <p:extLst>
      <p:ext uri="{BB962C8B-B14F-4D97-AF65-F5344CB8AC3E}">
        <p14:creationId xmlns:p14="http://schemas.microsoft.com/office/powerpoint/2010/main" val="3369287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E10E1A-E086-4138-953D-BEEF20616A3D}" type="slidenum">
              <a:rPr lang="en-US"/>
              <a:pPr>
                <a:defRPr/>
              </a:pPr>
              <a:t>‹#›</a:t>
            </a:fld>
            <a:endParaRPr lang="en-US"/>
          </a:p>
        </p:txBody>
      </p:sp>
    </p:spTree>
    <p:extLst>
      <p:ext uri="{BB962C8B-B14F-4D97-AF65-F5344CB8AC3E}">
        <p14:creationId xmlns:p14="http://schemas.microsoft.com/office/powerpoint/2010/main" val="1863921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A7534EB-AC72-4477-9EAA-2AF25AC6B37A}" type="slidenum">
              <a:rPr lang="en-US"/>
              <a:pPr>
                <a:defRPr/>
              </a:pPr>
              <a:t>‹#›</a:t>
            </a:fld>
            <a:endParaRPr lang="en-US"/>
          </a:p>
        </p:txBody>
      </p:sp>
    </p:spTree>
    <p:extLst>
      <p:ext uri="{BB962C8B-B14F-4D97-AF65-F5344CB8AC3E}">
        <p14:creationId xmlns:p14="http://schemas.microsoft.com/office/powerpoint/2010/main" val="184855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053F3F-EAD8-4CD8-862A-5FC246E59D23}" type="slidenum">
              <a:rPr lang="en-US"/>
              <a:pPr>
                <a:defRPr/>
              </a:pPr>
              <a:t>‹#›</a:t>
            </a:fld>
            <a:endParaRPr lang="en-US"/>
          </a:p>
        </p:txBody>
      </p:sp>
    </p:spTree>
    <p:extLst>
      <p:ext uri="{BB962C8B-B14F-4D97-AF65-F5344CB8AC3E}">
        <p14:creationId xmlns:p14="http://schemas.microsoft.com/office/powerpoint/2010/main" val="90920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12D144-FC16-4964-8123-42D25CEF5984}" type="slidenum">
              <a:rPr lang="en-US"/>
              <a:pPr>
                <a:defRPr/>
              </a:pPr>
              <a:t>‹#›</a:t>
            </a:fld>
            <a:endParaRPr lang="en-US"/>
          </a:p>
        </p:txBody>
      </p:sp>
    </p:spTree>
    <p:extLst>
      <p:ext uri="{BB962C8B-B14F-4D97-AF65-F5344CB8AC3E}">
        <p14:creationId xmlns:p14="http://schemas.microsoft.com/office/powerpoint/2010/main" val="3929853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a:defRPr/>
            </a:pPr>
            <a:fld id="{C3A335EF-0F55-47F8-BD9D-F1F39C278322}" type="slidenum">
              <a:rPr lang="en-US"/>
              <a:pPr>
                <a:defRPr/>
              </a:pPr>
              <a:t>‹#›</a:t>
            </a:fld>
            <a:endParaRPr lang="en-US"/>
          </a:p>
        </p:txBody>
      </p:sp>
    </p:spTree>
    <p:extLst>
      <p:ext uri="{BB962C8B-B14F-4D97-AF65-F5344CB8AC3E}">
        <p14:creationId xmlns:p14="http://schemas.microsoft.com/office/powerpoint/2010/main" val="621354709"/>
      </p:ext>
    </p:extLst>
  </p:cSld>
  <p:clrMap bg1="dk2" tx1="lt1" bg2="dk1"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8A2C61-DE15-49D6-B84A-5DC5740737B4}" type="datetimeFigureOut">
              <a:rPr lang="en-US" smtClean="0"/>
              <a:t>7/11/2018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36489-008F-427B-AB8C-F9F2F0965ED8}" type="slidenum">
              <a:rPr lang="en-US" smtClean="0"/>
              <a:t>‹#›</a:t>
            </a:fld>
            <a:endParaRPr lang="en-US"/>
          </a:p>
        </p:txBody>
      </p:sp>
    </p:spTree>
    <p:extLst>
      <p:ext uri="{BB962C8B-B14F-4D97-AF65-F5344CB8AC3E}">
        <p14:creationId xmlns:p14="http://schemas.microsoft.com/office/powerpoint/2010/main" val="2744530793"/>
      </p:ext>
    </p:extLst>
  </p:cSld>
  <p:clrMap bg1="dk1" tx1="lt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9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accent6">
                    <a:lumMod val="40000"/>
                    <a:lumOff val="60000"/>
                  </a:schemeClr>
                </a:solidFill>
              </a:defRPr>
            </a:lvl1pPr>
          </a:lstStyle>
          <a:p>
            <a:fld id="{C48C4C26-1129-4712-9866-22E9A49EE450}" type="datetimeFigureOut">
              <a:rPr lang="en-US" smtClean="0">
                <a:solidFill>
                  <a:srgbClr val="70AD47">
                    <a:lumMod val="40000"/>
                    <a:lumOff val="60000"/>
                  </a:srgbClr>
                </a:solidFill>
              </a:rPr>
              <a:pPr/>
              <a:t>7/11/2018</a:t>
            </a:fld>
            <a:endParaRPr lang="en-US" dirty="0">
              <a:solidFill>
                <a:srgbClr val="70AD47">
                  <a:lumMod val="40000"/>
                  <a:lumOff val="60000"/>
                </a:srgb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accent6">
                    <a:lumMod val="40000"/>
                    <a:lumOff val="60000"/>
                  </a:schemeClr>
                </a:solidFill>
              </a:defRPr>
            </a:lvl1pPr>
          </a:lstStyle>
          <a:p>
            <a:endParaRPr lang="en-US" dirty="0">
              <a:solidFill>
                <a:srgbClr val="70AD47">
                  <a:lumMod val="40000"/>
                  <a:lumOff val="60000"/>
                </a:srgb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accent6">
                    <a:lumMod val="40000"/>
                    <a:lumOff val="60000"/>
                  </a:schemeClr>
                </a:solidFill>
              </a:defRPr>
            </a:lvl1pPr>
          </a:lstStyle>
          <a:p>
            <a:fld id="{1B5C57BB-572C-48DE-820C-C74D42A4AC92}" type="slidenum">
              <a:rPr lang="en-US" smtClean="0">
                <a:solidFill>
                  <a:srgbClr val="70AD47">
                    <a:lumMod val="40000"/>
                    <a:lumOff val="60000"/>
                  </a:srgbClr>
                </a:solidFill>
              </a:rPr>
              <a:pPr/>
              <a:t>‹#›</a:t>
            </a:fld>
            <a:endParaRPr lang="en-US" dirty="0">
              <a:solidFill>
                <a:srgbClr val="70AD47">
                  <a:lumMod val="40000"/>
                  <a:lumOff val="60000"/>
                </a:srgbClr>
              </a:solidFill>
            </a:endParaRPr>
          </a:p>
        </p:txBody>
      </p:sp>
    </p:spTree>
    <p:extLst>
      <p:ext uri="{BB962C8B-B14F-4D97-AF65-F5344CB8AC3E}">
        <p14:creationId xmlns:p14="http://schemas.microsoft.com/office/powerpoint/2010/main" val="249160871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FFFF00"/>
          </a:solidFill>
          <a:latin typeface="+mn-lt"/>
          <a:ea typeface="+mn-ea"/>
          <a:cs typeface="+mn-cs"/>
        </a:defRPr>
      </a:lvl1pPr>
      <a:lvl2pPr marL="514350" indent="-171450" algn="l" defTabSz="685800" rtl="0" eaLnBrk="1" latinLnBrk="0" hangingPunct="1">
        <a:lnSpc>
          <a:spcPct val="90000"/>
        </a:lnSpc>
        <a:spcBef>
          <a:spcPts val="375"/>
        </a:spcBef>
        <a:buSzPct val="80000"/>
        <a:buFont typeface="Courier New" panose="02070309020205020404" pitchFamily="49" charset="0"/>
        <a:buChar char="o"/>
        <a:defRPr sz="1800" kern="1200">
          <a:solidFill>
            <a:schemeClr val="accent5">
              <a:lumMod val="60000"/>
              <a:lumOff val="40000"/>
            </a:schemeClr>
          </a:solidFill>
          <a:latin typeface="+mn-lt"/>
          <a:ea typeface="+mn-ea"/>
          <a:cs typeface="+mn-cs"/>
        </a:defRPr>
      </a:lvl2pPr>
      <a:lvl3pPr marL="857250" indent="-171450" algn="l" defTabSz="685800" rtl="0" eaLnBrk="1" latinLnBrk="0" hangingPunct="1">
        <a:lnSpc>
          <a:spcPct val="90000"/>
        </a:lnSpc>
        <a:spcBef>
          <a:spcPts val="375"/>
        </a:spcBef>
        <a:buSzPct val="80000"/>
        <a:buFont typeface="Wingdings" panose="05000000000000000000" pitchFamily="2" charset="2"/>
        <a:buChar char="q"/>
        <a:defRPr sz="1350" kern="1200">
          <a:solidFill>
            <a:schemeClr val="accent5">
              <a:lumMod val="40000"/>
              <a:lumOff val="60000"/>
            </a:schemeClr>
          </a:solidFill>
          <a:latin typeface="+mn-lt"/>
          <a:ea typeface="+mn-ea"/>
          <a:cs typeface="+mn-cs"/>
        </a:defRPr>
      </a:lvl3pPr>
      <a:lvl4pPr marL="1200150" indent="-171450" algn="l" defTabSz="685800" rtl="0" eaLnBrk="1" latinLnBrk="0" hangingPunct="1">
        <a:lnSpc>
          <a:spcPct val="90000"/>
        </a:lnSpc>
        <a:spcBef>
          <a:spcPts val="375"/>
        </a:spcBef>
        <a:buSzPct val="80000"/>
        <a:buFont typeface="Wingdings" panose="05000000000000000000" pitchFamily="2" charset="2"/>
        <a:buChar char="§"/>
        <a:defRPr sz="1050" kern="1200">
          <a:solidFill>
            <a:schemeClr val="accent5">
              <a:lumMod val="20000"/>
              <a:lumOff val="80000"/>
            </a:schemeClr>
          </a:solidFill>
          <a:latin typeface="+mn-lt"/>
          <a:ea typeface="+mn-ea"/>
          <a:cs typeface="+mn-cs"/>
        </a:defRPr>
      </a:lvl4pPr>
      <a:lvl5pPr marL="1543050" indent="-171450" algn="l" defTabSz="685800" rtl="0" eaLnBrk="1" latinLnBrk="0" hangingPunct="1">
        <a:lnSpc>
          <a:spcPct val="90000"/>
        </a:lnSpc>
        <a:spcBef>
          <a:spcPts val="375"/>
        </a:spcBef>
        <a:buSzPct val="80000"/>
        <a:buFont typeface="Wingdings" panose="05000000000000000000" pitchFamily="2" charset="2"/>
        <a:buChar char="v"/>
        <a:defRPr sz="1050" kern="1200">
          <a:solidFill>
            <a:schemeClr val="accent3">
              <a:lumMod val="20000"/>
              <a:lumOff val="8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2F07F6-D4DA-4AAD-AA16-2B392C2B635C}" type="datetimeFigureOut">
              <a:rPr lang="en-US" smtClean="0">
                <a:solidFill>
                  <a:prstClr val="black">
                    <a:tint val="75000"/>
                  </a:prstClr>
                </a:solidFill>
              </a:rPr>
              <a:pPr/>
              <a:t>7/11/2018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559ED9-FA28-4B42-873B-397038515D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363099"/>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5B8CDCE8-85AC-4E04-9061-F4AB5C021E01}" type="datetimeFigureOut">
              <a:rPr lang="en-US" smtClean="0"/>
              <a:t>7/11/2018</a:t>
            </a:fld>
            <a:endParaRPr lang="en-US" dirty="0"/>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021A15A9-8572-4FB0-891C-83BF77FF95B6}"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050047"/>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wildlife.ca.gov/Lands/Places-to-Visit" TargetMode="External"/><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www.fws.gov/refuges/" TargetMode="External"/><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hyperlink" Target="https://youtu.be/tTMocsK4JTc" TargetMode="Externa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9.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openxmlformats.org/officeDocument/2006/relationships/image" Target="../media/image33.jp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9.xml"/><Relationship Id="rId5" Type="http://schemas.openxmlformats.org/officeDocument/2006/relationships/image" Target="../media/image42.jpe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6.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6.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3" Type="http://schemas.openxmlformats.org/officeDocument/2006/relationships/hyperlink" Target="https://www.surveymonkey.com/r/C3BXLRX" TargetMode="External"/><Relationship Id="rId2" Type="http://schemas.openxmlformats.org/officeDocument/2006/relationships/hyperlink" Target="https://www.register-ed.com/events/view/125915" TargetMode="Externa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8.jpeg"/><Relationship Id="rId1" Type="http://schemas.openxmlformats.org/officeDocument/2006/relationships/slideLayout" Target="../slideLayouts/slideLayout19.xml"/><Relationship Id="rId5" Type="http://schemas.openxmlformats.org/officeDocument/2006/relationships/image" Target="../media/image40.jpeg"/><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Your 2018 Hunter Education Instructor Correspondence Course</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a:t>Welcome! </a:t>
            </a:r>
          </a:p>
          <a:p>
            <a:pPr marL="0" indent="0">
              <a:buNone/>
            </a:pPr>
            <a:r>
              <a:rPr lang="en-US" dirty="0"/>
              <a:t>We are sorry you could not attend one of the four regional conferences last spring, where we had some great presentations on ducks and duck hunting and heard a sobering first-person account of a duck hunter’s near-fatal hunting accident.</a:t>
            </a:r>
          </a:p>
          <a:p>
            <a:pPr marL="0" indent="0">
              <a:buNone/>
            </a:pPr>
            <a:endParaRPr lang="en-US" dirty="0"/>
          </a:p>
          <a:p>
            <a:pPr marL="0" indent="0">
              <a:buNone/>
            </a:pPr>
            <a:r>
              <a:rPr lang="en-US" dirty="0"/>
              <a:t>We have put together some of the highlights for you to learn from and hopefully pass on to your students. You can download and print out the questions from the HEI Resource Page, and fill in the answers as you read thru the following pages. Then, transfer those answers to the quiz in the on-line HEI Correspondence Course. </a:t>
            </a:r>
          </a:p>
          <a:p>
            <a:pPr marL="0" indent="0">
              <a:buNone/>
            </a:pPr>
            <a:endParaRPr lang="en-US" dirty="0"/>
          </a:p>
          <a:p>
            <a:pPr marL="0" indent="0">
              <a:buNone/>
            </a:pPr>
            <a:r>
              <a:rPr lang="en-US" dirty="0"/>
              <a:t>Thank you again for helping Pass On The Tradition.</a:t>
            </a:r>
          </a:p>
          <a:p>
            <a:pPr marL="0" indent="0">
              <a:buNone/>
            </a:pPr>
            <a:endParaRPr lang="en-US" dirty="0"/>
          </a:p>
        </p:txBody>
      </p:sp>
    </p:spTree>
    <p:extLst>
      <p:ext uri="{BB962C8B-B14F-4D97-AF65-F5344CB8AC3E}">
        <p14:creationId xmlns:p14="http://schemas.microsoft.com/office/powerpoint/2010/main" val="1137290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Gender</a:t>
            </a:r>
          </a:p>
        </p:txBody>
      </p:sp>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981200" y="3581400"/>
            <a:ext cx="4035902" cy="242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1" y="1905000"/>
            <a:ext cx="4041775"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3943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Numbers reported to USFWS</a:t>
            </a:r>
          </a:p>
        </p:txBody>
      </p:sp>
      <p:pic>
        <p:nvPicPr>
          <p:cNvPr id="3" name="Content Placeholder 2"/>
          <p:cNvPicPr>
            <a:picLocks noGrp="1" noChangeAspect="1"/>
          </p:cNvPicPr>
          <p:nvPr>
            <p:ph idx="1"/>
          </p:nvPr>
        </p:nvPicPr>
        <p:blipFill>
          <a:blip r:embed="rId2"/>
          <a:stretch>
            <a:fillRect/>
          </a:stretch>
        </p:blipFill>
        <p:spPr>
          <a:xfrm>
            <a:off x="2351088" y="3124201"/>
            <a:ext cx="7588759" cy="1840038"/>
          </a:xfrm>
          <a:prstGeom prst="rect">
            <a:avLst/>
          </a:prstGeom>
        </p:spPr>
      </p:pic>
    </p:spTree>
    <p:extLst>
      <p:ext uri="{BB962C8B-B14F-4D97-AF65-F5344CB8AC3E}">
        <p14:creationId xmlns:p14="http://schemas.microsoft.com/office/powerpoint/2010/main" val="2932515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 District</a:t>
            </a:r>
          </a:p>
        </p:txBody>
      </p:sp>
      <p:pic>
        <p:nvPicPr>
          <p:cNvPr id="5" name="Picture 4"/>
          <p:cNvPicPr>
            <a:picLocks noChangeAspect="1"/>
          </p:cNvPicPr>
          <p:nvPr/>
        </p:nvPicPr>
        <p:blipFill>
          <a:blip r:embed="rId2"/>
          <a:stretch>
            <a:fillRect/>
          </a:stretch>
        </p:blipFill>
        <p:spPr>
          <a:xfrm>
            <a:off x="2926620" y="2051184"/>
            <a:ext cx="6064981" cy="3645441"/>
          </a:xfrm>
          <a:prstGeom prst="rect">
            <a:avLst/>
          </a:prstGeom>
        </p:spPr>
      </p:pic>
    </p:spTree>
    <p:extLst>
      <p:ext uri="{BB962C8B-B14F-4D97-AF65-F5344CB8AC3E}">
        <p14:creationId xmlns:p14="http://schemas.microsoft.com/office/powerpoint/2010/main" val="3239978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a:t>THANK YOU </a:t>
            </a:r>
            <a:r>
              <a:rPr lang="en-US" dirty="0"/>
              <a:t/>
            </a:r>
            <a:br>
              <a:rPr lang="en-US" dirty="0"/>
            </a:br>
            <a:r>
              <a:rPr lang="en-US" dirty="0"/>
              <a:t>FOR PASSING ON THE TRADITION</a:t>
            </a:r>
          </a:p>
        </p:txBody>
      </p:sp>
      <p:pic>
        <p:nvPicPr>
          <p:cNvPr id="71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117710" y="1846264"/>
            <a:ext cx="6001030" cy="402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5095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74913"/>
            <a:ext cx="9144000" cy="2387600"/>
          </a:xfrm>
        </p:spPr>
        <p:txBody>
          <a:bodyPr>
            <a:noAutofit/>
          </a:bodyPr>
          <a:lstStyle/>
          <a:p>
            <a:r>
              <a:rPr lang="en-US" sz="8800" dirty="0">
                <a:solidFill>
                  <a:srgbClr val="002060"/>
                </a:solidFill>
              </a:rPr>
              <a:t>The Art of Waterfowl Hunting</a:t>
            </a:r>
          </a:p>
        </p:txBody>
      </p:sp>
      <p:sp>
        <p:nvSpPr>
          <p:cNvPr id="3" name="Subtitle 2"/>
          <p:cNvSpPr>
            <a:spLocks noGrp="1"/>
          </p:cNvSpPr>
          <p:nvPr>
            <p:ph type="subTitle" idx="1"/>
          </p:nvPr>
        </p:nvSpPr>
        <p:spPr/>
        <p:txBody>
          <a:bodyPr>
            <a:normAutofit/>
          </a:bodyPr>
          <a:lstStyle/>
          <a:p>
            <a:r>
              <a:rPr lang="en-US" sz="4000" dirty="0"/>
              <a:t>By Lt. Shawn Olague</a:t>
            </a:r>
          </a:p>
        </p:txBody>
      </p:sp>
    </p:spTree>
    <p:extLst>
      <p:ext uri="{BB962C8B-B14F-4D97-AF65-F5344CB8AC3E}">
        <p14:creationId xmlns:p14="http://schemas.microsoft.com/office/powerpoint/2010/main" val="4128257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4374"/>
            <a:ext cx="7791450" cy="1143000"/>
          </a:xfrm>
        </p:spPr>
        <p:txBody>
          <a:bodyPr>
            <a:normAutofit/>
          </a:bodyPr>
          <a:lstStyle/>
          <a:p>
            <a:r>
              <a:rPr lang="en-US" sz="6600" b="1" dirty="0">
                <a:solidFill>
                  <a:srgbClr val="002060"/>
                </a:solidFill>
              </a:rPr>
              <a:t>Why Waterfowl?</a:t>
            </a:r>
          </a:p>
        </p:txBody>
      </p:sp>
      <p:sp>
        <p:nvSpPr>
          <p:cNvPr id="3" name="Content Placeholder 2"/>
          <p:cNvSpPr>
            <a:spLocks noGrp="1"/>
          </p:cNvSpPr>
          <p:nvPr>
            <p:ph idx="1"/>
          </p:nvPr>
        </p:nvSpPr>
        <p:spPr>
          <a:xfrm>
            <a:off x="0" y="1583254"/>
            <a:ext cx="6819441" cy="5274746"/>
          </a:xfrm>
          <a:noFill/>
        </p:spPr>
        <p:txBody>
          <a:bodyPr>
            <a:normAutofit/>
          </a:bodyPr>
          <a:lstStyle/>
          <a:p>
            <a:r>
              <a:rPr lang="en-US" sz="5800" dirty="0">
                <a:solidFill>
                  <a:srgbClr val="002060"/>
                </a:solidFill>
              </a:rPr>
              <a:t>Available Statewide</a:t>
            </a:r>
          </a:p>
          <a:p>
            <a:pPr lvl="1"/>
            <a:r>
              <a:rPr lang="en-US" sz="5400" dirty="0">
                <a:solidFill>
                  <a:srgbClr val="002060"/>
                </a:solidFill>
              </a:rPr>
              <a:t>Public and Private opportunities almost anywhere there is water; even along the coast.</a:t>
            </a:r>
          </a:p>
          <a:p>
            <a:pPr lvl="1"/>
            <a:endParaRPr lang="en-US" sz="5400" dirty="0"/>
          </a:p>
          <a:p>
            <a:endParaRPr lang="en-US" dirty="0"/>
          </a:p>
          <a:p>
            <a:pPr marL="457200" lvl="1" indent="0">
              <a:buNone/>
            </a:pPr>
            <a:endParaRPr lang="en-US" dirty="0"/>
          </a:p>
          <a:p>
            <a:pPr marL="457200" lvl="1" indent="0">
              <a:buNone/>
            </a:pPr>
            <a:endParaRPr lang="en-US" dirty="0"/>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9778" y="605874"/>
            <a:ext cx="4482154" cy="5800434"/>
          </a:xfrm>
          <a:prstGeom prst="rect">
            <a:avLst/>
          </a:prstGeom>
        </p:spPr>
      </p:pic>
    </p:spTree>
    <p:extLst>
      <p:ext uri="{BB962C8B-B14F-4D97-AF65-F5344CB8AC3E}">
        <p14:creationId xmlns:p14="http://schemas.microsoft.com/office/powerpoint/2010/main" val="297064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normAutofit fontScale="90000"/>
          </a:bodyPr>
          <a:lstStyle/>
          <a:p>
            <a:pPr fontAlgn="base">
              <a:spcBef>
                <a:spcPct val="20000"/>
              </a:spcBef>
              <a:spcAft>
                <a:spcPct val="0"/>
              </a:spcAft>
              <a:buClr>
                <a:srgbClr val="FFCC00"/>
              </a:buClr>
              <a:buSzPct val="120000"/>
              <a:defRPr/>
            </a:pPr>
            <a:r>
              <a:rPr lang="en-US" dirty="0"/>
              <a:t/>
            </a:r>
            <a:br>
              <a:rPr lang="en-US" dirty="0"/>
            </a:br>
            <a:r>
              <a:rPr lang="en-US" dirty="0"/>
              <a:t/>
            </a:r>
            <a:br>
              <a:rPr lang="en-US" dirty="0"/>
            </a:br>
            <a:r>
              <a:rPr lang="en-US" dirty="0"/>
              <a:t>	</a:t>
            </a:r>
            <a:r>
              <a:rPr lang="en-US" sz="3200" kern="0" dirty="0">
                <a:solidFill>
                  <a:srgbClr val="FFFFFF"/>
                </a:solidFill>
                <a:effectLst>
                  <a:outerShdw blurRad="38100" dist="38100" dir="2700000" algn="tl">
                    <a:srgbClr val="000000"/>
                  </a:outerShdw>
                </a:effectLst>
                <a:latin typeface="Tahoma"/>
                <a:ea typeface="+mn-ea"/>
                <a:cs typeface="+mn-cs"/>
              </a:rPr>
              <a:t/>
            </a:r>
            <a:br>
              <a:rPr lang="en-US" sz="3200" kern="0" dirty="0">
                <a:solidFill>
                  <a:srgbClr val="FFFFFF"/>
                </a:solidFill>
                <a:effectLst>
                  <a:outerShdw blurRad="38100" dist="38100" dir="2700000" algn="tl">
                    <a:srgbClr val="000000"/>
                  </a:outerShdw>
                </a:effectLst>
                <a:latin typeface="Tahoma"/>
                <a:ea typeface="+mn-ea"/>
                <a:cs typeface="+mn-cs"/>
              </a:rPr>
            </a:br>
            <a:endParaRPr lang="en-US" dirty="0"/>
          </a:p>
        </p:txBody>
      </p:sp>
      <p:sp>
        <p:nvSpPr>
          <p:cNvPr id="4" name="Subtitle 3"/>
          <p:cNvSpPr>
            <a:spLocks noGrp="1"/>
          </p:cNvSpPr>
          <p:nvPr>
            <p:ph type="subTitle" sz="quarter" idx="1"/>
          </p:nvPr>
        </p:nvSpPr>
        <p:spPr>
          <a:xfrm>
            <a:off x="491067" y="474133"/>
            <a:ext cx="10888133" cy="4783667"/>
          </a:xfrm>
        </p:spPr>
        <p:txBody>
          <a:bodyPr/>
          <a:lstStyle/>
          <a:p>
            <a:r>
              <a:rPr lang="en-US" sz="7200" dirty="0">
                <a:solidFill>
                  <a:schemeClr val="bg1"/>
                </a:solidFill>
                <a:latin typeface="Tahoma" panose="020B0604030504040204" pitchFamily="34" charset="0"/>
                <a:ea typeface="Tahoma" panose="020B0604030504040204" pitchFamily="34" charset="0"/>
                <a:cs typeface="Tahoma" panose="020B0604030504040204" pitchFamily="34" charset="0"/>
              </a:rPr>
              <a:t>STATE WILDLIFE AREAS</a:t>
            </a:r>
          </a:p>
          <a:p>
            <a:pPr algn="l"/>
            <a:endParaRPr lang="en-US" sz="4000" dirty="0">
              <a:latin typeface="Tahoma" panose="020B0604030504040204" pitchFamily="34" charset="0"/>
              <a:ea typeface="Tahoma" panose="020B0604030504040204" pitchFamily="34" charset="0"/>
              <a:cs typeface="Tahoma" panose="020B0604030504040204" pitchFamily="34" charset="0"/>
            </a:endParaRPr>
          </a:p>
          <a:p>
            <a:pPr marL="342900" lvl="0" indent="-342900" algn="l" fontAlgn="base">
              <a:spcBef>
                <a:spcPct val="20000"/>
              </a:spcBef>
              <a:spcAft>
                <a:spcPct val="0"/>
              </a:spcAft>
              <a:buClr>
                <a:srgbClr val="FFCC00"/>
              </a:buClr>
              <a:buSzPct val="120000"/>
              <a:buFontTx/>
              <a:buChar char="•"/>
              <a:defRPr/>
            </a:pPr>
            <a:r>
              <a:rPr lang="en-US" sz="3200" kern="0" dirty="0">
                <a:solidFill>
                  <a:schemeClr val="accent2">
                    <a:lumMod val="60000"/>
                    <a:lumOff val="40000"/>
                  </a:schemeClr>
                </a:solidFill>
                <a:effectLst>
                  <a:outerShdw blurRad="38100" dist="38100" dir="2700000" algn="tl">
                    <a:srgbClr val="000000"/>
                  </a:outerShdw>
                </a:effectLst>
                <a:latin typeface="Tahoma"/>
              </a:rPr>
              <a:t>110 State Wildlife Areas, 710,600  total acres.</a:t>
            </a:r>
          </a:p>
          <a:p>
            <a:pPr marL="342900" lvl="0" indent="-342900" algn="l" fontAlgn="base">
              <a:spcBef>
                <a:spcPct val="20000"/>
              </a:spcBef>
              <a:spcAft>
                <a:spcPct val="0"/>
              </a:spcAft>
              <a:buClr>
                <a:srgbClr val="FFCC00"/>
              </a:buClr>
              <a:buSzPct val="120000"/>
              <a:buFontTx/>
              <a:buChar char="•"/>
              <a:defRPr/>
            </a:pPr>
            <a:r>
              <a:rPr lang="en-US" sz="3200" kern="0" dirty="0">
                <a:solidFill>
                  <a:schemeClr val="accent2">
                    <a:lumMod val="60000"/>
                    <a:lumOff val="40000"/>
                  </a:schemeClr>
                </a:solidFill>
                <a:effectLst>
                  <a:outerShdw blurRad="38100" dist="38100" dir="2700000" algn="tl">
                    <a:srgbClr val="000000"/>
                  </a:outerShdw>
                </a:effectLst>
                <a:latin typeface="Tahoma"/>
              </a:rPr>
              <a:t>32,000 acres of upland habitat.</a:t>
            </a:r>
          </a:p>
          <a:p>
            <a:pPr marL="342900" lvl="0" indent="-342900" algn="l" fontAlgn="base">
              <a:spcBef>
                <a:spcPct val="20000"/>
              </a:spcBef>
              <a:spcAft>
                <a:spcPct val="0"/>
              </a:spcAft>
              <a:buClr>
                <a:srgbClr val="FFCC00"/>
              </a:buClr>
              <a:buSzPct val="120000"/>
              <a:buFontTx/>
              <a:buChar char="•"/>
              <a:defRPr/>
            </a:pPr>
            <a:r>
              <a:rPr lang="en-US" sz="3200" kern="0" dirty="0">
                <a:solidFill>
                  <a:schemeClr val="accent2">
                    <a:lumMod val="60000"/>
                    <a:lumOff val="40000"/>
                  </a:schemeClr>
                </a:solidFill>
                <a:effectLst>
                  <a:outerShdw blurRad="38100" dist="38100" dir="2700000" algn="tl">
                    <a:srgbClr val="000000"/>
                  </a:outerShdw>
                </a:effectLst>
                <a:latin typeface="Tahoma"/>
              </a:rPr>
              <a:t>160,600 acres of wetland habitat. </a:t>
            </a:r>
          </a:p>
          <a:p>
            <a:pPr marL="342900" lvl="0" indent="-342900" algn="l" fontAlgn="base">
              <a:spcBef>
                <a:spcPct val="20000"/>
              </a:spcBef>
              <a:spcAft>
                <a:spcPct val="0"/>
              </a:spcAft>
              <a:buClr>
                <a:srgbClr val="FFCC00"/>
              </a:buClr>
              <a:buSzPct val="120000"/>
              <a:buFontTx/>
              <a:buChar char="•"/>
              <a:defRPr/>
            </a:pPr>
            <a:r>
              <a:rPr lang="en-US" sz="3200" kern="0" dirty="0">
                <a:solidFill>
                  <a:schemeClr val="accent2">
                    <a:lumMod val="60000"/>
                    <a:lumOff val="40000"/>
                  </a:schemeClr>
                </a:solidFill>
                <a:effectLst>
                  <a:outerShdw blurRad="38100" dist="38100" dir="2700000" algn="tl">
                    <a:srgbClr val="000000"/>
                  </a:outerShdw>
                </a:effectLst>
                <a:latin typeface="Tahoma"/>
              </a:rPr>
              <a:t>13,600 acres statewide that are open to the public.</a:t>
            </a:r>
          </a:p>
          <a:p>
            <a:pPr marL="342900" lvl="0" indent="-342900" algn="l">
              <a:buClr>
                <a:srgbClr val="FFCC00"/>
              </a:buClr>
              <a:buFontTx/>
              <a:buChar char="•"/>
              <a:defRPr/>
            </a:pPr>
            <a:r>
              <a:rPr lang="en-US" dirty="0">
                <a:solidFill>
                  <a:schemeClr val="accent2">
                    <a:lumMod val="60000"/>
                    <a:lumOff val="40000"/>
                  </a:schemeClr>
                </a:solidFill>
                <a:hlinkClick r:id="rId3"/>
              </a:rPr>
              <a:t>https://www.wildlife.ca.gov/Lands/Places-to-Visit</a:t>
            </a:r>
            <a:r>
              <a:rPr lang="en-US" dirty="0">
                <a:solidFill>
                  <a:schemeClr val="accent2">
                    <a:lumMod val="60000"/>
                    <a:lumOff val="40000"/>
                  </a:schemeClr>
                </a:solidFill>
              </a:rPr>
              <a:t> </a:t>
            </a:r>
          </a:p>
        </p:txBody>
      </p:sp>
    </p:spTree>
    <p:extLst>
      <p:ext uri="{BB962C8B-B14F-4D97-AF65-F5344CB8AC3E}">
        <p14:creationId xmlns:p14="http://schemas.microsoft.com/office/powerpoint/2010/main" val="1706723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524" y="0"/>
            <a:ext cx="11189229" cy="1802674"/>
          </a:xfrm>
          <a:noFill/>
        </p:spPr>
        <p:txBody>
          <a:bodyPr>
            <a:normAutofit fontScale="92500" lnSpcReduction="20000"/>
          </a:bodyPr>
          <a:lstStyle/>
          <a:p>
            <a:pPr marL="0" indent="0" algn="ctr">
              <a:buNone/>
            </a:pPr>
            <a:r>
              <a:rPr lang="en-US" sz="6600" dirty="0">
                <a:solidFill>
                  <a:srgbClr val="002060"/>
                </a:solidFill>
              </a:rPr>
              <a:t>California also has </a:t>
            </a:r>
          </a:p>
          <a:p>
            <a:pPr marL="0" indent="0" algn="ctr">
              <a:buNone/>
            </a:pPr>
            <a:r>
              <a:rPr lang="en-US" sz="6600" dirty="0">
                <a:solidFill>
                  <a:srgbClr val="002060"/>
                </a:solidFill>
              </a:rPr>
              <a:t>21 Federal Refuges</a:t>
            </a:r>
          </a:p>
          <a:p>
            <a:pPr marL="457200" lvl="1" indent="0" algn="ctr">
              <a:buNone/>
            </a:pPr>
            <a:endParaRPr lang="en-US" dirty="0"/>
          </a:p>
          <a:p>
            <a:pPr marL="457200" lvl="1" indent="0" algn="ctr">
              <a:buNone/>
            </a:pPr>
            <a:endParaRPr lang="en-US" dirty="0"/>
          </a:p>
          <a:p>
            <a:pPr lvl="1" algn="ct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073" y="1899693"/>
            <a:ext cx="7292481" cy="4732479"/>
          </a:xfrm>
          <a:prstGeom prst="rect">
            <a:avLst/>
          </a:prstGeom>
        </p:spPr>
      </p:pic>
    </p:spTree>
    <p:extLst>
      <p:ext uri="{BB962C8B-B14F-4D97-AF65-F5344CB8AC3E}">
        <p14:creationId xmlns:p14="http://schemas.microsoft.com/office/powerpoint/2010/main" val="1653997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134533" y="846667"/>
            <a:ext cx="9144000" cy="986896"/>
          </a:xfrm>
        </p:spPr>
        <p:txBody>
          <a:bodyPr/>
          <a:lstStyle/>
          <a:p>
            <a:r>
              <a:rPr lang="en-US" kern="0" dirty="0">
                <a:solidFill>
                  <a:srgbClr val="FFFFFF"/>
                </a:solidFill>
                <a:effectLst>
                  <a:outerShdw blurRad="38100" dist="38100" dir="2700000" algn="tl">
                    <a:srgbClr val="000000"/>
                  </a:outerShdw>
                </a:effectLst>
                <a:latin typeface="Tahoma"/>
              </a:rPr>
              <a:t>Federal Refugee System</a:t>
            </a:r>
            <a:endParaRPr lang="en-US" dirty="0"/>
          </a:p>
        </p:txBody>
      </p:sp>
      <p:sp>
        <p:nvSpPr>
          <p:cNvPr id="3" name="Subtitle 2"/>
          <p:cNvSpPr>
            <a:spLocks noGrp="1"/>
          </p:cNvSpPr>
          <p:nvPr>
            <p:ph type="subTitle" sz="quarter" idx="1"/>
          </p:nvPr>
        </p:nvSpPr>
        <p:spPr>
          <a:xfrm>
            <a:off x="1524000" y="2235199"/>
            <a:ext cx="9144000" cy="3691467"/>
          </a:xfrm>
        </p:spPr>
        <p:txBody>
          <a:bodyPr>
            <a:normAutofit fontScale="92500" lnSpcReduction="20000"/>
          </a:bodyPr>
          <a:lstStyle/>
          <a:p>
            <a:pPr marL="342900" lvl="0" indent="-342900" algn="l" fontAlgn="base">
              <a:spcBef>
                <a:spcPct val="20000"/>
              </a:spcBef>
              <a:spcAft>
                <a:spcPct val="0"/>
              </a:spcAft>
              <a:buClr>
                <a:srgbClr val="FFCC00"/>
              </a:buClr>
              <a:buSzPct val="120000"/>
              <a:buFontTx/>
              <a:buChar char="•"/>
              <a:defRPr/>
            </a:pPr>
            <a:r>
              <a:rPr lang="en-US" sz="3200" kern="0" dirty="0">
                <a:solidFill>
                  <a:srgbClr val="FFFFFF"/>
                </a:solidFill>
                <a:effectLst>
                  <a:outerShdw blurRad="38100" dist="38100" dir="2700000" algn="tl">
                    <a:srgbClr val="000000"/>
                  </a:outerShdw>
                </a:effectLst>
                <a:latin typeface="Tahoma"/>
              </a:rPr>
              <a:t>Hunt Program managed by DFW.</a:t>
            </a:r>
          </a:p>
          <a:p>
            <a:pPr marL="342900" lvl="0" indent="-342900" algn="l" fontAlgn="base">
              <a:spcBef>
                <a:spcPct val="20000"/>
              </a:spcBef>
              <a:spcAft>
                <a:spcPct val="0"/>
              </a:spcAft>
              <a:buClr>
                <a:srgbClr val="FFCC00"/>
              </a:buClr>
              <a:buSzPct val="120000"/>
              <a:buFontTx/>
              <a:buChar char="•"/>
              <a:defRPr/>
            </a:pPr>
            <a:r>
              <a:rPr lang="en-US" sz="3200" kern="0" dirty="0">
                <a:solidFill>
                  <a:srgbClr val="FFFFFF"/>
                </a:solidFill>
                <a:effectLst>
                  <a:outerShdw blurRad="38100" dist="38100" dir="2700000" algn="tl">
                    <a:srgbClr val="000000"/>
                  </a:outerShdw>
                </a:effectLst>
                <a:latin typeface="Tahoma"/>
              </a:rPr>
              <a:t>Sacramento Wildlife Refugee Complex</a:t>
            </a:r>
          </a:p>
          <a:p>
            <a:pPr marL="342900" lvl="0" indent="-342900" algn="l" fontAlgn="base">
              <a:spcBef>
                <a:spcPct val="20000"/>
              </a:spcBef>
              <a:spcAft>
                <a:spcPct val="0"/>
              </a:spcAft>
              <a:buClr>
                <a:srgbClr val="FFCC00"/>
              </a:buClr>
              <a:buSzPct val="120000"/>
              <a:defRPr/>
            </a:pPr>
            <a:r>
              <a:rPr lang="en-US" sz="3200" kern="0" dirty="0">
                <a:solidFill>
                  <a:srgbClr val="FFFFFF"/>
                </a:solidFill>
                <a:effectLst>
                  <a:outerShdw blurRad="38100" dist="38100" dir="2700000" algn="tl">
                    <a:srgbClr val="000000"/>
                  </a:outerShdw>
                </a:effectLst>
                <a:latin typeface="Tahoma"/>
              </a:rPr>
              <a:t>   has over 35,000 acres of wetlands and uplands Habitat.</a:t>
            </a:r>
          </a:p>
          <a:p>
            <a:pPr marL="342900" lvl="0" indent="-342900" algn="l" fontAlgn="base">
              <a:spcBef>
                <a:spcPct val="20000"/>
              </a:spcBef>
              <a:spcAft>
                <a:spcPct val="0"/>
              </a:spcAft>
              <a:buClr>
                <a:srgbClr val="FFCC00"/>
              </a:buClr>
              <a:buSzPct val="120000"/>
              <a:buFontTx/>
              <a:buChar char="•"/>
              <a:defRPr/>
            </a:pPr>
            <a:r>
              <a:rPr lang="en-US" sz="3200" kern="0" dirty="0">
                <a:solidFill>
                  <a:srgbClr val="FFFFFF"/>
                </a:solidFill>
                <a:effectLst>
                  <a:outerShdw blurRad="38100" dist="38100" dir="2700000" algn="tl">
                    <a:srgbClr val="000000"/>
                  </a:outerShdw>
                </a:effectLst>
                <a:latin typeface="Tahoma"/>
              </a:rPr>
              <a:t>The San Luis National Wildlife Refuge Complex  has over 45,000 acres of wetlands and upland habitat.</a:t>
            </a:r>
          </a:p>
          <a:p>
            <a:pPr marL="342900" lvl="0" indent="-342900" algn="l">
              <a:buClr>
                <a:srgbClr val="FFCC00"/>
              </a:buClr>
              <a:buFontTx/>
              <a:buChar char="•"/>
              <a:defRPr/>
            </a:pPr>
            <a:r>
              <a:rPr lang="en-US" dirty="0">
                <a:solidFill>
                  <a:srgbClr val="FFFFFF"/>
                </a:solidFill>
                <a:hlinkClick r:id="rId3"/>
              </a:rPr>
              <a:t>https://www.fws.gov/refuges/</a:t>
            </a:r>
            <a:r>
              <a:rPr lang="en-US" dirty="0">
                <a:solidFill>
                  <a:srgbClr val="FFFFFF"/>
                </a:solidFill>
              </a:rPr>
              <a:t> </a:t>
            </a:r>
            <a:endParaRPr lang="en-US" dirty="0"/>
          </a:p>
        </p:txBody>
      </p:sp>
    </p:spTree>
    <p:extLst>
      <p:ext uri="{BB962C8B-B14F-4D97-AF65-F5344CB8AC3E}">
        <p14:creationId xmlns:p14="http://schemas.microsoft.com/office/powerpoint/2010/main" val="2721865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a:solidFill>
                  <a:srgbClr val="002060"/>
                </a:solidFill>
              </a:rPr>
              <a:t>Why Waterfowl?</a:t>
            </a:r>
          </a:p>
        </p:txBody>
      </p:sp>
      <p:sp>
        <p:nvSpPr>
          <p:cNvPr id="3" name="Content Placeholder 2"/>
          <p:cNvSpPr>
            <a:spLocks noGrp="1"/>
          </p:cNvSpPr>
          <p:nvPr>
            <p:ph idx="1"/>
          </p:nvPr>
        </p:nvSpPr>
        <p:spPr>
          <a:xfrm>
            <a:off x="397525" y="2067996"/>
            <a:ext cx="6138112" cy="4351338"/>
          </a:xfrm>
          <a:noFill/>
        </p:spPr>
        <p:txBody>
          <a:bodyPr>
            <a:normAutofit lnSpcReduction="10000"/>
          </a:bodyPr>
          <a:lstStyle/>
          <a:p>
            <a:r>
              <a:rPr lang="en-US" sz="5400" dirty="0">
                <a:solidFill>
                  <a:srgbClr val="002060"/>
                </a:solidFill>
              </a:rPr>
              <a:t>Long season</a:t>
            </a:r>
          </a:p>
          <a:p>
            <a:pPr lvl="1"/>
            <a:r>
              <a:rPr lang="en-US" sz="5400" dirty="0">
                <a:solidFill>
                  <a:srgbClr val="002060"/>
                </a:solidFill>
              </a:rPr>
              <a:t>100+ days</a:t>
            </a:r>
          </a:p>
          <a:p>
            <a:pPr lvl="1"/>
            <a:r>
              <a:rPr lang="en-US" sz="5400" dirty="0">
                <a:solidFill>
                  <a:srgbClr val="002060"/>
                </a:solidFill>
              </a:rPr>
              <a:t>Approx. 44 traditional  shoot days. (S,S,W)</a:t>
            </a:r>
          </a:p>
          <a:p>
            <a:pPr marL="457200" lvl="1" indent="0">
              <a:buNone/>
            </a:pPr>
            <a:endParaRPr lang="en-US" dirty="0"/>
          </a:p>
          <a:p>
            <a:pPr marL="457200" lvl="1" indent="0">
              <a:buNone/>
            </a:pPr>
            <a:endParaRPr lang="en-US" dirty="0"/>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1417638"/>
            <a:ext cx="4646018" cy="5309735"/>
          </a:xfrm>
          <a:prstGeom prst="rect">
            <a:avLst/>
          </a:prstGeom>
        </p:spPr>
      </p:pic>
    </p:spTree>
    <p:extLst>
      <p:ext uri="{BB962C8B-B14F-4D97-AF65-F5344CB8AC3E}">
        <p14:creationId xmlns:p14="http://schemas.microsoft.com/office/powerpoint/2010/main" val="1446221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Life-Changing Duck Hunt</a:t>
            </a:r>
          </a:p>
        </p:txBody>
      </p:sp>
      <p:sp>
        <p:nvSpPr>
          <p:cNvPr id="3" name="Content Placeholder 2"/>
          <p:cNvSpPr>
            <a:spLocks noGrp="1"/>
          </p:cNvSpPr>
          <p:nvPr>
            <p:ph idx="1"/>
          </p:nvPr>
        </p:nvSpPr>
        <p:spPr/>
        <p:txBody>
          <a:bodyPr/>
          <a:lstStyle/>
          <a:p>
            <a:r>
              <a:rPr lang="en-US" dirty="0"/>
              <a:t>Begin the course by watching </a:t>
            </a:r>
            <a:r>
              <a:rPr lang="en-US" i="1" dirty="0"/>
              <a:t>A Life Changing Duck Hunt </a:t>
            </a:r>
            <a:r>
              <a:rPr lang="en-US" dirty="0"/>
              <a:t>by Jerry Carroll. There are several questions you will be asked based on the video. </a:t>
            </a:r>
          </a:p>
          <a:p>
            <a:r>
              <a:rPr lang="en-US" dirty="0"/>
              <a:t>Make sure your computer is connected to the Internet then click </a:t>
            </a:r>
            <a:r>
              <a:rPr lang="en-US" dirty="0">
                <a:solidFill>
                  <a:srgbClr val="FFFF00"/>
                </a:solidFill>
                <a:hlinkClick r:id="rId2"/>
              </a:rPr>
              <a:t>here</a:t>
            </a:r>
            <a:r>
              <a:rPr lang="en-US" dirty="0">
                <a:solidFill>
                  <a:srgbClr val="FF0000"/>
                </a:solidFill>
              </a:rPr>
              <a:t> </a:t>
            </a:r>
            <a:r>
              <a:rPr lang="en-US" dirty="0"/>
              <a:t>(</a:t>
            </a:r>
            <a:r>
              <a:rPr lang="en-US" dirty="0">
                <a:hlinkClick r:id="rId2"/>
              </a:rPr>
              <a:t>https://youtu.be/tTMocsK4JTc</a:t>
            </a:r>
            <a:r>
              <a:rPr lang="en-US" dirty="0"/>
              <a:t>) to be taken to the video. </a:t>
            </a:r>
          </a:p>
          <a:p>
            <a:r>
              <a:rPr lang="en-US" dirty="0"/>
              <a:t>Pay attention to the lessons he learned and pass them on to your students. </a:t>
            </a:r>
          </a:p>
        </p:txBody>
      </p:sp>
    </p:spTree>
    <p:extLst>
      <p:ext uri="{BB962C8B-B14F-4D97-AF65-F5344CB8AC3E}">
        <p14:creationId xmlns:p14="http://schemas.microsoft.com/office/powerpoint/2010/main" val="3528001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a:solidFill>
                  <a:srgbClr val="002060"/>
                </a:solidFill>
              </a:rPr>
              <a:t>Why Waterfowl?</a:t>
            </a:r>
          </a:p>
        </p:txBody>
      </p:sp>
      <p:sp>
        <p:nvSpPr>
          <p:cNvPr id="3" name="Content Placeholder 2"/>
          <p:cNvSpPr>
            <a:spLocks noGrp="1"/>
          </p:cNvSpPr>
          <p:nvPr>
            <p:ph idx="1"/>
          </p:nvPr>
        </p:nvSpPr>
        <p:spPr>
          <a:xfrm>
            <a:off x="6478836" y="1690688"/>
            <a:ext cx="5713164" cy="4351338"/>
          </a:xfrm>
          <a:noFill/>
        </p:spPr>
        <p:txBody>
          <a:bodyPr>
            <a:normAutofit fontScale="92500" lnSpcReduction="20000"/>
          </a:bodyPr>
          <a:lstStyle/>
          <a:p>
            <a:r>
              <a:rPr lang="en-US" sz="5400" dirty="0">
                <a:solidFill>
                  <a:srgbClr val="002060"/>
                </a:solidFill>
              </a:rPr>
              <a:t>A shareable sport.</a:t>
            </a:r>
          </a:p>
          <a:p>
            <a:r>
              <a:rPr lang="en-US" sz="5400" dirty="0">
                <a:solidFill>
                  <a:srgbClr val="002060"/>
                </a:solidFill>
              </a:rPr>
              <a:t>Does not require a ton of equipment, although it can</a:t>
            </a:r>
          </a:p>
          <a:p>
            <a:r>
              <a:rPr lang="en-US" sz="5400" dirty="0">
                <a:solidFill>
                  <a:srgbClr val="002060"/>
                </a:solidFill>
              </a:rPr>
              <a:t>Many facets to choose from.</a:t>
            </a:r>
          </a:p>
          <a:p>
            <a:pPr marL="457200" lvl="1" indent="0">
              <a:buNone/>
            </a:pPr>
            <a:endParaRPr lang="en-US" dirty="0">
              <a:solidFill>
                <a:srgbClr val="002060"/>
              </a:solidFill>
            </a:endParaRPr>
          </a:p>
          <a:p>
            <a:pPr marL="457200" lvl="1" indent="0">
              <a:buNone/>
            </a:pPr>
            <a:endParaRPr lang="en-US" dirty="0"/>
          </a:p>
          <a:p>
            <a:pPr lvl="1"/>
            <a:endParaRPr lang="en-US" dirty="0"/>
          </a:p>
        </p:txBody>
      </p:sp>
    </p:spTree>
    <p:extLst>
      <p:ext uri="{BB962C8B-B14F-4D97-AF65-F5344CB8AC3E}">
        <p14:creationId xmlns:p14="http://schemas.microsoft.com/office/powerpoint/2010/main" val="211383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a:solidFill>
                  <a:srgbClr val="002060"/>
                </a:solidFill>
              </a:rPr>
              <a:t>Why Waterfowl?</a:t>
            </a:r>
          </a:p>
        </p:txBody>
      </p:sp>
      <p:sp>
        <p:nvSpPr>
          <p:cNvPr id="3" name="Content Placeholder 2"/>
          <p:cNvSpPr>
            <a:spLocks noGrp="1"/>
          </p:cNvSpPr>
          <p:nvPr>
            <p:ph idx="1"/>
          </p:nvPr>
        </p:nvSpPr>
        <p:spPr>
          <a:xfrm>
            <a:off x="639897" y="1690688"/>
            <a:ext cx="5573617" cy="5032375"/>
          </a:xfrm>
          <a:noFill/>
        </p:spPr>
        <p:txBody>
          <a:bodyPr>
            <a:normAutofit lnSpcReduction="10000"/>
          </a:bodyPr>
          <a:lstStyle/>
          <a:p>
            <a:r>
              <a:rPr lang="en-US" sz="6300" dirty="0">
                <a:solidFill>
                  <a:srgbClr val="002060"/>
                </a:solidFill>
              </a:rPr>
              <a:t>Special Junior Days</a:t>
            </a:r>
          </a:p>
          <a:p>
            <a:pPr lvl="1"/>
            <a:r>
              <a:rPr lang="en-US" sz="6300" dirty="0">
                <a:solidFill>
                  <a:srgbClr val="002060"/>
                </a:solidFill>
              </a:rPr>
              <a:t>Prior to or after the season</a:t>
            </a:r>
          </a:p>
          <a:p>
            <a:endParaRPr lang="en-US" dirty="0"/>
          </a:p>
          <a:p>
            <a:pPr marL="457200" lvl="1" indent="0">
              <a:buNone/>
            </a:pPr>
            <a:endParaRPr lang="en-US" dirty="0"/>
          </a:p>
          <a:p>
            <a:pPr marL="457200" lvl="1" indent="0">
              <a:buNone/>
            </a:pPr>
            <a:endParaRPr lang="en-US" dirty="0"/>
          </a:p>
          <a:p>
            <a:pPr lvl="1"/>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7875" y="1824039"/>
            <a:ext cx="5891498" cy="4418624"/>
          </a:xfrm>
          <a:prstGeom prst="rect">
            <a:avLst/>
          </a:prstGeom>
        </p:spPr>
      </p:pic>
    </p:spTree>
    <p:extLst>
      <p:ext uri="{BB962C8B-B14F-4D97-AF65-F5344CB8AC3E}">
        <p14:creationId xmlns:p14="http://schemas.microsoft.com/office/powerpoint/2010/main" val="4122142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6972300" cy="1143000"/>
          </a:xfrm>
        </p:spPr>
        <p:txBody>
          <a:bodyPr>
            <a:normAutofit/>
          </a:bodyPr>
          <a:lstStyle/>
          <a:p>
            <a:r>
              <a:rPr lang="en-US" sz="6600" b="1" dirty="0">
                <a:solidFill>
                  <a:srgbClr val="002060"/>
                </a:solidFill>
              </a:rPr>
              <a:t>Why Waterfowl?</a:t>
            </a:r>
          </a:p>
        </p:txBody>
      </p:sp>
      <p:sp>
        <p:nvSpPr>
          <p:cNvPr id="3" name="Content Placeholder 2"/>
          <p:cNvSpPr>
            <a:spLocks noGrp="1"/>
          </p:cNvSpPr>
          <p:nvPr>
            <p:ph idx="1"/>
          </p:nvPr>
        </p:nvSpPr>
        <p:spPr>
          <a:xfrm>
            <a:off x="1" y="1539185"/>
            <a:ext cx="7829550" cy="5032375"/>
          </a:xfrm>
          <a:noFill/>
        </p:spPr>
        <p:txBody>
          <a:bodyPr>
            <a:normAutofit fontScale="62500" lnSpcReduction="20000"/>
          </a:bodyPr>
          <a:lstStyle/>
          <a:p>
            <a:r>
              <a:rPr lang="en-US" sz="6300" dirty="0">
                <a:solidFill>
                  <a:srgbClr val="002060"/>
                </a:solidFill>
              </a:rPr>
              <a:t>High encounter rate</a:t>
            </a:r>
          </a:p>
          <a:p>
            <a:pPr lvl="1"/>
            <a:r>
              <a:rPr lang="en-US" sz="6300" dirty="0">
                <a:solidFill>
                  <a:srgbClr val="002060"/>
                </a:solidFill>
              </a:rPr>
              <a:t>California hosts about 39 different species and subspecies of waterfowl and provides vital winter habitat for about 60 percent of the waterfowl population in the Pacific Flyway</a:t>
            </a:r>
            <a:r>
              <a:rPr lang="en-US" sz="5400" dirty="0">
                <a:solidFill>
                  <a:srgbClr val="002060"/>
                </a:solidFill>
              </a:rPr>
              <a:t>. (annually estimated to be between 4 - 6 million birds) </a:t>
            </a:r>
          </a:p>
          <a:p>
            <a:endParaRPr lang="en-US" dirty="0">
              <a:solidFill>
                <a:schemeClr val="bg1"/>
              </a:solidFill>
            </a:endParaRPr>
          </a:p>
          <a:p>
            <a:pPr marL="457200" lvl="1" indent="0">
              <a:buNone/>
            </a:pPr>
            <a:endParaRPr lang="en-US" dirty="0"/>
          </a:p>
          <a:p>
            <a:pPr marL="457200" lvl="1" indent="0">
              <a:buNone/>
            </a:pPr>
            <a:endParaRPr lang="en-US" dirty="0"/>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2425" y="534309"/>
            <a:ext cx="3781425" cy="6110996"/>
          </a:xfrm>
          <a:prstGeom prst="rect">
            <a:avLst/>
          </a:prstGeom>
        </p:spPr>
      </p:pic>
    </p:spTree>
    <p:extLst>
      <p:ext uri="{BB962C8B-B14F-4D97-AF65-F5344CB8AC3E}">
        <p14:creationId xmlns:p14="http://schemas.microsoft.com/office/powerpoint/2010/main" val="332268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7525" y="210889"/>
            <a:ext cx="10934241" cy="1325563"/>
          </a:xfrm>
        </p:spPr>
        <p:txBody>
          <a:bodyPr>
            <a:normAutofit fontScale="90000"/>
          </a:bodyPr>
          <a:lstStyle/>
          <a:p>
            <a:r>
              <a:rPr lang="en-US" sz="6600" b="1" dirty="0" err="1">
                <a:solidFill>
                  <a:schemeClr val="bg1"/>
                </a:solidFill>
              </a:rPr>
              <a:t>Bottomline</a:t>
            </a:r>
            <a:r>
              <a:rPr lang="en-US" sz="6600" b="1" dirty="0">
                <a:solidFill>
                  <a:schemeClr val="bg1"/>
                </a:solidFill>
              </a:rPr>
              <a:t>, We host a lot of ducks!</a:t>
            </a:r>
          </a:p>
        </p:txBody>
      </p:sp>
      <p:sp>
        <p:nvSpPr>
          <p:cNvPr id="3" name="Content Placeholder 2"/>
          <p:cNvSpPr>
            <a:spLocks noGrp="1"/>
          </p:cNvSpPr>
          <p:nvPr>
            <p:ph idx="1"/>
          </p:nvPr>
        </p:nvSpPr>
        <p:spPr>
          <a:xfrm>
            <a:off x="397525" y="2067996"/>
            <a:ext cx="10515600" cy="4351338"/>
          </a:xfrm>
          <a:noFill/>
        </p:spPr>
        <p:txBody>
          <a:bodyPr/>
          <a:lstStyle/>
          <a:p>
            <a:pPr marL="457200" lvl="1" indent="0">
              <a:buNone/>
            </a:pPr>
            <a:endParaRPr lang="en-US" dirty="0"/>
          </a:p>
          <a:p>
            <a:pPr lvl="1"/>
            <a:endParaRPr lang="en-US" dirty="0"/>
          </a:p>
        </p:txBody>
      </p:sp>
    </p:spTree>
    <p:extLst>
      <p:ext uri="{BB962C8B-B14F-4D97-AF65-F5344CB8AC3E}">
        <p14:creationId xmlns:p14="http://schemas.microsoft.com/office/powerpoint/2010/main" val="2085110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8372" name="Rectangle 4"/>
          <p:cNvSpPr>
            <a:spLocks noGrp="1" noChangeArrowheads="1"/>
          </p:cNvSpPr>
          <p:nvPr>
            <p:ph type="title"/>
          </p:nvPr>
        </p:nvSpPr>
        <p:spPr>
          <a:xfrm>
            <a:off x="1057275" y="155574"/>
            <a:ext cx="10972800" cy="1143000"/>
          </a:xfrm>
        </p:spPr>
        <p:txBody>
          <a:bodyPr/>
          <a:lstStyle/>
          <a:p>
            <a:pPr eaLnBrk="1" hangingPunct="1">
              <a:defRPr/>
            </a:pPr>
            <a:r>
              <a:rPr lang="en-US" sz="4000" b="1" dirty="0">
                <a:solidFill>
                  <a:schemeClr val="bg1"/>
                </a:solidFill>
              </a:rPr>
              <a:t>How are Waterfowl Laws Created</a:t>
            </a:r>
          </a:p>
        </p:txBody>
      </p:sp>
      <p:sp>
        <p:nvSpPr>
          <p:cNvPr id="58373" name="Rectangle 5"/>
          <p:cNvSpPr>
            <a:spLocks noGrp="1" noChangeArrowheads="1"/>
          </p:cNvSpPr>
          <p:nvPr>
            <p:ph type="body" sz="half" idx="1"/>
          </p:nvPr>
        </p:nvSpPr>
        <p:spPr/>
        <p:txBody>
          <a:bodyPr>
            <a:noAutofit/>
          </a:bodyPr>
          <a:lstStyle/>
          <a:p>
            <a:pPr eaLnBrk="1" hangingPunct="1">
              <a:lnSpc>
                <a:spcPct val="90000"/>
              </a:lnSpc>
              <a:defRPr/>
            </a:pPr>
            <a:r>
              <a:rPr lang="en-US" sz="2400" dirty="0">
                <a:solidFill>
                  <a:schemeClr val="bg1"/>
                </a:solidFill>
              </a:rPr>
              <a:t>North America and Mexico are divided into 4 administrative flyways. Representatives from each state are on the councils</a:t>
            </a:r>
          </a:p>
          <a:p>
            <a:pPr eaLnBrk="1" hangingPunct="1">
              <a:lnSpc>
                <a:spcPct val="90000"/>
              </a:lnSpc>
              <a:defRPr/>
            </a:pPr>
            <a:r>
              <a:rPr lang="en-US" sz="2400" dirty="0">
                <a:solidFill>
                  <a:schemeClr val="bg1"/>
                </a:solidFill>
              </a:rPr>
              <a:t>The Pacific Flyway Council makes season and harvest recommendations to USFWS.</a:t>
            </a:r>
          </a:p>
          <a:p>
            <a:pPr eaLnBrk="1" hangingPunct="1">
              <a:lnSpc>
                <a:spcPct val="90000"/>
              </a:lnSpc>
              <a:defRPr/>
            </a:pPr>
            <a:r>
              <a:rPr lang="en-US" sz="2400" dirty="0">
                <a:solidFill>
                  <a:schemeClr val="bg1"/>
                </a:solidFill>
              </a:rPr>
              <a:t>The USFWS develops Recommended regulations framework each state to adopt.</a:t>
            </a:r>
          </a:p>
          <a:p>
            <a:pPr eaLnBrk="1" hangingPunct="1">
              <a:lnSpc>
                <a:spcPct val="90000"/>
              </a:lnSpc>
              <a:defRPr/>
            </a:pPr>
            <a:r>
              <a:rPr lang="en-US" sz="2400" dirty="0">
                <a:solidFill>
                  <a:schemeClr val="bg1"/>
                </a:solidFill>
              </a:rPr>
              <a:t>The Ca Fish and Game Commission has public hearings on recommended regulations and votes on final version of regulations. Done in April.</a:t>
            </a:r>
          </a:p>
        </p:txBody>
      </p:sp>
    </p:spTree>
    <p:extLst>
      <p:ext uri="{BB962C8B-B14F-4D97-AF65-F5344CB8AC3E}">
        <p14:creationId xmlns:p14="http://schemas.microsoft.com/office/powerpoint/2010/main" val="2010653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a:solidFill>
                  <a:srgbClr val="002060"/>
                </a:solidFill>
              </a:rPr>
              <a:t>Why Waterfowl?</a:t>
            </a:r>
          </a:p>
        </p:txBody>
      </p:sp>
      <p:sp>
        <p:nvSpPr>
          <p:cNvPr id="3" name="Content Placeholder 2"/>
          <p:cNvSpPr>
            <a:spLocks noGrp="1"/>
          </p:cNvSpPr>
          <p:nvPr>
            <p:ph idx="1"/>
          </p:nvPr>
        </p:nvSpPr>
        <p:spPr>
          <a:xfrm>
            <a:off x="232273" y="1539874"/>
            <a:ext cx="6692402" cy="5032375"/>
          </a:xfrm>
          <a:noFill/>
        </p:spPr>
        <p:txBody>
          <a:bodyPr>
            <a:normAutofit/>
          </a:bodyPr>
          <a:lstStyle/>
          <a:p>
            <a:r>
              <a:rPr lang="en-US" sz="6300" dirty="0">
                <a:solidFill>
                  <a:srgbClr val="002060"/>
                </a:solidFill>
              </a:rPr>
              <a:t> Liberal limits</a:t>
            </a:r>
          </a:p>
          <a:p>
            <a:pPr lvl="1"/>
            <a:r>
              <a:rPr lang="en-US" sz="5900" dirty="0">
                <a:solidFill>
                  <a:srgbClr val="002060"/>
                </a:solidFill>
              </a:rPr>
              <a:t>Up to seven ducks</a:t>
            </a:r>
          </a:p>
          <a:p>
            <a:pPr lvl="1"/>
            <a:r>
              <a:rPr lang="en-US" sz="5900" dirty="0">
                <a:solidFill>
                  <a:srgbClr val="002060"/>
                </a:solidFill>
              </a:rPr>
              <a:t>Up to 30 geese.</a:t>
            </a:r>
          </a:p>
          <a:p>
            <a:pPr marL="457200" lvl="1" indent="0">
              <a:buNone/>
            </a:pPr>
            <a:endParaRPr lang="en-US" sz="5900" dirty="0"/>
          </a:p>
          <a:p>
            <a:endParaRPr lang="en-US" dirty="0"/>
          </a:p>
          <a:p>
            <a:pPr marL="457200" lvl="1" indent="0">
              <a:buNone/>
            </a:pPr>
            <a:endParaRPr lang="en-US" dirty="0"/>
          </a:p>
          <a:p>
            <a:pPr marL="457200" lvl="1" indent="0">
              <a:buNone/>
            </a:pPr>
            <a:endParaRPr lang="en-US" dirty="0"/>
          </a:p>
          <a:p>
            <a:pPr lvl="1"/>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8049" y="1417638"/>
            <a:ext cx="3838576" cy="5118102"/>
          </a:xfrm>
          <a:prstGeom prst="rect">
            <a:avLst/>
          </a:prstGeom>
        </p:spPr>
      </p:pic>
    </p:spTree>
    <p:extLst>
      <p:ext uri="{BB962C8B-B14F-4D97-AF65-F5344CB8AC3E}">
        <p14:creationId xmlns:p14="http://schemas.microsoft.com/office/powerpoint/2010/main" val="3197078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7200" b="1" dirty="0">
                <a:solidFill>
                  <a:srgbClr val="002060"/>
                </a:solidFill>
              </a:rPr>
              <a:t>Where do we start?</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98389" y="1895475"/>
            <a:ext cx="8946133" cy="4048125"/>
          </a:xfrm>
        </p:spPr>
      </p:pic>
    </p:spTree>
    <p:extLst>
      <p:ext uri="{BB962C8B-B14F-4D97-AF65-F5344CB8AC3E}">
        <p14:creationId xmlns:p14="http://schemas.microsoft.com/office/powerpoint/2010/main" val="1267138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7991" y="222250"/>
            <a:ext cx="8665683" cy="1325563"/>
          </a:xfrm>
        </p:spPr>
        <p:txBody>
          <a:bodyPr>
            <a:normAutofit/>
          </a:bodyPr>
          <a:lstStyle/>
          <a:p>
            <a:r>
              <a:rPr lang="en-US" sz="7200" b="1" dirty="0">
                <a:solidFill>
                  <a:srgbClr val="002060"/>
                </a:solidFill>
              </a:rPr>
              <a:t>Where do we start?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86337" y="1872456"/>
            <a:ext cx="6629434" cy="3880644"/>
          </a:xfrm>
        </p:spPr>
      </p:pic>
      <p:sp>
        <p:nvSpPr>
          <p:cNvPr id="6" name="TextBox 5"/>
          <p:cNvSpPr txBox="1"/>
          <p:nvPr/>
        </p:nvSpPr>
        <p:spPr>
          <a:xfrm>
            <a:off x="273012" y="1504951"/>
            <a:ext cx="4455368" cy="6771084"/>
          </a:xfrm>
          <a:prstGeom prst="rect">
            <a:avLst/>
          </a:prstGeom>
          <a:noFill/>
        </p:spPr>
        <p:txBody>
          <a:bodyPr wrap="square" rtlCol="0">
            <a:spAutoFit/>
          </a:bodyPr>
          <a:lstStyle/>
          <a:p>
            <a:r>
              <a:rPr lang="en-US" sz="2800" b="1" dirty="0">
                <a:solidFill>
                  <a:srgbClr val="002060"/>
                </a:solidFill>
              </a:rPr>
              <a:t>Shotguns</a:t>
            </a:r>
          </a:p>
          <a:p>
            <a:pPr marL="285750" indent="-285750">
              <a:buFont typeface="Arial" panose="020B0604020202020204" pitchFamily="34" charset="0"/>
              <a:buChar char="•"/>
            </a:pPr>
            <a:r>
              <a:rPr lang="en-US" sz="2800" b="1" dirty="0">
                <a:solidFill>
                  <a:srgbClr val="002060"/>
                </a:solidFill>
              </a:rPr>
              <a:t>Capable of shooting steel or other non-toxic shot</a:t>
            </a:r>
          </a:p>
          <a:p>
            <a:pPr marL="285750" indent="-285750">
              <a:buFont typeface="Arial" panose="020B0604020202020204" pitchFamily="34" charset="0"/>
              <a:buChar char="•"/>
            </a:pPr>
            <a:r>
              <a:rPr lang="en-US" sz="2800" b="1" dirty="0">
                <a:solidFill>
                  <a:srgbClr val="002060"/>
                </a:solidFill>
              </a:rPr>
              <a:t>Plugged-no more than 3 shells</a:t>
            </a:r>
          </a:p>
          <a:p>
            <a:pPr marL="285750" indent="-285750">
              <a:buFont typeface="Arial" panose="020B0604020202020204" pitchFamily="34" charset="0"/>
              <a:buChar char="•"/>
            </a:pPr>
            <a:r>
              <a:rPr lang="en-US" sz="2800" b="1" dirty="0">
                <a:solidFill>
                  <a:srgbClr val="002060"/>
                </a:solidFill>
              </a:rPr>
              <a:t>Camo/synthetic, pump/semi, your choice really, what do you want?</a:t>
            </a:r>
          </a:p>
          <a:p>
            <a:pPr marL="285750" indent="-285750">
              <a:buFont typeface="Arial" panose="020B0604020202020204" pitchFamily="34" charset="0"/>
              <a:buChar char="•"/>
            </a:pPr>
            <a:r>
              <a:rPr lang="en-US" sz="2800" b="1" dirty="0">
                <a:solidFill>
                  <a:srgbClr val="002060"/>
                </a:solidFill>
              </a:rPr>
              <a:t>Reliable and easy to clean.</a:t>
            </a:r>
          </a:p>
          <a:p>
            <a:pPr marL="285750" indent="-285750">
              <a:buFont typeface="Arial" panose="020B0604020202020204" pitchFamily="34" charset="0"/>
              <a:buChar char="•"/>
            </a:pPr>
            <a:r>
              <a:rPr lang="en-US" sz="2800" b="1" dirty="0">
                <a:solidFill>
                  <a:srgbClr val="002060"/>
                </a:solidFill>
              </a:rPr>
              <a:t>Multiple choke options</a:t>
            </a:r>
          </a:p>
          <a:p>
            <a:pPr marL="285750" indent="-285750">
              <a:buFont typeface="Arial" panose="020B0604020202020204" pitchFamily="34" charset="0"/>
              <a:buChar char="•"/>
            </a:pPr>
            <a:r>
              <a:rPr lang="en-US" sz="2800" b="1" dirty="0">
                <a:solidFill>
                  <a:srgbClr val="002060"/>
                </a:solidFill>
              </a:rPr>
              <a:t>With sling or without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98620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5289" y="0"/>
            <a:ext cx="10515600" cy="1325563"/>
          </a:xfrm>
        </p:spPr>
        <p:txBody>
          <a:bodyPr>
            <a:normAutofit/>
          </a:bodyPr>
          <a:lstStyle/>
          <a:p>
            <a:r>
              <a:rPr lang="en-US" sz="7200" b="1" dirty="0">
                <a:solidFill>
                  <a:srgbClr val="002060"/>
                </a:solidFill>
              </a:rPr>
              <a:t>Where do we start?</a:t>
            </a:r>
          </a:p>
        </p:txBody>
      </p:sp>
      <p:sp>
        <p:nvSpPr>
          <p:cNvPr id="4" name="Content Placeholder 3"/>
          <p:cNvSpPr>
            <a:spLocks noGrp="1"/>
          </p:cNvSpPr>
          <p:nvPr>
            <p:ph idx="1"/>
          </p:nvPr>
        </p:nvSpPr>
        <p:spPr>
          <a:xfrm>
            <a:off x="1927952" y="4406563"/>
            <a:ext cx="8196549" cy="2016270"/>
          </a:xfrm>
        </p:spPr>
        <p:txBody>
          <a:bodyPr>
            <a:noAutofit/>
          </a:bodyPr>
          <a:lstStyle/>
          <a:p>
            <a:r>
              <a:rPr lang="en-US" sz="3200" b="1" dirty="0" err="1">
                <a:solidFill>
                  <a:srgbClr val="002060"/>
                </a:solidFill>
              </a:rPr>
              <a:t>Shotshells</a:t>
            </a:r>
            <a:endParaRPr lang="en-US" sz="3200" b="1" dirty="0">
              <a:solidFill>
                <a:srgbClr val="002060"/>
              </a:solidFill>
            </a:endParaRPr>
          </a:p>
          <a:p>
            <a:pPr lvl="1"/>
            <a:r>
              <a:rPr lang="en-US" sz="3200" b="1" dirty="0">
                <a:solidFill>
                  <a:srgbClr val="002060"/>
                </a:solidFill>
              </a:rPr>
              <a:t>Do not have to the biggest, fastest and most expensive.</a:t>
            </a:r>
          </a:p>
          <a:p>
            <a:pPr lvl="1"/>
            <a:r>
              <a:rPr lang="en-US" sz="3200" b="1" dirty="0">
                <a:solidFill>
                  <a:srgbClr val="002060"/>
                </a:solidFill>
              </a:rPr>
              <a:t>$6 per box at Walmart, 1 </a:t>
            </a:r>
            <a:r>
              <a:rPr lang="en-US" sz="3200" b="1" dirty="0" err="1">
                <a:solidFill>
                  <a:srgbClr val="002060"/>
                </a:solidFill>
              </a:rPr>
              <a:t>oz</a:t>
            </a:r>
            <a:r>
              <a:rPr lang="en-US" sz="3200" b="1" dirty="0">
                <a:solidFill>
                  <a:srgbClr val="002060"/>
                </a:solidFill>
              </a:rPr>
              <a:t> #6 work fine.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952" y="1258437"/>
            <a:ext cx="8827592" cy="2966071"/>
          </a:xfrm>
          <a:prstGeom prst="rect">
            <a:avLst/>
          </a:prstGeom>
        </p:spPr>
      </p:pic>
    </p:spTree>
    <p:extLst>
      <p:ext uri="{BB962C8B-B14F-4D97-AF65-F5344CB8AC3E}">
        <p14:creationId xmlns:p14="http://schemas.microsoft.com/office/powerpoint/2010/main" val="1298007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7200" b="1" dirty="0">
                <a:solidFill>
                  <a:schemeClr val="bg1"/>
                </a:solidFill>
              </a:rPr>
              <a:t>Where do we start?</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9600" y="1989271"/>
            <a:ext cx="5384800" cy="3747820"/>
          </a:xfrm>
        </p:spPr>
      </p:pic>
      <p:sp>
        <p:nvSpPr>
          <p:cNvPr id="7" name="Content Placeholder 6"/>
          <p:cNvSpPr>
            <a:spLocks noGrp="1"/>
          </p:cNvSpPr>
          <p:nvPr>
            <p:ph sz="half" idx="2"/>
          </p:nvPr>
        </p:nvSpPr>
        <p:spPr>
          <a:xfrm>
            <a:off x="6271352" y="1453151"/>
            <a:ext cx="5538730" cy="5035783"/>
          </a:xfrm>
        </p:spPr>
        <p:txBody>
          <a:bodyPr>
            <a:normAutofit fontScale="92500" lnSpcReduction="10000"/>
          </a:bodyPr>
          <a:lstStyle/>
          <a:p>
            <a:r>
              <a:rPr lang="en-US" b="1" dirty="0">
                <a:solidFill>
                  <a:schemeClr val="bg1"/>
                </a:solidFill>
              </a:rPr>
              <a:t>Waders</a:t>
            </a:r>
          </a:p>
          <a:p>
            <a:pPr lvl="1"/>
            <a:r>
              <a:rPr lang="en-US" sz="2800" b="1" dirty="0">
                <a:solidFill>
                  <a:schemeClr val="bg1"/>
                </a:solidFill>
              </a:rPr>
              <a:t>Made out of many materials</a:t>
            </a:r>
          </a:p>
          <a:p>
            <a:pPr lvl="2"/>
            <a:r>
              <a:rPr lang="en-US" sz="2800" b="1" dirty="0">
                <a:solidFill>
                  <a:schemeClr val="bg1"/>
                </a:solidFill>
              </a:rPr>
              <a:t>Rubber</a:t>
            </a:r>
          </a:p>
          <a:p>
            <a:pPr lvl="2"/>
            <a:r>
              <a:rPr lang="en-US" sz="2800" b="1" dirty="0">
                <a:solidFill>
                  <a:schemeClr val="bg1"/>
                </a:solidFill>
              </a:rPr>
              <a:t>Neoprene</a:t>
            </a:r>
          </a:p>
          <a:p>
            <a:pPr lvl="2"/>
            <a:r>
              <a:rPr lang="en-US" sz="2800" b="1" dirty="0">
                <a:solidFill>
                  <a:schemeClr val="bg1"/>
                </a:solidFill>
              </a:rPr>
              <a:t>PVC</a:t>
            </a:r>
          </a:p>
          <a:p>
            <a:pPr lvl="2"/>
            <a:r>
              <a:rPr lang="en-US" sz="2800" b="1" dirty="0" err="1">
                <a:solidFill>
                  <a:schemeClr val="bg1"/>
                </a:solidFill>
              </a:rPr>
              <a:t>Breathables</a:t>
            </a:r>
            <a:endParaRPr lang="en-US" sz="2800" b="1" dirty="0">
              <a:solidFill>
                <a:schemeClr val="bg1"/>
              </a:solidFill>
            </a:endParaRPr>
          </a:p>
          <a:p>
            <a:pPr lvl="1"/>
            <a:r>
              <a:rPr lang="en-US" sz="2800" b="1" dirty="0">
                <a:solidFill>
                  <a:schemeClr val="bg1"/>
                </a:solidFill>
              </a:rPr>
              <a:t>Prices vary as does quality</a:t>
            </a:r>
          </a:p>
          <a:p>
            <a:pPr lvl="2"/>
            <a:r>
              <a:rPr lang="en-US" sz="2800" b="1" dirty="0">
                <a:solidFill>
                  <a:schemeClr val="bg1"/>
                </a:solidFill>
              </a:rPr>
              <a:t>As cheap as $60</a:t>
            </a:r>
          </a:p>
          <a:p>
            <a:pPr lvl="2"/>
            <a:r>
              <a:rPr lang="en-US" sz="2800" b="1" dirty="0">
                <a:solidFill>
                  <a:schemeClr val="bg1"/>
                </a:solidFill>
              </a:rPr>
              <a:t>As expensive as $549</a:t>
            </a:r>
          </a:p>
          <a:p>
            <a:pPr lvl="1"/>
            <a:r>
              <a:rPr lang="en-US" sz="2800" b="1" dirty="0">
                <a:solidFill>
                  <a:schemeClr val="bg1"/>
                </a:solidFill>
              </a:rPr>
              <a:t>Heavy insulation not needed for most CA conditions</a:t>
            </a:r>
            <a:r>
              <a:rPr lang="en-US" sz="2800" b="1" dirty="0"/>
              <a:t>.</a:t>
            </a:r>
          </a:p>
        </p:txBody>
      </p:sp>
    </p:spTree>
    <p:extLst>
      <p:ext uri="{BB962C8B-B14F-4D97-AF65-F5344CB8AC3E}">
        <p14:creationId xmlns:p14="http://schemas.microsoft.com/office/powerpoint/2010/main" val="365277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2017 Hunter Casualties</a:t>
            </a:r>
          </a:p>
        </p:txBody>
      </p:sp>
      <p:sp>
        <p:nvSpPr>
          <p:cNvPr id="3" name="Content Placeholder 2"/>
          <p:cNvSpPr>
            <a:spLocks noGrp="1"/>
          </p:cNvSpPr>
          <p:nvPr>
            <p:ph idx="1"/>
          </p:nvPr>
        </p:nvSpPr>
        <p:spPr/>
        <p:txBody>
          <a:bodyPr/>
          <a:lstStyle/>
          <a:p>
            <a:r>
              <a:rPr lang="en-US" dirty="0"/>
              <a:t>11 total</a:t>
            </a:r>
          </a:p>
          <a:p>
            <a:pPr lvl="1"/>
            <a:r>
              <a:rPr lang="en-US" dirty="0"/>
              <a:t>0 fatal</a:t>
            </a:r>
          </a:p>
          <a:p>
            <a:pPr lvl="1"/>
            <a:r>
              <a:rPr lang="en-US" dirty="0"/>
              <a:t>11 non-fatal</a:t>
            </a:r>
          </a:p>
          <a:p>
            <a:pPr lvl="1"/>
            <a:endParaRPr lang="en-US" dirty="0"/>
          </a:p>
        </p:txBody>
      </p:sp>
    </p:spTree>
    <p:extLst>
      <p:ext uri="{BB962C8B-B14F-4D97-AF65-F5344CB8AC3E}">
        <p14:creationId xmlns:p14="http://schemas.microsoft.com/office/powerpoint/2010/main" val="4270919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8" descr="Image result for ducks unlimited"/>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latin typeface="Calibri"/>
            </a:endParaRPr>
          </a:p>
        </p:txBody>
      </p:sp>
      <p:sp>
        <p:nvSpPr>
          <p:cNvPr id="4" name="AutoShape 10" descr="Image result for ducks unlimited"/>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latin typeface="Calibri"/>
            </a:endParaRPr>
          </a:p>
        </p:txBody>
      </p:sp>
      <p:sp>
        <p:nvSpPr>
          <p:cNvPr id="5" name="AutoShape 13" descr="Image result for california department of fish and wildlif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latin typeface="Calibri"/>
            </a:endParaRPr>
          </a:p>
        </p:txBody>
      </p:sp>
      <p:pic>
        <p:nvPicPr>
          <p:cNvPr id="5140" name="Picture 20" descr="http://ridl.cfd.rit.edu/docs/posters/proposal%20posters/Logos%20and%20Images/logos/external%20logos%20Bad/ucdav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66084" y="-533400"/>
            <a:ext cx="425917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20889" t="33010" r="26900" b="25212"/>
          <a:stretch/>
        </p:blipFill>
        <p:spPr>
          <a:xfrm>
            <a:off x="4648201" y="5328595"/>
            <a:ext cx="3358861" cy="1511820"/>
          </a:xfrm>
          <a:prstGeom prst="rect">
            <a:avLst/>
          </a:prstGeom>
        </p:spPr>
      </p:pic>
      <p:sp>
        <p:nvSpPr>
          <p:cNvPr id="2" name="Rectangle 1"/>
          <p:cNvSpPr/>
          <p:nvPr/>
        </p:nvSpPr>
        <p:spPr>
          <a:xfrm>
            <a:off x="1984375" y="601374"/>
            <a:ext cx="8397298" cy="523220"/>
          </a:xfrm>
          <a:prstGeom prst="rect">
            <a:avLst/>
          </a:prstGeom>
        </p:spPr>
        <p:txBody>
          <a:bodyPr wrap="square">
            <a:spAutoFit/>
          </a:bodyPr>
          <a:lstStyle/>
          <a:p>
            <a:pPr algn="ctr"/>
            <a:r>
              <a:rPr lang="en-US" sz="2800" b="1" dirty="0">
                <a:solidFill>
                  <a:srgbClr val="FFFF00"/>
                </a:solidFill>
                <a:latin typeface="Calibri"/>
              </a:rPr>
              <a:t>Breeding and Wintering Waterfowl in California</a:t>
            </a:r>
            <a:endParaRPr lang="en-US" sz="2800" dirty="0">
              <a:solidFill>
                <a:srgbClr val="FFFF00"/>
              </a:solidFill>
              <a:latin typeface="Calibri"/>
            </a:endParaRP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3056" t="31009" r="10448" b="246"/>
          <a:stretch/>
        </p:blipFill>
        <p:spPr>
          <a:xfrm>
            <a:off x="3135024" y="1555481"/>
            <a:ext cx="6096000" cy="3633698"/>
          </a:xfrm>
          <a:prstGeom prst="rect">
            <a:avLst/>
          </a:prstGeom>
        </p:spPr>
      </p:pic>
    </p:spTree>
    <p:extLst>
      <p:ext uri="{BB962C8B-B14F-4D97-AF65-F5344CB8AC3E}">
        <p14:creationId xmlns:p14="http://schemas.microsoft.com/office/powerpoint/2010/main" val="2753723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986775" y="857251"/>
            <a:ext cx="4889648" cy="994172"/>
          </a:xfrm>
        </p:spPr>
        <p:txBody>
          <a:bodyPr/>
          <a:lstStyle/>
          <a:p>
            <a:pPr algn="ctr"/>
            <a:r>
              <a:rPr lang="en-US" dirty="0">
                <a:latin typeface="+mn-lt"/>
              </a:rPr>
              <a:t>Project Background</a:t>
            </a:r>
          </a:p>
        </p:txBody>
      </p:sp>
      <p:sp>
        <p:nvSpPr>
          <p:cNvPr id="7" name="Rectangle 6"/>
          <p:cNvSpPr/>
          <p:nvPr/>
        </p:nvSpPr>
        <p:spPr>
          <a:xfrm>
            <a:off x="1706665" y="1638257"/>
            <a:ext cx="5449868" cy="2624308"/>
          </a:xfrm>
          <a:prstGeom prst="rect">
            <a:avLst/>
          </a:prstGeom>
        </p:spPr>
        <p:txBody>
          <a:bodyPr wrap="square">
            <a:spAutoFit/>
          </a:bodyPr>
          <a:lstStyle/>
          <a:p>
            <a:pPr marL="171450" indent="-171450">
              <a:lnSpc>
                <a:spcPct val="90000"/>
              </a:lnSpc>
              <a:spcBef>
                <a:spcPts val="750"/>
              </a:spcBef>
              <a:buFont typeface="Arial" panose="020B0604020202020204" pitchFamily="34" charset="0"/>
              <a:buChar char="•"/>
            </a:pPr>
            <a:r>
              <a:rPr lang="en-US" sz="2100" dirty="0">
                <a:solidFill>
                  <a:srgbClr val="FFC000"/>
                </a:solidFill>
                <a:latin typeface="Calibri" panose="020F0502020204030204"/>
              </a:rPr>
              <a:t>USGS partnering with CDFW and DWR to study waterfowl and </a:t>
            </a:r>
            <a:r>
              <a:rPr lang="en-US" sz="2100" dirty="0" err="1">
                <a:solidFill>
                  <a:srgbClr val="FFC000"/>
                </a:solidFill>
                <a:latin typeface="Calibri" panose="020F0502020204030204"/>
              </a:rPr>
              <a:t>waterbird</a:t>
            </a:r>
            <a:r>
              <a:rPr lang="en-US" sz="2100" dirty="0">
                <a:solidFill>
                  <a:srgbClr val="FFC000"/>
                </a:solidFill>
                <a:latin typeface="Calibri" panose="020F0502020204030204"/>
              </a:rPr>
              <a:t> populations in Suisun Marsh, California</a:t>
            </a:r>
          </a:p>
          <a:p>
            <a:pPr marL="171450" indent="-171450">
              <a:lnSpc>
                <a:spcPct val="90000"/>
              </a:lnSpc>
              <a:spcBef>
                <a:spcPts val="750"/>
              </a:spcBef>
              <a:buFont typeface="Arial" panose="020B0604020202020204" pitchFamily="34" charset="0"/>
              <a:buChar char="•"/>
            </a:pPr>
            <a:r>
              <a:rPr lang="en-US" sz="2100" dirty="0">
                <a:solidFill>
                  <a:srgbClr val="FFC000"/>
                </a:solidFill>
                <a:latin typeface="Calibri" panose="020F0502020204030204"/>
              </a:rPr>
              <a:t>In 2015 started a 10 year study looking at effects of tidal marsh restoration in Suisun</a:t>
            </a:r>
          </a:p>
          <a:p>
            <a:pPr marL="171450" indent="-171450">
              <a:lnSpc>
                <a:spcPct val="90000"/>
              </a:lnSpc>
              <a:spcBef>
                <a:spcPts val="750"/>
              </a:spcBef>
              <a:buFont typeface="Arial" panose="020B0604020202020204" pitchFamily="34" charset="0"/>
              <a:buChar char="•"/>
            </a:pPr>
            <a:r>
              <a:rPr lang="en-US" sz="2100" dirty="0">
                <a:solidFill>
                  <a:srgbClr val="FFC000"/>
                </a:solidFill>
                <a:latin typeface="Calibri" panose="020F0502020204030204"/>
              </a:rPr>
              <a:t>Component of the research involves the use of GPS telemetry to monitor waterfowl movements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2638" y="1100078"/>
            <a:ext cx="1971675" cy="263976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6534" y="3895725"/>
            <a:ext cx="3383882" cy="1905000"/>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1117" t="33268" r="26966" b="25307"/>
          <a:stretch/>
        </p:blipFill>
        <p:spPr>
          <a:xfrm>
            <a:off x="2713196" y="4517508"/>
            <a:ext cx="2859167" cy="1283218"/>
          </a:xfrm>
          <a:prstGeom prst="rect">
            <a:avLst/>
          </a:prstGeom>
        </p:spPr>
      </p:pic>
    </p:spTree>
    <p:extLst>
      <p:ext uri="{BB962C8B-B14F-4D97-AF65-F5344CB8AC3E}">
        <p14:creationId xmlns:p14="http://schemas.microsoft.com/office/powerpoint/2010/main" val="875109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17" name="Picture 1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148371" y="985085"/>
            <a:ext cx="2318004" cy="1577340"/>
          </a:xfrm>
          <a:prstGeom prst="rect">
            <a:avLst/>
          </a:prstGeom>
        </p:spPr>
      </p:pic>
      <p:sp>
        <p:nvSpPr>
          <p:cNvPr id="10" name="Content Placeholder 9"/>
          <p:cNvSpPr>
            <a:spLocks noGrp="1"/>
          </p:cNvSpPr>
          <p:nvPr>
            <p:ph idx="1"/>
          </p:nvPr>
        </p:nvSpPr>
        <p:spPr>
          <a:xfrm>
            <a:off x="1699124" y="1414425"/>
            <a:ext cx="5510033" cy="3263504"/>
          </a:xfrm>
        </p:spPr>
        <p:txBody>
          <a:bodyPr/>
          <a:lstStyle/>
          <a:p>
            <a:r>
              <a:rPr lang="en-US" sz="1500" dirty="0"/>
              <a:t>Life cycle of different species</a:t>
            </a:r>
          </a:p>
          <a:p>
            <a:pPr lvl="1"/>
            <a:r>
              <a:rPr lang="en-US" sz="1500" dirty="0">
                <a:solidFill>
                  <a:schemeClr val="bg1"/>
                </a:solidFill>
              </a:rPr>
              <a:t>Nesting </a:t>
            </a:r>
          </a:p>
          <a:p>
            <a:pPr lvl="1"/>
            <a:r>
              <a:rPr lang="en-US" sz="1500" dirty="0">
                <a:solidFill>
                  <a:schemeClr val="bg1"/>
                </a:solidFill>
              </a:rPr>
              <a:t>Brooding </a:t>
            </a:r>
          </a:p>
          <a:p>
            <a:pPr lvl="1"/>
            <a:r>
              <a:rPr lang="en-US" sz="1500" dirty="0">
                <a:solidFill>
                  <a:schemeClr val="bg1"/>
                </a:solidFill>
              </a:rPr>
              <a:t>Molting</a:t>
            </a:r>
          </a:p>
          <a:p>
            <a:pPr lvl="1"/>
            <a:r>
              <a:rPr lang="en-US" sz="1500" dirty="0">
                <a:solidFill>
                  <a:schemeClr val="bg1"/>
                </a:solidFill>
              </a:rPr>
              <a:t>Migration</a:t>
            </a:r>
          </a:p>
          <a:p>
            <a:r>
              <a:rPr lang="en-US" sz="1500" dirty="0"/>
              <a:t>Species differences</a:t>
            </a:r>
          </a:p>
          <a:p>
            <a:r>
              <a:rPr lang="en-US" sz="1500" dirty="0"/>
              <a:t>Space use and movements</a:t>
            </a:r>
          </a:p>
          <a:p>
            <a:pPr lvl="1"/>
            <a:r>
              <a:rPr lang="en-US" sz="1500" dirty="0">
                <a:solidFill>
                  <a:schemeClr val="bg1"/>
                </a:solidFill>
              </a:rPr>
              <a:t>Roosting/Foraging areas (daily and seasonal)</a:t>
            </a:r>
          </a:p>
          <a:p>
            <a:pPr lvl="1"/>
            <a:r>
              <a:rPr lang="en-US" sz="1500" dirty="0">
                <a:solidFill>
                  <a:schemeClr val="bg1"/>
                </a:solidFill>
              </a:rPr>
              <a:t>Variables affecting movements (i.e. hunting, weather)</a:t>
            </a:r>
          </a:p>
          <a:p>
            <a:r>
              <a:rPr lang="en-US" sz="1500" dirty="0"/>
              <a:t>Habitat use regionally</a:t>
            </a:r>
          </a:p>
          <a:p>
            <a:endParaRPr lang="en-US" dirty="0"/>
          </a:p>
        </p:txBody>
      </p:sp>
      <p:pic>
        <p:nvPicPr>
          <p:cNvPr id="16" name="Picture 1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943192" y="4335155"/>
            <a:ext cx="2318004" cy="1577340"/>
          </a:xfrm>
          <a:prstGeom prst="rect">
            <a:avLst/>
          </a:prstGeom>
        </p:spPr>
      </p:pic>
      <p:sp>
        <p:nvSpPr>
          <p:cNvPr id="2" name="Title 1"/>
          <p:cNvSpPr>
            <a:spLocks noGrp="1"/>
          </p:cNvSpPr>
          <p:nvPr>
            <p:ph type="title"/>
          </p:nvPr>
        </p:nvSpPr>
        <p:spPr>
          <a:xfrm>
            <a:off x="2090623" y="729727"/>
            <a:ext cx="7886700" cy="994172"/>
          </a:xfrm>
        </p:spPr>
        <p:txBody>
          <a:bodyPr/>
          <a:lstStyle/>
          <a:p>
            <a:pPr algn="ctr"/>
            <a:r>
              <a:rPr lang="en-US" dirty="0">
                <a:latin typeface="+mn-lt"/>
              </a:rPr>
              <a:t>Research objectives</a:t>
            </a:r>
          </a:p>
        </p:txBody>
      </p:sp>
      <p:sp>
        <p:nvSpPr>
          <p:cNvPr id="4" name="TextBox 3"/>
          <p:cNvSpPr txBox="1"/>
          <p:nvPr/>
        </p:nvSpPr>
        <p:spPr>
          <a:xfrm>
            <a:off x="9613739" y="2286403"/>
            <a:ext cx="898003" cy="300082"/>
          </a:xfrm>
          <a:prstGeom prst="rect">
            <a:avLst/>
          </a:prstGeom>
          <a:solidFill>
            <a:schemeClr val="accent5">
              <a:lumMod val="75000"/>
            </a:schemeClr>
          </a:solidFill>
        </p:spPr>
        <p:txBody>
          <a:bodyPr wrap="none" rtlCol="0">
            <a:spAutoFit/>
          </a:bodyPr>
          <a:lstStyle/>
          <a:p>
            <a:r>
              <a:rPr lang="en-US" sz="1350" b="1" dirty="0">
                <a:solidFill>
                  <a:srgbClr val="FFC000"/>
                </a:solidFill>
                <a:latin typeface="Calibri" panose="020F0502020204030204"/>
              </a:rPr>
              <a:t>MALLARD</a:t>
            </a:r>
          </a:p>
        </p:txBody>
      </p:sp>
      <p:grpSp>
        <p:nvGrpSpPr>
          <p:cNvPr id="7" name="Group 6"/>
          <p:cNvGrpSpPr>
            <a:grpSpLocks/>
          </p:cNvGrpSpPr>
          <p:nvPr/>
        </p:nvGrpSpPr>
        <p:grpSpPr>
          <a:xfrm>
            <a:off x="8148371" y="2633011"/>
            <a:ext cx="2318004" cy="1577340"/>
            <a:chOff x="8724196" y="4287531"/>
            <a:chExt cx="3232707" cy="2424530"/>
          </a:xfrm>
        </p:grpSpPr>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4196" y="4287531"/>
              <a:ext cx="3232707" cy="2424530"/>
            </a:xfrm>
            <a:prstGeom prst="rect">
              <a:avLst/>
            </a:prstGeom>
          </p:spPr>
        </p:pic>
        <p:sp>
          <p:nvSpPr>
            <p:cNvPr id="12" name="TextBox 11"/>
            <p:cNvSpPr txBox="1"/>
            <p:nvPr/>
          </p:nvSpPr>
          <p:spPr>
            <a:xfrm>
              <a:off x="10868665" y="6245735"/>
              <a:ext cx="1021025" cy="461256"/>
            </a:xfrm>
            <a:prstGeom prst="rect">
              <a:avLst/>
            </a:prstGeom>
            <a:solidFill>
              <a:schemeClr val="accent5">
                <a:lumMod val="75000"/>
              </a:schemeClr>
            </a:solidFill>
          </p:spPr>
          <p:txBody>
            <a:bodyPr wrap="none" rtlCol="0">
              <a:spAutoFit/>
            </a:bodyPr>
            <a:lstStyle/>
            <a:p>
              <a:pPr algn="ctr"/>
              <a:r>
                <a:rPr lang="en-US" sz="1350" b="1" dirty="0">
                  <a:solidFill>
                    <a:srgbClr val="FFC000"/>
                  </a:solidFill>
                  <a:latin typeface="Calibri" panose="020F0502020204030204"/>
                </a:rPr>
                <a:t>PINTAIL</a:t>
              </a:r>
            </a:p>
          </p:txBody>
        </p:sp>
      </p:grpSp>
      <p:sp>
        <p:nvSpPr>
          <p:cNvPr id="13" name="TextBox 12"/>
          <p:cNvSpPr txBox="1"/>
          <p:nvPr/>
        </p:nvSpPr>
        <p:spPr>
          <a:xfrm>
            <a:off x="6352993" y="5641315"/>
            <a:ext cx="933525" cy="300082"/>
          </a:xfrm>
          <a:prstGeom prst="rect">
            <a:avLst/>
          </a:prstGeom>
          <a:solidFill>
            <a:schemeClr val="accent5">
              <a:lumMod val="75000"/>
            </a:schemeClr>
          </a:solidFill>
        </p:spPr>
        <p:txBody>
          <a:bodyPr wrap="none" rtlCol="0">
            <a:spAutoFit/>
          </a:bodyPr>
          <a:lstStyle/>
          <a:p>
            <a:pPr algn="ctr"/>
            <a:r>
              <a:rPr lang="en-US" sz="1350" b="1" dirty="0">
                <a:solidFill>
                  <a:srgbClr val="FFC000"/>
                </a:solidFill>
                <a:latin typeface="Calibri" panose="020F0502020204030204"/>
              </a:rPr>
              <a:t>SHOVELER</a:t>
            </a:r>
          </a:p>
        </p:txBody>
      </p:sp>
      <p:grpSp>
        <p:nvGrpSpPr>
          <p:cNvPr id="9" name="Group 8"/>
          <p:cNvGrpSpPr>
            <a:grpSpLocks/>
          </p:cNvGrpSpPr>
          <p:nvPr/>
        </p:nvGrpSpPr>
        <p:grpSpPr>
          <a:xfrm>
            <a:off x="1738013" y="4335153"/>
            <a:ext cx="2342113" cy="1606242"/>
            <a:chOff x="364681" y="5318049"/>
            <a:chExt cx="2076622" cy="1407706"/>
          </a:xfrm>
        </p:grpSpPr>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4681" y="5318049"/>
              <a:ext cx="2055246" cy="1382376"/>
            </a:xfrm>
            <a:prstGeom prst="rect">
              <a:avLst/>
            </a:prstGeom>
          </p:spPr>
        </p:pic>
        <p:sp>
          <p:nvSpPr>
            <p:cNvPr id="14" name="TextBox 13"/>
            <p:cNvSpPr txBox="1"/>
            <p:nvPr/>
          </p:nvSpPr>
          <p:spPr>
            <a:xfrm>
              <a:off x="1721616" y="6462764"/>
              <a:ext cx="719687" cy="262991"/>
            </a:xfrm>
            <a:prstGeom prst="rect">
              <a:avLst/>
            </a:prstGeom>
            <a:solidFill>
              <a:schemeClr val="accent5">
                <a:lumMod val="75000"/>
              </a:schemeClr>
            </a:solidFill>
          </p:spPr>
          <p:txBody>
            <a:bodyPr wrap="none" rtlCol="0">
              <a:spAutoFit/>
            </a:bodyPr>
            <a:lstStyle/>
            <a:p>
              <a:pPr algn="ctr"/>
              <a:r>
                <a:rPr lang="en-US" sz="1350" b="1" dirty="0">
                  <a:solidFill>
                    <a:srgbClr val="FFC000"/>
                  </a:solidFill>
                  <a:latin typeface="Calibri" panose="020F0502020204030204"/>
                </a:rPr>
                <a:t>WIGEON</a:t>
              </a:r>
            </a:p>
          </p:txBody>
        </p:sp>
      </p:grpSp>
      <p:grpSp>
        <p:nvGrpSpPr>
          <p:cNvPr id="24" name="Group 23"/>
          <p:cNvGrpSpPr/>
          <p:nvPr/>
        </p:nvGrpSpPr>
        <p:grpSpPr>
          <a:xfrm>
            <a:off x="8147414" y="4336655"/>
            <a:ext cx="2362691" cy="1597424"/>
            <a:chOff x="8794575" y="2118561"/>
            <a:chExt cx="3150255" cy="2129898"/>
          </a:xfrm>
        </p:grpSpPr>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94575" y="2118561"/>
              <a:ext cx="3091948" cy="2099121"/>
            </a:xfrm>
            <a:prstGeom prst="rect">
              <a:avLst/>
            </a:prstGeom>
          </p:spPr>
        </p:pic>
        <p:sp>
          <p:nvSpPr>
            <p:cNvPr id="26" name="TextBox 25"/>
            <p:cNvSpPr txBox="1"/>
            <p:nvPr/>
          </p:nvSpPr>
          <p:spPr>
            <a:xfrm>
              <a:off x="10734926" y="3848350"/>
              <a:ext cx="1209904" cy="400109"/>
            </a:xfrm>
            <a:prstGeom prst="rect">
              <a:avLst/>
            </a:prstGeom>
            <a:solidFill>
              <a:schemeClr val="accent5">
                <a:lumMod val="75000"/>
              </a:schemeClr>
            </a:solidFill>
          </p:spPr>
          <p:txBody>
            <a:bodyPr wrap="none" rtlCol="0">
              <a:spAutoFit/>
            </a:bodyPr>
            <a:lstStyle/>
            <a:p>
              <a:r>
                <a:rPr lang="en-US" sz="1350" b="1" dirty="0">
                  <a:solidFill>
                    <a:srgbClr val="FFC000"/>
                  </a:solidFill>
                  <a:latin typeface="Calibri" panose="020F0502020204030204"/>
                </a:rPr>
                <a:t>GADWALL</a:t>
              </a:r>
            </a:p>
          </p:txBody>
        </p:sp>
      </p:grpSp>
    </p:spTree>
    <p:extLst>
      <p:ext uri="{BB962C8B-B14F-4D97-AF65-F5344CB8AC3E}">
        <p14:creationId xmlns:p14="http://schemas.microsoft.com/office/powerpoint/2010/main" val="3700658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6686" y="268122"/>
            <a:ext cx="5622886" cy="584775"/>
          </a:xfrm>
          <a:prstGeom prst="rect">
            <a:avLst/>
          </a:prstGeom>
          <a:noFill/>
        </p:spPr>
        <p:txBody>
          <a:bodyPr wrap="none" rtlCol="0">
            <a:spAutoFit/>
          </a:bodyPr>
          <a:lstStyle/>
          <a:p>
            <a:r>
              <a:rPr lang="en-US" sz="3200" b="1" dirty="0">
                <a:solidFill>
                  <a:srgbClr val="FFFF00"/>
                </a:solidFill>
                <a:latin typeface="Calibri"/>
              </a:rPr>
              <a:t>Monitoring Winter Movements:</a:t>
            </a:r>
          </a:p>
        </p:txBody>
      </p:sp>
      <p:pic>
        <p:nvPicPr>
          <p:cNvPr id="2050" name="Picture 2" descr="O:\Suisun\Photos\Capture and Marking\waterfowl c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59397"/>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0889" t="33010" r="26900" b="25212"/>
          <a:stretch/>
        </p:blipFill>
        <p:spPr>
          <a:xfrm>
            <a:off x="1679576" y="6028683"/>
            <a:ext cx="1673225" cy="753117"/>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753" t="36207"/>
          <a:stretch/>
        </p:blipFill>
        <p:spPr>
          <a:xfrm>
            <a:off x="3886200" y="3846109"/>
            <a:ext cx="5612674" cy="28194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963752"/>
            <a:ext cx="3701143" cy="2775857"/>
          </a:xfrm>
          <a:prstGeom prst="rect">
            <a:avLst/>
          </a:prstGeom>
        </p:spPr>
      </p:pic>
    </p:spTree>
    <p:extLst>
      <p:ext uri="{BB962C8B-B14F-4D97-AF65-F5344CB8AC3E}">
        <p14:creationId xmlns:p14="http://schemas.microsoft.com/office/powerpoint/2010/main" val="1739231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Suisun\Photos\Capture and Marking\IMG_40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216933"/>
            <a:ext cx="8048978" cy="60367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2800" y="6336056"/>
            <a:ext cx="5562164" cy="369332"/>
          </a:xfrm>
          <a:prstGeom prst="rect">
            <a:avLst/>
          </a:prstGeom>
          <a:noFill/>
        </p:spPr>
        <p:txBody>
          <a:bodyPr wrap="none" rtlCol="0">
            <a:spAutoFit/>
          </a:bodyPr>
          <a:lstStyle/>
          <a:p>
            <a:r>
              <a:rPr lang="en-US" b="1" dirty="0">
                <a:solidFill>
                  <a:prstClr val="white"/>
                </a:solidFill>
                <a:latin typeface="Calibri"/>
              </a:rPr>
              <a:t>GSM/GPS Transmitter (locations via cell phone network)</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0889" t="33010" r="26900" b="25212"/>
          <a:stretch/>
        </p:blipFill>
        <p:spPr>
          <a:xfrm>
            <a:off x="1651273" y="5959498"/>
            <a:ext cx="1673225" cy="753117"/>
          </a:xfrm>
          <a:prstGeom prst="rect">
            <a:avLst/>
          </a:prstGeom>
        </p:spPr>
      </p:pic>
    </p:spTree>
    <p:extLst>
      <p:ext uri="{BB962C8B-B14F-4D97-AF65-F5344CB8AC3E}">
        <p14:creationId xmlns:p14="http://schemas.microsoft.com/office/powerpoint/2010/main" val="1337449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p:cNvSpPr txBox="1"/>
          <p:nvPr/>
        </p:nvSpPr>
        <p:spPr>
          <a:xfrm>
            <a:off x="4000971" y="110565"/>
            <a:ext cx="4190058" cy="523220"/>
          </a:xfrm>
          <a:prstGeom prst="rect">
            <a:avLst/>
          </a:prstGeom>
          <a:noFill/>
        </p:spPr>
        <p:txBody>
          <a:bodyPr wrap="none" rtlCol="0">
            <a:spAutoFit/>
          </a:bodyPr>
          <a:lstStyle/>
          <a:p>
            <a:r>
              <a:rPr lang="en-US" sz="2800" dirty="0">
                <a:solidFill>
                  <a:prstClr val="black"/>
                </a:solidFill>
                <a:latin typeface="Arial Black" panose="020B0A04020102020204" pitchFamily="34" charset="0"/>
              </a:rPr>
              <a:t>Gadwall Distribution</a:t>
            </a:r>
          </a:p>
        </p:txBody>
      </p:sp>
      <p:sp>
        <p:nvSpPr>
          <p:cNvPr id="6" name="TextBox 5"/>
          <p:cNvSpPr txBox="1"/>
          <p:nvPr/>
        </p:nvSpPr>
        <p:spPr>
          <a:xfrm>
            <a:off x="7770824" y="671828"/>
            <a:ext cx="2599045" cy="1985159"/>
          </a:xfrm>
          <a:prstGeom prst="rect">
            <a:avLst/>
          </a:prstGeom>
          <a:noFill/>
        </p:spPr>
        <p:txBody>
          <a:bodyPr wrap="none" rtlCol="0">
            <a:spAutoFit/>
          </a:bodyPr>
          <a:lstStyle/>
          <a:p>
            <a:pPr>
              <a:lnSpc>
                <a:spcPct val="150000"/>
              </a:lnSpc>
            </a:pPr>
            <a:r>
              <a:rPr lang="en-US" sz="1600" dirty="0">
                <a:solidFill>
                  <a:prstClr val="black"/>
                </a:solidFill>
                <a:latin typeface="Arial Black" panose="020B0A04020102020204" pitchFamily="34" charset="0"/>
              </a:rPr>
              <a:t>Important Links:</a:t>
            </a:r>
          </a:p>
          <a:p>
            <a:pPr marL="285750" indent="-285750">
              <a:lnSpc>
                <a:spcPct val="150000"/>
              </a:lnSpc>
              <a:buFont typeface="Arial" panose="020B0604020202020204" pitchFamily="34" charset="0"/>
              <a:buChar char="•"/>
            </a:pPr>
            <a:r>
              <a:rPr lang="en-US" sz="1600" dirty="0">
                <a:solidFill>
                  <a:prstClr val="black"/>
                </a:solidFill>
                <a:latin typeface="Arial Black" panose="020B0A04020102020204" pitchFamily="34" charset="0"/>
              </a:rPr>
              <a:t>Sacramento Valley</a:t>
            </a:r>
          </a:p>
          <a:p>
            <a:pPr marL="285750" indent="-285750">
              <a:lnSpc>
                <a:spcPct val="150000"/>
              </a:lnSpc>
              <a:buFont typeface="Arial" panose="020B0604020202020204" pitchFamily="34" charset="0"/>
              <a:buChar char="•"/>
            </a:pPr>
            <a:r>
              <a:rPr lang="en-US" sz="1600" dirty="0">
                <a:solidFill>
                  <a:prstClr val="black"/>
                </a:solidFill>
                <a:latin typeface="Arial Black" panose="020B0A04020102020204" pitchFamily="34" charset="0"/>
              </a:rPr>
              <a:t>San Joaquin Valley</a:t>
            </a:r>
          </a:p>
          <a:p>
            <a:pPr marL="285750" indent="-285750">
              <a:lnSpc>
                <a:spcPct val="150000"/>
              </a:lnSpc>
              <a:buFont typeface="Arial" panose="020B0604020202020204" pitchFamily="34" charset="0"/>
              <a:buChar char="•"/>
            </a:pPr>
            <a:r>
              <a:rPr lang="en-US" sz="1600" dirty="0">
                <a:solidFill>
                  <a:srgbClr val="FF0000"/>
                </a:solidFill>
                <a:latin typeface="Arial Black" panose="020B0A04020102020204" pitchFamily="34" charset="0"/>
              </a:rPr>
              <a:t>Klamath Basin</a:t>
            </a:r>
          </a:p>
          <a:p>
            <a:pPr marL="285750" indent="-285750">
              <a:lnSpc>
                <a:spcPct val="150000"/>
              </a:lnSpc>
              <a:buFont typeface="Arial" panose="020B0604020202020204" pitchFamily="34" charset="0"/>
              <a:buChar char="•"/>
            </a:pPr>
            <a:endParaRPr lang="en-US" dirty="0">
              <a:solidFill>
                <a:prstClr val="black"/>
              </a:solidFill>
              <a:latin typeface="Arial Black" panose="020B0A04020102020204" pitchFamily="34" charset="0"/>
            </a:endParaRPr>
          </a:p>
        </p:txBody>
      </p:sp>
      <p:pic>
        <p:nvPicPr>
          <p:cNvPr id="4" name="Picture 3"/>
          <p:cNvPicPr preferRelativeResize="0">
            <a:picLocks/>
          </p:cNvPicPr>
          <p:nvPr/>
        </p:nvPicPr>
        <p:blipFill rotWithShape="1">
          <a:blip r:embed="rId2">
            <a:extLst>
              <a:ext uri="{28A0092B-C50C-407E-A947-70E740481C1C}">
                <a14:useLocalDpi xmlns:a14="http://schemas.microsoft.com/office/drawing/2010/main" val="0"/>
              </a:ext>
            </a:extLst>
          </a:blip>
          <a:srcRect l="30278" t="1346" r="26122" b="10478"/>
          <a:stretch/>
        </p:blipFill>
        <p:spPr>
          <a:xfrm>
            <a:off x="1655144" y="671827"/>
            <a:ext cx="5797296" cy="605070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7042" y="2302934"/>
            <a:ext cx="3006608" cy="180654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4877" y="4360333"/>
            <a:ext cx="1290938" cy="2362200"/>
          </a:xfrm>
          <a:prstGeom prst="rect">
            <a:avLst/>
          </a:prstGeom>
        </p:spPr>
      </p:pic>
    </p:spTree>
    <p:extLst>
      <p:ext uri="{BB962C8B-B14F-4D97-AF65-F5344CB8AC3E}">
        <p14:creationId xmlns:p14="http://schemas.microsoft.com/office/powerpoint/2010/main" val="2204499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preferRelativeResize="0">
            <a:picLocks/>
          </p:cNvPicPr>
          <p:nvPr/>
        </p:nvPicPr>
        <p:blipFill rotWithShape="1">
          <a:blip r:embed="rId2">
            <a:extLst>
              <a:ext uri="{28A0092B-C50C-407E-A947-70E740481C1C}">
                <a14:useLocalDpi xmlns:a14="http://schemas.microsoft.com/office/drawing/2010/main" val="0"/>
              </a:ext>
            </a:extLst>
          </a:blip>
          <a:srcRect l="21418" t="1062" r="17321" b="10595"/>
          <a:stretch/>
        </p:blipFill>
        <p:spPr>
          <a:xfrm>
            <a:off x="1651001" y="774581"/>
            <a:ext cx="5705645" cy="5956419"/>
          </a:xfrm>
          <a:prstGeom prst="rect">
            <a:avLst/>
          </a:prstGeom>
        </p:spPr>
      </p:pic>
      <p:sp>
        <p:nvSpPr>
          <p:cNvPr id="5" name="TextBox 4"/>
          <p:cNvSpPr txBox="1"/>
          <p:nvPr/>
        </p:nvSpPr>
        <p:spPr>
          <a:xfrm>
            <a:off x="3078636" y="148944"/>
            <a:ext cx="6034729" cy="523220"/>
          </a:xfrm>
          <a:prstGeom prst="rect">
            <a:avLst/>
          </a:prstGeom>
          <a:noFill/>
        </p:spPr>
        <p:txBody>
          <a:bodyPr wrap="none" rtlCol="0">
            <a:spAutoFit/>
          </a:bodyPr>
          <a:lstStyle/>
          <a:p>
            <a:r>
              <a:rPr lang="en-US" sz="2800" dirty="0">
                <a:solidFill>
                  <a:prstClr val="black"/>
                </a:solidFill>
                <a:latin typeface="Arial Black" panose="020B0A04020102020204" pitchFamily="34" charset="0"/>
              </a:rPr>
              <a:t>American </a:t>
            </a:r>
            <a:r>
              <a:rPr lang="en-US" sz="2800" dirty="0" err="1">
                <a:solidFill>
                  <a:prstClr val="black"/>
                </a:solidFill>
                <a:latin typeface="Arial Black" panose="020B0A04020102020204" pitchFamily="34" charset="0"/>
              </a:rPr>
              <a:t>Wigeon</a:t>
            </a:r>
            <a:r>
              <a:rPr lang="en-US" sz="2800" dirty="0">
                <a:solidFill>
                  <a:prstClr val="black"/>
                </a:solidFill>
                <a:latin typeface="Arial Black" panose="020B0A04020102020204" pitchFamily="34" charset="0"/>
              </a:rPr>
              <a:t> Distribution</a:t>
            </a:r>
          </a:p>
        </p:txBody>
      </p:sp>
      <p:sp>
        <p:nvSpPr>
          <p:cNvPr id="6" name="TextBox 5"/>
          <p:cNvSpPr txBox="1"/>
          <p:nvPr/>
        </p:nvSpPr>
        <p:spPr>
          <a:xfrm>
            <a:off x="7683436" y="831990"/>
            <a:ext cx="2670038" cy="1938992"/>
          </a:xfrm>
          <a:prstGeom prst="rect">
            <a:avLst/>
          </a:prstGeom>
          <a:noFill/>
        </p:spPr>
        <p:txBody>
          <a:bodyPr wrap="square" rtlCol="0">
            <a:spAutoFit/>
          </a:bodyPr>
          <a:lstStyle/>
          <a:p>
            <a:pPr>
              <a:lnSpc>
                <a:spcPct val="150000"/>
              </a:lnSpc>
            </a:pPr>
            <a:r>
              <a:rPr lang="en-US" sz="1600" dirty="0">
                <a:solidFill>
                  <a:prstClr val="black"/>
                </a:solidFill>
                <a:latin typeface="Arial Black" panose="020B0A04020102020204" pitchFamily="34" charset="0"/>
              </a:rPr>
              <a:t>Important Links:</a:t>
            </a:r>
          </a:p>
          <a:p>
            <a:pPr marL="285750" indent="-285750">
              <a:lnSpc>
                <a:spcPct val="150000"/>
              </a:lnSpc>
              <a:buFont typeface="Arial" panose="020B0604020202020204" pitchFamily="34" charset="0"/>
              <a:buChar char="•"/>
            </a:pPr>
            <a:r>
              <a:rPr lang="en-US" sz="1600" dirty="0">
                <a:solidFill>
                  <a:prstClr val="black"/>
                </a:solidFill>
                <a:latin typeface="Arial Black" panose="020B0A04020102020204" pitchFamily="34" charset="0"/>
              </a:rPr>
              <a:t>Sacramento Valley</a:t>
            </a:r>
          </a:p>
          <a:p>
            <a:pPr marL="285750" indent="-285750">
              <a:lnSpc>
                <a:spcPct val="150000"/>
              </a:lnSpc>
              <a:buFont typeface="Arial" panose="020B0604020202020204" pitchFamily="34" charset="0"/>
              <a:buChar char="•"/>
            </a:pPr>
            <a:r>
              <a:rPr lang="en-US" sz="1600" dirty="0">
                <a:solidFill>
                  <a:prstClr val="black"/>
                </a:solidFill>
                <a:latin typeface="Arial Black" panose="020B0A04020102020204" pitchFamily="34" charset="0"/>
              </a:rPr>
              <a:t>San Joaquin Valley</a:t>
            </a:r>
          </a:p>
          <a:p>
            <a:pPr marL="285750" indent="-285750">
              <a:lnSpc>
                <a:spcPct val="150000"/>
              </a:lnSpc>
              <a:buFont typeface="Arial" panose="020B0604020202020204" pitchFamily="34" charset="0"/>
              <a:buChar char="•"/>
            </a:pPr>
            <a:r>
              <a:rPr lang="en-US" sz="1600" dirty="0">
                <a:solidFill>
                  <a:srgbClr val="FF0000"/>
                </a:solidFill>
                <a:latin typeface="Arial Black" panose="020B0A04020102020204" pitchFamily="34" charset="0"/>
              </a:rPr>
              <a:t>Canadian Prairie Pothole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429" y="2973383"/>
            <a:ext cx="2786052" cy="3757617"/>
          </a:xfrm>
          <a:prstGeom prst="rect">
            <a:avLst/>
          </a:prstGeom>
        </p:spPr>
      </p:pic>
    </p:spTree>
    <p:extLst>
      <p:ext uri="{BB962C8B-B14F-4D97-AF65-F5344CB8AC3E}">
        <p14:creationId xmlns:p14="http://schemas.microsoft.com/office/powerpoint/2010/main" val="3328717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p:cNvSpPr txBox="1"/>
          <p:nvPr/>
        </p:nvSpPr>
        <p:spPr>
          <a:xfrm>
            <a:off x="4066791" y="101719"/>
            <a:ext cx="4058419" cy="523220"/>
          </a:xfrm>
          <a:prstGeom prst="rect">
            <a:avLst/>
          </a:prstGeom>
          <a:noFill/>
        </p:spPr>
        <p:txBody>
          <a:bodyPr wrap="none" rtlCol="0">
            <a:spAutoFit/>
          </a:bodyPr>
          <a:lstStyle/>
          <a:p>
            <a:r>
              <a:rPr lang="en-US" sz="2800" dirty="0">
                <a:solidFill>
                  <a:prstClr val="black"/>
                </a:solidFill>
                <a:latin typeface="Arial Black" panose="020B0A04020102020204" pitchFamily="34" charset="0"/>
              </a:rPr>
              <a:t>Mallard Distribution</a:t>
            </a:r>
          </a:p>
        </p:txBody>
      </p:sp>
      <p:sp>
        <p:nvSpPr>
          <p:cNvPr id="6" name="TextBox 5"/>
          <p:cNvSpPr txBox="1"/>
          <p:nvPr/>
        </p:nvSpPr>
        <p:spPr>
          <a:xfrm>
            <a:off x="7571400" y="665058"/>
            <a:ext cx="3215559" cy="3046988"/>
          </a:xfrm>
          <a:prstGeom prst="rect">
            <a:avLst/>
          </a:prstGeom>
          <a:noFill/>
        </p:spPr>
        <p:txBody>
          <a:bodyPr wrap="square" rtlCol="0">
            <a:spAutoFit/>
          </a:bodyPr>
          <a:lstStyle/>
          <a:p>
            <a:pPr>
              <a:lnSpc>
                <a:spcPct val="150000"/>
              </a:lnSpc>
            </a:pPr>
            <a:r>
              <a:rPr lang="en-US" sz="1600" dirty="0">
                <a:solidFill>
                  <a:prstClr val="black"/>
                </a:solidFill>
                <a:latin typeface="Arial Black" panose="020B0A04020102020204" pitchFamily="34" charset="0"/>
              </a:rPr>
              <a:t>Important Links:</a:t>
            </a:r>
          </a:p>
          <a:p>
            <a:pPr marL="285750" indent="-285750">
              <a:lnSpc>
                <a:spcPct val="150000"/>
              </a:lnSpc>
              <a:buFont typeface="Arial" panose="020B0604020202020204" pitchFamily="34" charset="0"/>
              <a:buChar char="•"/>
            </a:pPr>
            <a:r>
              <a:rPr lang="en-US" sz="1600" dirty="0">
                <a:solidFill>
                  <a:prstClr val="black"/>
                </a:solidFill>
                <a:latin typeface="Arial Black" panose="020B0A04020102020204" pitchFamily="34" charset="0"/>
              </a:rPr>
              <a:t>Sacramento Valley</a:t>
            </a:r>
          </a:p>
          <a:p>
            <a:pPr marL="285750" indent="-285750">
              <a:lnSpc>
                <a:spcPct val="150000"/>
              </a:lnSpc>
              <a:buFont typeface="Arial" panose="020B0604020202020204" pitchFamily="34" charset="0"/>
              <a:buChar char="•"/>
            </a:pPr>
            <a:r>
              <a:rPr lang="en-US" sz="1600" dirty="0">
                <a:solidFill>
                  <a:prstClr val="black"/>
                </a:solidFill>
                <a:latin typeface="Arial Black" panose="020B0A04020102020204" pitchFamily="34" charset="0"/>
              </a:rPr>
              <a:t>San Joaquin Valley</a:t>
            </a:r>
          </a:p>
          <a:p>
            <a:pPr marL="285750" indent="-285750">
              <a:lnSpc>
                <a:spcPct val="150000"/>
              </a:lnSpc>
              <a:buFont typeface="Arial" panose="020B0604020202020204" pitchFamily="34" charset="0"/>
              <a:buChar char="•"/>
            </a:pPr>
            <a:r>
              <a:rPr lang="en-US" sz="1600" dirty="0">
                <a:solidFill>
                  <a:prstClr val="black"/>
                </a:solidFill>
                <a:latin typeface="Arial Black" panose="020B0A04020102020204" pitchFamily="34" charset="0"/>
              </a:rPr>
              <a:t>Canadian Prairie Pothole</a:t>
            </a:r>
          </a:p>
          <a:p>
            <a:pPr marL="285750" indent="-285750">
              <a:lnSpc>
                <a:spcPct val="150000"/>
              </a:lnSpc>
              <a:buFont typeface="Arial" panose="020B0604020202020204" pitchFamily="34" charset="0"/>
              <a:buChar char="•"/>
            </a:pPr>
            <a:r>
              <a:rPr lang="en-US" sz="1600" dirty="0">
                <a:solidFill>
                  <a:prstClr val="black"/>
                </a:solidFill>
                <a:latin typeface="Arial Black" panose="020B0A04020102020204" pitchFamily="34" charset="0"/>
              </a:rPr>
              <a:t>Klamath Basin</a:t>
            </a:r>
          </a:p>
          <a:p>
            <a:pPr marL="285750" indent="-285750">
              <a:lnSpc>
                <a:spcPct val="150000"/>
              </a:lnSpc>
              <a:buFont typeface="Arial" panose="020B0604020202020204" pitchFamily="34" charset="0"/>
              <a:buChar char="•"/>
            </a:pPr>
            <a:r>
              <a:rPr lang="en-US" sz="1600" dirty="0">
                <a:solidFill>
                  <a:srgbClr val="FF0000"/>
                </a:solidFill>
                <a:latin typeface="Arial Black" panose="020B0A04020102020204" pitchFamily="34" charset="0"/>
              </a:rPr>
              <a:t>Eastern Oregon and Washington</a:t>
            </a:r>
          </a:p>
        </p:txBody>
      </p:sp>
      <p:pic>
        <p:nvPicPr>
          <p:cNvPr id="9" name="Picture 8"/>
          <p:cNvPicPr preferRelativeResize="0">
            <a:picLocks/>
          </p:cNvPicPr>
          <p:nvPr/>
        </p:nvPicPr>
        <p:blipFill rotWithShape="1">
          <a:blip r:embed="rId2">
            <a:extLst>
              <a:ext uri="{28A0092B-C50C-407E-A947-70E740481C1C}">
                <a14:useLocalDpi xmlns:a14="http://schemas.microsoft.com/office/drawing/2010/main" val="0"/>
              </a:ext>
            </a:extLst>
          </a:blip>
          <a:srcRect l="21513" t="1632" r="17417" b="7339"/>
          <a:stretch/>
        </p:blipFill>
        <p:spPr>
          <a:xfrm>
            <a:off x="1675193" y="665058"/>
            <a:ext cx="5797296" cy="6065942"/>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2534" y="3754616"/>
            <a:ext cx="2173141" cy="2976384"/>
          </a:xfrm>
          <a:prstGeom prst="rect">
            <a:avLst/>
          </a:prstGeom>
        </p:spPr>
      </p:pic>
    </p:spTree>
    <p:extLst>
      <p:ext uri="{BB962C8B-B14F-4D97-AF65-F5344CB8AC3E}">
        <p14:creationId xmlns:p14="http://schemas.microsoft.com/office/powerpoint/2010/main" val="1661058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p:cNvSpPr txBox="1"/>
          <p:nvPr/>
        </p:nvSpPr>
        <p:spPr>
          <a:xfrm>
            <a:off x="3008552" y="145390"/>
            <a:ext cx="6174896" cy="523220"/>
          </a:xfrm>
          <a:prstGeom prst="rect">
            <a:avLst/>
          </a:prstGeom>
          <a:noFill/>
        </p:spPr>
        <p:txBody>
          <a:bodyPr wrap="none" rtlCol="0">
            <a:spAutoFit/>
          </a:bodyPr>
          <a:lstStyle/>
          <a:p>
            <a:r>
              <a:rPr lang="en-US" sz="2800" dirty="0">
                <a:solidFill>
                  <a:prstClr val="black"/>
                </a:solidFill>
                <a:latin typeface="Arial Black" panose="020B0A04020102020204" pitchFamily="34" charset="0"/>
              </a:rPr>
              <a:t>Northern </a:t>
            </a:r>
            <a:r>
              <a:rPr lang="en-US" sz="2800" dirty="0" err="1">
                <a:solidFill>
                  <a:prstClr val="black"/>
                </a:solidFill>
                <a:latin typeface="Arial Black" panose="020B0A04020102020204" pitchFamily="34" charset="0"/>
              </a:rPr>
              <a:t>Shoveler</a:t>
            </a:r>
            <a:r>
              <a:rPr lang="en-US" sz="2800" dirty="0">
                <a:solidFill>
                  <a:prstClr val="black"/>
                </a:solidFill>
                <a:latin typeface="Arial Black" panose="020B0A04020102020204" pitchFamily="34" charset="0"/>
              </a:rPr>
              <a:t> Distribution</a:t>
            </a:r>
          </a:p>
        </p:txBody>
      </p:sp>
      <p:sp>
        <p:nvSpPr>
          <p:cNvPr id="6" name="TextBox 5"/>
          <p:cNvSpPr txBox="1"/>
          <p:nvPr/>
        </p:nvSpPr>
        <p:spPr>
          <a:xfrm>
            <a:off x="7781219" y="668610"/>
            <a:ext cx="2708981" cy="3093154"/>
          </a:xfrm>
          <a:prstGeom prst="rect">
            <a:avLst/>
          </a:prstGeom>
          <a:noFill/>
        </p:spPr>
        <p:txBody>
          <a:bodyPr wrap="square" rtlCol="0">
            <a:spAutoFit/>
          </a:bodyPr>
          <a:lstStyle/>
          <a:p>
            <a:pPr>
              <a:lnSpc>
                <a:spcPct val="150000"/>
              </a:lnSpc>
            </a:pPr>
            <a:r>
              <a:rPr lang="en-US" sz="1600" dirty="0">
                <a:solidFill>
                  <a:prstClr val="black"/>
                </a:solidFill>
                <a:latin typeface="Arial Black" panose="020B0A04020102020204" pitchFamily="34" charset="0"/>
              </a:rPr>
              <a:t>Important Links:</a:t>
            </a:r>
          </a:p>
          <a:p>
            <a:pPr marL="285750" indent="-285750">
              <a:lnSpc>
                <a:spcPct val="150000"/>
              </a:lnSpc>
              <a:buFont typeface="Arial" panose="020B0604020202020204" pitchFamily="34" charset="0"/>
              <a:buChar char="•"/>
            </a:pPr>
            <a:r>
              <a:rPr lang="en-US" sz="1600" dirty="0">
                <a:solidFill>
                  <a:prstClr val="black"/>
                </a:solidFill>
                <a:latin typeface="Arial Black" panose="020B0A04020102020204" pitchFamily="34" charset="0"/>
              </a:rPr>
              <a:t>Sacramento Valley</a:t>
            </a:r>
          </a:p>
          <a:p>
            <a:pPr marL="285750" indent="-285750">
              <a:lnSpc>
                <a:spcPct val="150000"/>
              </a:lnSpc>
              <a:buFont typeface="Arial" panose="020B0604020202020204" pitchFamily="34" charset="0"/>
              <a:buChar char="•"/>
            </a:pPr>
            <a:r>
              <a:rPr lang="en-US" sz="1600" dirty="0">
                <a:solidFill>
                  <a:prstClr val="black"/>
                </a:solidFill>
                <a:latin typeface="Arial Black" panose="020B0A04020102020204" pitchFamily="34" charset="0"/>
              </a:rPr>
              <a:t>San Joaquin Valley</a:t>
            </a:r>
          </a:p>
          <a:p>
            <a:pPr marL="285750" indent="-285750">
              <a:lnSpc>
                <a:spcPct val="150000"/>
              </a:lnSpc>
              <a:buFont typeface="Arial" panose="020B0604020202020204" pitchFamily="34" charset="0"/>
              <a:buChar char="•"/>
            </a:pPr>
            <a:r>
              <a:rPr lang="en-US" sz="1600" dirty="0">
                <a:solidFill>
                  <a:prstClr val="black"/>
                </a:solidFill>
                <a:latin typeface="Arial Black" panose="020B0A04020102020204" pitchFamily="34" charset="0"/>
              </a:rPr>
              <a:t>Canadian Prairie Pothole</a:t>
            </a:r>
          </a:p>
          <a:p>
            <a:pPr marL="285750" indent="-285750">
              <a:lnSpc>
                <a:spcPct val="150000"/>
              </a:lnSpc>
              <a:buFont typeface="Arial" panose="020B0604020202020204" pitchFamily="34" charset="0"/>
              <a:buChar char="•"/>
            </a:pPr>
            <a:r>
              <a:rPr lang="en-US" sz="1600" dirty="0">
                <a:solidFill>
                  <a:prstClr val="black"/>
                </a:solidFill>
                <a:latin typeface="Arial Black" panose="020B0A04020102020204" pitchFamily="34" charset="0"/>
              </a:rPr>
              <a:t>Klamath Basin</a:t>
            </a:r>
          </a:p>
          <a:p>
            <a:pPr marL="285750" indent="-285750">
              <a:lnSpc>
                <a:spcPct val="150000"/>
              </a:lnSpc>
              <a:buFont typeface="Arial" panose="020B0604020202020204" pitchFamily="34" charset="0"/>
              <a:buChar char="•"/>
            </a:pPr>
            <a:r>
              <a:rPr lang="en-US" sz="1600" dirty="0">
                <a:solidFill>
                  <a:srgbClr val="FF0000"/>
                </a:solidFill>
                <a:latin typeface="Arial Black" panose="020B0A04020102020204" pitchFamily="34" charset="0"/>
              </a:rPr>
              <a:t>Pacific Northwest</a:t>
            </a:r>
          </a:p>
          <a:p>
            <a:pPr marL="285750" indent="-285750">
              <a:lnSpc>
                <a:spcPct val="150000"/>
              </a:lnSpc>
              <a:buFont typeface="Arial" panose="020B0604020202020204" pitchFamily="34" charset="0"/>
              <a:buChar char="•"/>
            </a:pPr>
            <a:endParaRPr lang="en-US" dirty="0">
              <a:solidFill>
                <a:prstClr val="black"/>
              </a:solidFill>
              <a:latin typeface="Arial Black" panose="020B0A04020102020204" pitchFamily="34" charset="0"/>
            </a:endParaRPr>
          </a:p>
        </p:txBody>
      </p:sp>
      <p:pic>
        <p:nvPicPr>
          <p:cNvPr id="2" name="Picture 1"/>
          <p:cNvPicPr preferRelativeResize="0">
            <a:picLocks/>
          </p:cNvPicPr>
          <p:nvPr/>
        </p:nvPicPr>
        <p:blipFill rotWithShape="1">
          <a:blip r:embed="rId2">
            <a:extLst>
              <a:ext uri="{28A0092B-C50C-407E-A947-70E740481C1C}">
                <a14:useLocalDpi xmlns:a14="http://schemas.microsoft.com/office/drawing/2010/main" val="0"/>
              </a:ext>
            </a:extLst>
          </a:blip>
          <a:srcRect l="28876" t="2203" r="28088" b="10184"/>
          <a:stretch/>
        </p:blipFill>
        <p:spPr>
          <a:xfrm>
            <a:off x="1652692" y="725423"/>
            <a:ext cx="5797296" cy="598017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3867" y="3429001"/>
            <a:ext cx="2836333" cy="3276598"/>
          </a:xfrm>
          <a:prstGeom prst="rect">
            <a:avLst/>
          </a:prstGeom>
        </p:spPr>
      </p:pic>
    </p:spTree>
    <p:extLst>
      <p:ext uri="{BB962C8B-B14F-4D97-AF65-F5344CB8AC3E}">
        <p14:creationId xmlns:p14="http://schemas.microsoft.com/office/powerpoint/2010/main" val="247550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p:cNvSpPr txBox="1"/>
          <p:nvPr/>
        </p:nvSpPr>
        <p:spPr>
          <a:xfrm>
            <a:off x="3611057" y="145389"/>
            <a:ext cx="4969887" cy="523220"/>
          </a:xfrm>
          <a:prstGeom prst="rect">
            <a:avLst/>
          </a:prstGeom>
          <a:noFill/>
        </p:spPr>
        <p:txBody>
          <a:bodyPr wrap="none" rtlCol="0">
            <a:spAutoFit/>
          </a:bodyPr>
          <a:lstStyle/>
          <a:p>
            <a:r>
              <a:rPr lang="en-US" sz="2800" dirty="0">
                <a:solidFill>
                  <a:prstClr val="black"/>
                </a:solidFill>
                <a:latin typeface="Arial Black" panose="020B0A04020102020204" pitchFamily="34" charset="0"/>
              </a:rPr>
              <a:t>Canvasback Distribution</a:t>
            </a:r>
          </a:p>
        </p:txBody>
      </p:sp>
      <p:sp>
        <p:nvSpPr>
          <p:cNvPr id="6" name="TextBox 5"/>
          <p:cNvSpPr txBox="1"/>
          <p:nvPr/>
        </p:nvSpPr>
        <p:spPr>
          <a:xfrm>
            <a:off x="7742406" y="725424"/>
            <a:ext cx="2717449" cy="3508653"/>
          </a:xfrm>
          <a:prstGeom prst="rect">
            <a:avLst/>
          </a:prstGeom>
          <a:noFill/>
        </p:spPr>
        <p:txBody>
          <a:bodyPr wrap="square" rtlCol="0">
            <a:spAutoFit/>
          </a:bodyPr>
          <a:lstStyle/>
          <a:p>
            <a:pPr>
              <a:lnSpc>
                <a:spcPct val="150000"/>
              </a:lnSpc>
            </a:pPr>
            <a:r>
              <a:rPr lang="en-US" sz="1600" dirty="0">
                <a:solidFill>
                  <a:prstClr val="black"/>
                </a:solidFill>
                <a:latin typeface="Arial Black" panose="020B0A04020102020204" pitchFamily="34" charset="0"/>
              </a:rPr>
              <a:t>Important Links:</a:t>
            </a:r>
          </a:p>
          <a:p>
            <a:pPr marL="285750" indent="-285750">
              <a:lnSpc>
                <a:spcPct val="150000"/>
              </a:lnSpc>
              <a:buFont typeface="Arial" panose="020B0604020202020204" pitchFamily="34" charset="0"/>
              <a:buChar char="•"/>
            </a:pPr>
            <a:r>
              <a:rPr lang="en-US" sz="1600" dirty="0">
                <a:solidFill>
                  <a:prstClr val="black"/>
                </a:solidFill>
                <a:latin typeface="Arial Black" panose="020B0A04020102020204" pitchFamily="34" charset="0"/>
              </a:rPr>
              <a:t>Sacramento Valley</a:t>
            </a:r>
          </a:p>
          <a:p>
            <a:pPr marL="285750" indent="-285750">
              <a:lnSpc>
                <a:spcPct val="150000"/>
              </a:lnSpc>
              <a:buFont typeface="Arial" panose="020B0604020202020204" pitchFamily="34" charset="0"/>
              <a:buChar char="•"/>
            </a:pPr>
            <a:r>
              <a:rPr lang="en-US" sz="1600" dirty="0">
                <a:solidFill>
                  <a:prstClr val="black"/>
                </a:solidFill>
                <a:latin typeface="Arial Black" panose="020B0A04020102020204" pitchFamily="34" charset="0"/>
              </a:rPr>
              <a:t>San Joaquin Valley</a:t>
            </a:r>
          </a:p>
          <a:p>
            <a:pPr marL="285750" indent="-285750">
              <a:lnSpc>
                <a:spcPct val="150000"/>
              </a:lnSpc>
              <a:buFont typeface="Arial" panose="020B0604020202020204" pitchFamily="34" charset="0"/>
              <a:buChar char="•"/>
            </a:pPr>
            <a:r>
              <a:rPr lang="en-US" sz="1600" dirty="0">
                <a:solidFill>
                  <a:prstClr val="black"/>
                </a:solidFill>
                <a:latin typeface="Arial Black" panose="020B0A04020102020204" pitchFamily="34" charset="0"/>
              </a:rPr>
              <a:t>Canadian Prairie Pothole</a:t>
            </a:r>
          </a:p>
          <a:p>
            <a:pPr marL="285750" indent="-285750">
              <a:lnSpc>
                <a:spcPct val="150000"/>
              </a:lnSpc>
              <a:buFont typeface="Arial" panose="020B0604020202020204" pitchFamily="34" charset="0"/>
              <a:buChar char="•"/>
            </a:pPr>
            <a:r>
              <a:rPr lang="en-US" sz="1600" dirty="0">
                <a:solidFill>
                  <a:prstClr val="black"/>
                </a:solidFill>
                <a:latin typeface="Arial Black" panose="020B0A04020102020204" pitchFamily="34" charset="0"/>
              </a:rPr>
              <a:t>Klamath Basin</a:t>
            </a:r>
          </a:p>
          <a:p>
            <a:pPr marL="285750" indent="-285750">
              <a:lnSpc>
                <a:spcPct val="150000"/>
              </a:lnSpc>
              <a:buFont typeface="Arial" panose="020B0604020202020204" pitchFamily="34" charset="0"/>
              <a:buChar char="•"/>
            </a:pPr>
            <a:r>
              <a:rPr lang="en-US" sz="1600" dirty="0">
                <a:solidFill>
                  <a:srgbClr val="FF0000"/>
                </a:solidFill>
                <a:latin typeface="Arial Black" panose="020B0A04020102020204" pitchFamily="34" charset="0"/>
              </a:rPr>
              <a:t>Great Basin</a:t>
            </a:r>
          </a:p>
          <a:p>
            <a:pPr marL="285750" indent="-285750">
              <a:lnSpc>
                <a:spcPct val="150000"/>
              </a:lnSpc>
              <a:buFont typeface="Arial" panose="020B0604020202020204" pitchFamily="34" charset="0"/>
              <a:buChar char="•"/>
            </a:pPr>
            <a:endParaRPr lang="en-US" dirty="0">
              <a:solidFill>
                <a:prstClr val="black"/>
              </a:solidFill>
              <a:latin typeface="Arial Black" panose="020B0A04020102020204" pitchFamily="34" charset="0"/>
            </a:endParaRPr>
          </a:p>
          <a:p>
            <a:pPr marL="285750" indent="-285750">
              <a:lnSpc>
                <a:spcPct val="150000"/>
              </a:lnSpc>
              <a:buFont typeface="Arial" panose="020B0604020202020204" pitchFamily="34" charset="0"/>
              <a:buChar char="•"/>
            </a:pPr>
            <a:endParaRPr lang="en-US" dirty="0">
              <a:solidFill>
                <a:prstClr val="black"/>
              </a:solidFill>
              <a:latin typeface="Arial Black" panose="020B0A04020102020204" pitchFamily="34" charset="0"/>
            </a:endParaRPr>
          </a:p>
        </p:txBody>
      </p:sp>
      <p:pic>
        <p:nvPicPr>
          <p:cNvPr id="3" name="Picture 2"/>
          <p:cNvPicPr preferRelativeResize="0">
            <a:picLocks/>
          </p:cNvPicPr>
          <p:nvPr/>
        </p:nvPicPr>
        <p:blipFill rotWithShape="1">
          <a:blip r:embed="rId2">
            <a:extLst>
              <a:ext uri="{28A0092B-C50C-407E-A947-70E740481C1C}">
                <a14:useLocalDpi xmlns:a14="http://schemas.microsoft.com/office/drawing/2010/main" val="0"/>
              </a:ext>
            </a:extLst>
          </a:blip>
          <a:srcRect l="21514" t="1917" r="24943" b="9622"/>
          <a:stretch/>
        </p:blipFill>
        <p:spPr>
          <a:xfrm>
            <a:off x="1717397" y="725423"/>
            <a:ext cx="5797296" cy="598017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6871" y="3606801"/>
            <a:ext cx="2768518" cy="3098799"/>
          </a:xfrm>
          <a:prstGeom prst="rect">
            <a:avLst/>
          </a:prstGeom>
        </p:spPr>
      </p:pic>
    </p:spTree>
    <p:extLst>
      <p:ext uri="{BB962C8B-B14F-4D97-AF65-F5344CB8AC3E}">
        <p14:creationId xmlns:p14="http://schemas.microsoft.com/office/powerpoint/2010/main" val="1501899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Factors</a:t>
            </a:r>
            <a:br>
              <a:rPr lang="en-US" dirty="0"/>
            </a:br>
            <a:r>
              <a:rPr lang="en-US" dirty="0"/>
              <a:t>of Casualty</a:t>
            </a:r>
          </a:p>
        </p:txBody>
      </p:sp>
      <p:sp>
        <p:nvSpPr>
          <p:cNvPr id="3" name="Content Placeholder 2"/>
          <p:cNvSpPr>
            <a:spLocks noGrp="1"/>
          </p:cNvSpPr>
          <p:nvPr>
            <p:ph idx="1"/>
          </p:nvPr>
        </p:nvSpPr>
        <p:spPr/>
        <p:txBody>
          <a:bodyPr>
            <a:normAutofit/>
          </a:bodyPr>
          <a:lstStyle/>
          <a:p>
            <a:r>
              <a:rPr lang="en-US" sz="2800" dirty="0"/>
              <a:t>Victim covered by shooter swinging on game – 5</a:t>
            </a:r>
          </a:p>
          <a:p>
            <a:r>
              <a:rPr lang="en-US" sz="2800" dirty="0"/>
              <a:t>Careless handling of firearm – 3</a:t>
            </a:r>
          </a:p>
          <a:p>
            <a:r>
              <a:rPr lang="en-US" sz="2800" dirty="0"/>
              <a:t>Victim mistaken for game – 2</a:t>
            </a:r>
          </a:p>
          <a:p>
            <a:r>
              <a:rPr lang="en-US" sz="2800" dirty="0"/>
              <a:t>Victim out of sight of shooter – 1</a:t>
            </a:r>
          </a:p>
        </p:txBody>
      </p:sp>
    </p:spTree>
    <p:extLst>
      <p:ext uri="{BB962C8B-B14F-4D97-AF65-F5344CB8AC3E}">
        <p14:creationId xmlns:p14="http://schemas.microsoft.com/office/powerpoint/2010/main" val="1952651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p:cNvSpPr txBox="1"/>
          <p:nvPr/>
        </p:nvSpPr>
        <p:spPr>
          <a:xfrm>
            <a:off x="3302279" y="145389"/>
            <a:ext cx="5739585" cy="523220"/>
          </a:xfrm>
          <a:prstGeom prst="rect">
            <a:avLst/>
          </a:prstGeom>
          <a:noFill/>
        </p:spPr>
        <p:txBody>
          <a:bodyPr wrap="none" rtlCol="0">
            <a:spAutoFit/>
          </a:bodyPr>
          <a:lstStyle/>
          <a:p>
            <a:r>
              <a:rPr lang="en-US" sz="2800" dirty="0">
                <a:solidFill>
                  <a:prstClr val="black"/>
                </a:solidFill>
                <a:latin typeface="Arial Black" panose="020B0A04020102020204" pitchFamily="34" charset="0"/>
              </a:rPr>
              <a:t>Northern Pintail Distribution</a:t>
            </a:r>
          </a:p>
        </p:txBody>
      </p:sp>
      <p:sp>
        <p:nvSpPr>
          <p:cNvPr id="6" name="TextBox 5"/>
          <p:cNvSpPr txBox="1"/>
          <p:nvPr/>
        </p:nvSpPr>
        <p:spPr>
          <a:xfrm>
            <a:off x="7645752" y="668609"/>
            <a:ext cx="3022249" cy="6281720"/>
          </a:xfrm>
          <a:prstGeom prst="rect">
            <a:avLst/>
          </a:prstGeom>
          <a:noFill/>
        </p:spPr>
        <p:txBody>
          <a:bodyPr wrap="square" rtlCol="0">
            <a:spAutoFit/>
          </a:bodyPr>
          <a:lstStyle/>
          <a:p>
            <a:pPr>
              <a:lnSpc>
                <a:spcPct val="150000"/>
              </a:lnSpc>
            </a:pPr>
            <a:r>
              <a:rPr lang="en-US" dirty="0">
                <a:solidFill>
                  <a:prstClr val="black"/>
                </a:solidFill>
                <a:latin typeface="Arial Black" panose="020B0A04020102020204" pitchFamily="34" charset="0"/>
              </a:rPr>
              <a:t>Important Links:</a:t>
            </a:r>
          </a:p>
          <a:p>
            <a:pPr marL="285750" indent="-285750">
              <a:lnSpc>
                <a:spcPct val="150000"/>
              </a:lnSpc>
              <a:buFont typeface="Arial" panose="020B0604020202020204" pitchFamily="34" charset="0"/>
              <a:buChar char="•"/>
            </a:pPr>
            <a:r>
              <a:rPr lang="en-US" dirty="0">
                <a:solidFill>
                  <a:prstClr val="black"/>
                </a:solidFill>
                <a:latin typeface="Arial Black" panose="020B0A04020102020204" pitchFamily="34" charset="0"/>
              </a:rPr>
              <a:t>Sacramento Valley</a:t>
            </a:r>
          </a:p>
          <a:p>
            <a:pPr marL="285750" indent="-285750">
              <a:lnSpc>
                <a:spcPct val="150000"/>
              </a:lnSpc>
              <a:buFont typeface="Arial" panose="020B0604020202020204" pitchFamily="34" charset="0"/>
              <a:buChar char="•"/>
            </a:pPr>
            <a:r>
              <a:rPr lang="en-US" dirty="0">
                <a:solidFill>
                  <a:prstClr val="black"/>
                </a:solidFill>
                <a:latin typeface="Arial Black" panose="020B0A04020102020204" pitchFamily="34" charset="0"/>
              </a:rPr>
              <a:t>San Joaquin Valley</a:t>
            </a:r>
          </a:p>
          <a:p>
            <a:pPr marL="285750" indent="-285750">
              <a:lnSpc>
                <a:spcPct val="150000"/>
              </a:lnSpc>
              <a:buFont typeface="Arial" panose="020B0604020202020204" pitchFamily="34" charset="0"/>
              <a:buChar char="•"/>
            </a:pPr>
            <a:r>
              <a:rPr lang="en-US" dirty="0">
                <a:solidFill>
                  <a:prstClr val="black"/>
                </a:solidFill>
                <a:latin typeface="Arial Black" panose="020B0A04020102020204" pitchFamily="34" charset="0"/>
              </a:rPr>
              <a:t>Canadian Prairie Pothole</a:t>
            </a:r>
          </a:p>
          <a:p>
            <a:pPr marL="285750" indent="-285750">
              <a:lnSpc>
                <a:spcPct val="150000"/>
              </a:lnSpc>
              <a:buFont typeface="Arial" panose="020B0604020202020204" pitchFamily="34" charset="0"/>
              <a:buChar char="•"/>
            </a:pPr>
            <a:r>
              <a:rPr lang="en-US" dirty="0">
                <a:solidFill>
                  <a:prstClr val="black"/>
                </a:solidFill>
                <a:latin typeface="Arial Black" panose="020B0A04020102020204" pitchFamily="34" charset="0"/>
              </a:rPr>
              <a:t>Klamath Basin</a:t>
            </a:r>
          </a:p>
          <a:p>
            <a:pPr marL="285750" indent="-285750">
              <a:lnSpc>
                <a:spcPct val="150000"/>
              </a:lnSpc>
              <a:buFont typeface="Arial" panose="020B0604020202020204" pitchFamily="34" charset="0"/>
              <a:buChar char="•"/>
            </a:pPr>
            <a:r>
              <a:rPr lang="en-US" dirty="0">
                <a:solidFill>
                  <a:prstClr val="black"/>
                </a:solidFill>
                <a:latin typeface="Arial Black" panose="020B0A04020102020204" pitchFamily="34" charset="0"/>
              </a:rPr>
              <a:t>Eastern Oregon and Washington</a:t>
            </a:r>
          </a:p>
          <a:p>
            <a:pPr marL="285750" indent="-285750">
              <a:lnSpc>
                <a:spcPct val="150000"/>
              </a:lnSpc>
              <a:buFont typeface="Arial" panose="020B0604020202020204" pitchFamily="34" charset="0"/>
              <a:buChar char="•"/>
            </a:pPr>
            <a:r>
              <a:rPr lang="en-US" dirty="0">
                <a:solidFill>
                  <a:prstClr val="black"/>
                </a:solidFill>
                <a:latin typeface="Arial Black" panose="020B0A04020102020204" pitchFamily="34" charset="0"/>
              </a:rPr>
              <a:t>Great Basin</a:t>
            </a:r>
          </a:p>
          <a:p>
            <a:pPr marL="285750" indent="-285750">
              <a:lnSpc>
                <a:spcPct val="150000"/>
              </a:lnSpc>
              <a:buFont typeface="Arial" panose="020B0604020202020204" pitchFamily="34" charset="0"/>
              <a:buChar char="•"/>
            </a:pPr>
            <a:r>
              <a:rPr lang="en-US" dirty="0">
                <a:solidFill>
                  <a:srgbClr val="FF0000"/>
                </a:solidFill>
                <a:latin typeface="Arial Black" panose="020B0A04020102020204" pitchFamily="34" charset="0"/>
              </a:rPr>
              <a:t>Western Boreal Forest</a:t>
            </a:r>
          </a:p>
          <a:p>
            <a:pPr marL="285750" indent="-285750">
              <a:lnSpc>
                <a:spcPct val="150000"/>
              </a:lnSpc>
              <a:buFont typeface="Arial" panose="020B0604020202020204" pitchFamily="34" charset="0"/>
              <a:buChar char="•"/>
            </a:pPr>
            <a:r>
              <a:rPr lang="en-US" dirty="0">
                <a:solidFill>
                  <a:srgbClr val="FF0000"/>
                </a:solidFill>
                <a:latin typeface="Arial Black" panose="020B0A04020102020204" pitchFamily="34" charset="0"/>
              </a:rPr>
              <a:t>Alaska</a:t>
            </a:r>
          </a:p>
          <a:p>
            <a:pPr marL="285750" indent="-285750">
              <a:lnSpc>
                <a:spcPct val="150000"/>
              </a:lnSpc>
              <a:buFont typeface="Arial" panose="020B0604020202020204" pitchFamily="34" charset="0"/>
              <a:buChar char="•"/>
            </a:pPr>
            <a:r>
              <a:rPr lang="en-US" dirty="0">
                <a:solidFill>
                  <a:srgbClr val="FF0000"/>
                </a:solidFill>
                <a:latin typeface="Arial Black" panose="020B0A04020102020204" pitchFamily="34" charset="0"/>
              </a:rPr>
              <a:t>Mississippi Alluvial Valley</a:t>
            </a:r>
          </a:p>
          <a:p>
            <a:pPr marL="285750" indent="-285750">
              <a:lnSpc>
                <a:spcPct val="150000"/>
              </a:lnSpc>
              <a:buFont typeface="Arial" panose="020B0604020202020204" pitchFamily="34" charset="0"/>
              <a:buChar char="•"/>
            </a:pPr>
            <a:endParaRPr lang="en-US" dirty="0">
              <a:solidFill>
                <a:prstClr val="black"/>
              </a:solidFill>
              <a:latin typeface="Arial Black" panose="020B0A04020102020204" pitchFamily="34" charset="0"/>
            </a:endParaRPr>
          </a:p>
        </p:txBody>
      </p:sp>
      <p:pic>
        <p:nvPicPr>
          <p:cNvPr id="2" name="Picture 1"/>
          <p:cNvPicPr preferRelativeResize="0">
            <a:picLocks/>
          </p:cNvPicPr>
          <p:nvPr/>
        </p:nvPicPr>
        <p:blipFill rotWithShape="1">
          <a:blip r:embed="rId2">
            <a:extLst>
              <a:ext uri="{28A0092B-C50C-407E-A947-70E740481C1C}">
                <a14:useLocalDpi xmlns:a14="http://schemas.microsoft.com/office/drawing/2010/main" val="0"/>
              </a:ext>
            </a:extLst>
          </a:blip>
          <a:srcRect l="21704" t="1775" r="17322" b="10193"/>
          <a:stretch/>
        </p:blipFill>
        <p:spPr>
          <a:xfrm>
            <a:off x="1685895" y="725423"/>
            <a:ext cx="5797296" cy="598017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7268" y="4715934"/>
            <a:ext cx="2557731" cy="1871133"/>
          </a:xfrm>
          <a:prstGeom prst="rect">
            <a:avLst/>
          </a:prstGeom>
        </p:spPr>
      </p:pic>
    </p:spTree>
    <p:extLst>
      <p:ext uri="{BB962C8B-B14F-4D97-AF65-F5344CB8AC3E}">
        <p14:creationId xmlns:p14="http://schemas.microsoft.com/office/powerpoint/2010/main" val="2605464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p:cNvSpPr txBox="1"/>
          <p:nvPr/>
        </p:nvSpPr>
        <p:spPr>
          <a:xfrm>
            <a:off x="3343837" y="48658"/>
            <a:ext cx="5504327" cy="523220"/>
          </a:xfrm>
          <a:prstGeom prst="rect">
            <a:avLst/>
          </a:prstGeom>
          <a:noFill/>
        </p:spPr>
        <p:txBody>
          <a:bodyPr wrap="none" rtlCol="0">
            <a:spAutoFit/>
          </a:bodyPr>
          <a:lstStyle/>
          <a:p>
            <a:r>
              <a:rPr lang="en-US" sz="2800" dirty="0">
                <a:solidFill>
                  <a:prstClr val="black"/>
                </a:solidFill>
                <a:latin typeface="Arial Black" panose="020B0A04020102020204" pitchFamily="34" charset="0"/>
              </a:rPr>
              <a:t>Cinnamon Teal Distribution</a:t>
            </a:r>
          </a:p>
        </p:txBody>
      </p:sp>
      <p:sp>
        <p:nvSpPr>
          <p:cNvPr id="6" name="TextBox 5"/>
          <p:cNvSpPr txBox="1"/>
          <p:nvPr/>
        </p:nvSpPr>
        <p:spPr>
          <a:xfrm>
            <a:off x="7748569" y="672165"/>
            <a:ext cx="2599045" cy="1200329"/>
          </a:xfrm>
          <a:prstGeom prst="rect">
            <a:avLst/>
          </a:prstGeom>
          <a:noFill/>
        </p:spPr>
        <p:txBody>
          <a:bodyPr wrap="none" rtlCol="0">
            <a:spAutoFit/>
          </a:bodyPr>
          <a:lstStyle/>
          <a:p>
            <a:pPr>
              <a:lnSpc>
                <a:spcPct val="150000"/>
              </a:lnSpc>
            </a:pPr>
            <a:r>
              <a:rPr lang="en-US" sz="1600" dirty="0">
                <a:solidFill>
                  <a:prstClr val="black"/>
                </a:solidFill>
                <a:latin typeface="Arial Black" panose="020B0A04020102020204" pitchFamily="34" charset="0"/>
              </a:rPr>
              <a:t>Important Links:</a:t>
            </a:r>
          </a:p>
          <a:p>
            <a:pPr marL="285750" indent="-285750">
              <a:lnSpc>
                <a:spcPct val="150000"/>
              </a:lnSpc>
              <a:buFont typeface="Arial" panose="020B0604020202020204" pitchFamily="34" charset="0"/>
              <a:buChar char="•"/>
            </a:pPr>
            <a:r>
              <a:rPr lang="en-US" sz="1600" dirty="0">
                <a:solidFill>
                  <a:prstClr val="black"/>
                </a:solidFill>
                <a:latin typeface="Arial Black" panose="020B0A04020102020204" pitchFamily="34" charset="0"/>
              </a:rPr>
              <a:t>Sacramento Valley</a:t>
            </a:r>
          </a:p>
          <a:p>
            <a:pPr marL="285750" indent="-285750">
              <a:lnSpc>
                <a:spcPct val="150000"/>
              </a:lnSpc>
              <a:buFont typeface="Arial" panose="020B0604020202020204" pitchFamily="34" charset="0"/>
              <a:buChar char="•"/>
            </a:pPr>
            <a:r>
              <a:rPr lang="en-US" sz="1600" dirty="0">
                <a:solidFill>
                  <a:prstClr val="black"/>
                </a:solidFill>
                <a:latin typeface="Arial Black" panose="020B0A04020102020204" pitchFamily="34" charset="0"/>
              </a:rPr>
              <a:t>San Joaquin Valley</a:t>
            </a:r>
          </a:p>
        </p:txBody>
      </p:sp>
      <p:pic>
        <p:nvPicPr>
          <p:cNvPr id="2" name="Picture 1"/>
          <p:cNvPicPr preferRelativeResize="0">
            <a:picLocks/>
          </p:cNvPicPr>
          <p:nvPr/>
        </p:nvPicPr>
        <p:blipFill rotWithShape="1">
          <a:blip r:embed="rId2">
            <a:extLst>
              <a:ext uri="{28A0092B-C50C-407E-A947-70E740481C1C}">
                <a14:useLocalDpi xmlns:a14="http://schemas.microsoft.com/office/drawing/2010/main" val="0"/>
              </a:ext>
            </a:extLst>
          </a:blip>
          <a:srcRect l="21513" t="918" r="17417" b="7339"/>
          <a:stretch/>
        </p:blipFill>
        <p:spPr>
          <a:xfrm>
            <a:off x="1672077" y="672164"/>
            <a:ext cx="5797296" cy="604967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8950" y="2149492"/>
            <a:ext cx="2877162" cy="2157872"/>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4282" b="18826"/>
          <a:stretch/>
        </p:blipFill>
        <p:spPr>
          <a:xfrm>
            <a:off x="8238309" y="4507936"/>
            <a:ext cx="1619564" cy="2213900"/>
          </a:xfrm>
          <a:prstGeom prst="rect">
            <a:avLst/>
          </a:prstGeom>
        </p:spPr>
      </p:pic>
    </p:spTree>
    <p:extLst>
      <p:ext uri="{BB962C8B-B14F-4D97-AF65-F5344CB8AC3E}">
        <p14:creationId xmlns:p14="http://schemas.microsoft.com/office/powerpoint/2010/main" val="1337098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963" y="453086"/>
            <a:ext cx="10363200" cy="1362075"/>
          </a:xfrm>
        </p:spPr>
        <p:txBody>
          <a:bodyPr/>
          <a:lstStyle/>
          <a:p>
            <a:pPr algn="ctr"/>
            <a:r>
              <a:rPr lang="en-US" dirty="0"/>
              <a:t>ready, set, go!  </a:t>
            </a:r>
          </a:p>
        </p:txBody>
      </p:sp>
      <p:sp>
        <p:nvSpPr>
          <p:cNvPr id="3" name="Text Placeholder 2"/>
          <p:cNvSpPr>
            <a:spLocks noGrp="1"/>
          </p:cNvSpPr>
          <p:nvPr>
            <p:ph type="body" idx="1"/>
          </p:nvPr>
        </p:nvSpPr>
        <p:spPr>
          <a:xfrm>
            <a:off x="975963" y="1351521"/>
            <a:ext cx="10363200" cy="4392456"/>
          </a:xfrm>
        </p:spPr>
        <p:txBody>
          <a:bodyPr>
            <a:normAutofit/>
          </a:bodyPr>
          <a:lstStyle/>
          <a:p>
            <a:pPr algn="ctr"/>
            <a:r>
              <a:rPr lang="en-US" dirty="0"/>
              <a:t>With this information, you are now ready to complete your 2018 Correspondence Course.  </a:t>
            </a:r>
          </a:p>
          <a:p>
            <a:endParaRPr lang="en-US" dirty="0"/>
          </a:p>
          <a:p>
            <a:r>
              <a:rPr lang="en-US" u="sng" dirty="0"/>
              <a:t>To-Do List: </a:t>
            </a:r>
          </a:p>
          <a:p>
            <a:r>
              <a:rPr lang="en-US" dirty="0">
                <a:sym typeface="Wingdings" panose="05000000000000000000" pitchFamily="2" charset="2"/>
              </a:rPr>
              <a:t>  Review Correspondence course </a:t>
            </a:r>
            <a:r>
              <a:rPr lang="en-US" dirty="0" err="1">
                <a:sym typeface="Wingdings" panose="05000000000000000000" pitchFamily="2" charset="2"/>
              </a:rPr>
              <a:t>Powerpoint</a:t>
            </a:r>
            <a:r>
              <a:rPr lang="en-US" dirty="0">
                <a:sym typeface="Wingdings" panose="05000000000000000000" pitchFamily="2" charset="2"/>
              </a:rPr>
              <a:t>/PDF study material</a:t>
            </a:r>
          </a:p>
          <a:p>
            <a:r>
              <a:rPr lang="en-US" dirty="0">
                <a:sym typeface="Wingdings" panose="05000000000000000000" pitchFamily="2" charset="2"/>
              </a:rPr>
              <a:t>  R</a:t>
            </a:r>
            <a:r>
              <a:rPr lang="en-US" dirty="0"/>
              <a:t>egister on Kalkomey: </a:t>
            </a:r>
            <a:r>
              <a:rPr lang="en-US" dirty="0">
                <a:hlinkClick r:id="rId2"/>
              </a:rPr>
              <a:t>https://www.register-ed.com/events/view/125915</a:t>
            </a:r>
            <a:endParaRPr lang="en-US" dirty="0"/>
          </a:p>
          <a:p>
            <a:pPr marL="342900" indent="-342900">
              <a:buFont typeface="Wingdings" panose="05000000000000000000" pitchFamily="2" charset="2"/>
              <a:buChar char="o"/>
            </a:pPr>
            <a:r>
              <a:rPr lang="en-US" dirty="0"/>
              <a:t>Complete the Survey Monkey exam: </a:t>
            </a:r>
            <a:r>
              <a:rPr lang="en-US" dirty="0">
                <a:hlinkClick r:id="rId3"/>
              </a:rPr>
              <a:t>https://www.surveymonkey.com/r/C3BXLRX</a:t>
            </a:r>
            <a:endParaRPr lang="en-US" dirty="0"/>
          </a:p>
          <a:p>
            <a:r>
              <a:rPr lang="en-US" dirty="0"/>
              <a:t>** Note: Failure to complete </a:t>
            </a:r>
            <a:r>
              <a:rPr lang="en-US" b="1" u="sng" dirty="0"/>
              <a:t>ALL</a:t>
            </a:r>
            <a:r>
              <a:rPr lang="en-US" dirty="0"/>
              <a:t> requirements above will result in an </a:t>
            </a:r>
            <a:r>
              <a:rPr lang="en-US" b="1" u="sng" dirty="0"/>
              <a:t>INCOMPLETE</a:t>
            </a:r>
            <a:r>
              <a:rPr lang="en-US" dirty="0"/>
              <a:t>.</a:t>
            </a:r>
          </a:p>
          <a:p>
            <a:pPr algn="ctr"/>
            <a:endParaRPr lang="en-US" dirty="0"/>
          </a:p>
          <a:p>
            <a:r>
              <a:rPr lang="en-US" dirty="0"/>
              <a:t>Finish all the requirements, and you are done!  Your hours will be automatically credited from your registration. If there are any issues, </a:t>
            </a:r>
            <a:r>
              <a:rPr lang="en-US" u="sng" dirty="0"/>
              <a:t>YOUR COORDINATOR WILL CONTACT YOU</a:t>
            </a:r>
            <a:r>
              <a:rPr lang="en-US" dirty="0"/>
              <a:t>.  If you do not hear from a coordinator or hunter education staff member, no further action is required, and you have successfully fulfilled the requirements for the hunter education instructor training in 2018.</a:t>
            </a:r>
          </a:p>
        </p:txBody>
      </p:sp>
    </p:spTree>
    <p:extLst>
      <p:ext uri="{BB962C8B-B14F-4D97-AF65-F5344CB8AC3E}">
        <p14:creationId xmlns:p14="http://schemas.microsoft.com/office/powerpoint/2010/main" val="5719018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8" descr="Image result for ducks unlimited"/>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latin typeface="Calibri"/>
            </a:endParaRPr>
          </a:p>
        </p:txBody>
      </p:sp>
      <p:sp>
        <p:nvSpPr>
          <p:cNvPr id="4" name="AutoShape 10" descr="Image result for ducks unlimited"/>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latin typeface="Calibri"/>
            </a:endParaRPr>
          </a:p>
        </p:txBody>
      </p:sp>
      <p:sp>
        <p:nvSpPr>
          <p:cNvPr id="5" name="AutoShape 13" descr="Image result for california department of fish and wildlife"/>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latin typeface="Calibri"/>
            </a:endParaRPr>
          </a:p>
        </p:txBody>
      </p:sp>
      <p:pic>
        <p:nvPicPr>
          <p:cNvPr id="5140" name="Picture 20" descr="http://ridl.cfd.rit.edu/docs/posters/proposal%20posters/Logos%20and%20Images/logos/external%20logos%20Bad/ucdav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66084" y="-533400"/>
            <a:ext cx="4259179" cy="2743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36775" y="465139"/>
            <a:ext cx="8596433" cy="1015663"/>
          </a:xfrm>
          <a:prstGeom prst="rect">
            <a:avLst/>
          </a:prstGeom>
          <a:noFill/>
        </p:spPr>
        <p:txBody>
          <a:bodyPr wrap="square" rtlCol="0">
            <a:spAutoFit/>
          </a:bodyPr>
          <a:lstStyle/>
          <a:p>
            <a:r>
              <a:rPr lang="en-US" sz="6000" b="1" dirty="0">
                <a:solidFill>
                  <a:srgbClr val="FFFF00"/>
                </a:solidFill>
                <a:latin typeface="Calibri"/>
              </a:rPr>
              <a:t>The End--Thank You!!</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310" t="10552" b="12255"/>
          <a:stretch/>
        </p:blipFill>
        <p:spPr>
          <a:xfrm>
            <a:off x="630280" y="2962273"/>
            <a:ext cx="3276363" cy="3638107"/>
          </a:xfrm>
          <a:prstGeom prst="rect">
            <a:avLst/>
          </a:prstGeom>
        </p:spPr>
      </p:pic>
      <p:pic>
        <p:nvPicPr>
          <p:cNvPr id="57346" name="Picture 2" descr="C:\Casazza files\My Documents\MC\wings landing\daniel and stev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8687" y="2962273"/>
            <a:ext cx="4194347" cy="31328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20889" t="33010" r="26900" b="25212"/>
          <a:stretch/>
        </p:blipFill>
        <p:spPr>
          <a:xfrm>
            <a:off x="4104176" y="2209800"/>
            <a:ext cx="3724511" cy="1676399"/>
          </a:xfrm>
          <a:prstGeom prst="rect">
            <a:avLst/>
          </a:prstGeom>
        </p:spPr>
      </p:pic>
    </p:spTree>
    <p:extLst>
      <p:ext uri="{BB962C8B-B14F-4D97-AF65-F5344CB8AC3E}">
        <p14:creationId xmlns:p14="http://schemas.microsoft.com/office/powerpoint/2010/main" val="1149723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Victim covered by shooter </a:t>
            </a:r>
            <a:br>
              <a:rPr lang="en-US" dirty="0"/>
            </a:br>
            <a:r>
              <a:rPr lang="en-US" dirty="0"/>
              <a:t>swinging on game</a:t>
            </a:r>
          </a:p>
        </p:txBody>
      </p:sp>
      <p:sp>
        <p:nvSpPr>
          <p:cNvPr id="3" name="Content Placeholder 2"/>
          <p:cNvSpPr>
            <a:spLocks noGrp="1"/>
          </p:cNvSpPr>
          <p:nvPr>
            <p:ph idx="1"/>
          </p:nvPr>
        </p:nvSpPr>
        <p:spPr/>
        <p:txBody>
          <a:bodyPr/>
          <a:lstStyle/>
          <a:p>
            <a:r>
              <a:rPr lang="en-US" dirty="0"/>
              <a:t>5 incidents</a:t>
            </a:r>
          </a:p>
          <a:p>
            <a:pPr lvl="1"/>
            <a:r>
              <a:rPr lang="en-US" dirty="0"/>
              <a:t>1 Duck / Geese hunting</a:t>
            </a:r>
          </a:p>
          <a:p>
            <a:pPr lvl="1"/>
            <a:r>
              <a:rPr lang="en-US" dirty="0"/>
              <a:t>2 Pheasant hunting</a:t>
            </a:r>
          </a:p>
          <a:p>
            <a:pPr lvl="1"/>
            <a:r>
              <a:rPr lang="en-US" dirty="0"/>
              <a:t>2 Quail hunting	</a:t>
            </a:r>
          </a:p>
          <a:p>
            <a:pPr marL="1371600" lvl="3" indent="0">
              <a:buNone/>
            </a:pPr>
            <a:r>
              <a:rPr lang="en-US" dirty="0"/>
              <a:t>					Zone-of-Fire Issues </a:t>
            </a:r>
          </a:p>
          <a:p>
            <a:pPr marL="457200" lvl="1" indent="0" algn="ctr">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1" y="3577976"/>
            <a:ext cx="4075347" cy="2406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2388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Careless handling of firearm</a:t>
            </a:r>
          </a:p>
        </p:txBody>
      </p:sp>
      <p:sp>
        <p:nvSpPr>
          <p:cNvPr id="3" name="Content Placeholder 2"/>
          <p:cNvSpPr>
            <a:spLocks noGrp="1"/>
          </p:cNvSpPr>
          <p:nvPr>
            <p:ph idx="1"/>
          </p:nvPr>
        </p:nvSpPr>
        <p:spPr/>
        <p:txBody>
          <a:bodyPr/>
          <a:lstStyle/>
          <a:p>
            <a:r>
              <a:rPr lang="en-US" dirty="0"/>
              <a:t>3 incidents</a:t>
            </a:r>
          </a:p>
          <a:p>
            <a:pPr lvl="1"/>
            <a:r>
              <a:rPr lang="en-US" dirty="0"/>
              <a:t>1 Duck / Geese hunting</a:t>
            </a:r>
          </a:p>
          <a:p>
            <a:pPr lvl="2"/>
            <a:r>
              <a:rPr lang="en-US" dirty="0"/>
              <a:t>Shotgun in gear cart fired</a:t>
            </a:r>
          </a:p>
          <a:p>
            <a:pPr lvl="1"/>
            <a:r>
              <a:rPr lang="en-US" dirty="0"/>
              <a:t>1 Deer hunting</a:t>
            </a:r>
          </a:p>
          <a:p>
            <a:pPr lvl="2"/>
            <a:r>
              <a:rPr lang="en-US" dirty="0"/>
              <a:t>Self-inflicted gunshot  wound to leg while holstering handgun</a:t>
            </a:r>
          </a:p>
          <a:p>
            <a:pPr lvl="1"/>
            <a:r>
              <a:rPr lang="en-US" dirty="0"/>
              <a:t>1 Pigeon hunting</a:t>
            </a:r>
          </a:p>
          <a:p>
            <a:pPr lvl="2"/>
            <a:r>
              <a:rPr lang="en-US" dirty="0"/>
              <a:t>Shooter getting out of chair</a:t>
            </a:r>
          </a:p>
          <a:p>
            <a:pPr lvl="2"/>
            <a:r>
              <a:rPr lang="en-US" dirty="0"/>
              <a:t>Trigger caught on something (clothes, chair)</a:t>
            </a:r>
          </a:p>
          <a:p>
            <a:pPr lvl="1"/>
            <a:endParaRPr lang="en-US" dirty="0"/>
          </a:p>
          <a:p>
            <a:pPr lvl="1"/>
            <a:endParaRPr lang="en-US" dirty="0"/>
          </a:p>
        </p:txBody>
      </p:sp>
    </p:spTree>
    <p:extLst>
      <p:ext uri="{BB962C8B-B14F-4D97-AF65-F5344CB8AC3E}">
        <p14:creationId xmlns:p14="http://schemas.microsoft.com/office/powerpoint/2010/main" val="3922706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Victim mistaken for game</a:t>
            </a:r>
          </a:p>
        </p:txBody>
      </p:sp>
      <p:sp>
        <p:nvSpPr>
          <p:cNvPr id="3" name="Content Placeholder 2"/>
          <p:cNvSpPr>
            <a:spLocks noGrp="1"/>
          </p:cNvSpPr>
          <p:nvPr>
            <p:ph idx="1"/>
          </p:nvPr>
        </p:nvSpPr>
        <p:spPr/>
        <p:txBody>
          <a:bodyPr>
            <a:normAutofit/>
          </a:bodyPr>
          <a:lstStyle/>
          <a:p>
            <a:r>
              <a:rPr lang="en-US" dirty="0"/>
              <a:t>2 incidents</a:t>
            </a:r>
            <a:endParaRPr lang="en-US" dirty="0">
              <a:solidFill>
                <a:srgbClr val="FF0000"/>
              </a:solidFill>
            </a:endParaRPr>
          </a:p>
          <a:p>
            <a:pPr lvl="1"/>
            <a:r>
              <a:rPr lang="en-US" dirty="0"/>
              <a:t>Bear hunting: </a:t>
            </a:r>
          </a:p>
          <a:p>
            <a:pPr lvl="2"/>
            <a:r>
              <a:rPr lang="en-US" dirty="0"/>
              <a:t>shooter shot at movement about 200 yards away, thinking it was a bear  </a:t>
            </a:r>
          </a:p>
          <a:p>
            <a:pPr lvl="2"/>
            <a:r>
              <a:rPr lang="en-US" dirty="0"/>
              <a:t>Victim (12 year old boy) was dressed in dark clothing with hood on </a:t>
            </a:r>
          </a:p>
          <a:p>
            <a:pPr lvl="1"/>
            <a:r>
              <a:rPr lang="en-US" dirty="0"/>
              <a:t>Squirrel hunting: </a:t>
            </a:r>
          </a:p>
          <a:p>
            <a:pPr lvl="2"/>
            <a:r>
              <a:rPr lang="en-US" dirty="0"/>
              <a:t>Shooter shot at movement, thinking it was a squirrel</a:t>
            </a:r>
          </a:p>
          <a:p>
            <a:pPr lvl="2"/>
            <a:r>
              <a:rPr lang="en-US" dirty="0"/>
              <a:t>Victim was leaning against a tree</a:t>
            </a:r>
          </a:p>
          <a:p>
            <a:pPr marL="457200" lvl="1" indent="0">
              <a:buNone/>
            </a:pPr>
            <a:endParaRPr lang="en-US" dirty="0"/>
          </a:p>
        </p:txBody>
      </p:sp>
    </p:spTree>
    <p:extLst>
      <p:ext uri="{BB962C8B-B14F-4D97-AF65-F5344CB8AC3E}">
        <p14:creationId xmlns:p14="http://schemas.microsoft.com/office/powerpoint/2010/main" val="3933646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Victim out of sight of shooter</a:t>
            </a:r>
          </a:p>
        </p:txBody>
      </p:sp>
      <p:sp>
        <p:nvSpPr>
          <p:cNvPr id="3" name="Content Placeholder 2"/>
          <p:cNvSpPr>
            <a:spLocks noGrp="1"/>
          </p:cNvSpPr>
          <p:nvPr>
            <p:ph idx="1"/>
          </p:nvPr>
        </p:nvSpPr>
        <p:spPr/>
        <p:txBody>
          <a:bodyPr/>
          <a:lstStyle/>
          <a:p>
            <a:r>
              <a:rPr lang="en-US" dirty="0"/>
              <a:t>1 incident</a:t>
            </a:r>
          </a:p>
          <a:p>
            <a:pPr lvl="1"/>
            <a:r>
              <a:rPr lang="en-US" dirty="0"/>
              <a:t>1 pheasant hunting</a:t>
            </a:r>
          </a:p>
          <a:p>
            <a:pPr marL="457200" lvl="1" indent="0">
              <a:buNone/>
            </a:pPr>
            <a:r>
              <a:rPr lang="en-US" dirty="0"/>
              <a:t>Thick brush between shooter and victim</a:t>
            </a:r>
          </a:p>
          <a:p>
            <a:pPr marL="457200" lvl="1" indent="0">
              <a:buNone/>
            </a:pPr>
            <a:endParaRPr lang="en-US" dirty="0"/>
          </a:p>
          <a:p>
            <a:pPr marL="457200" lvl="1" indent="0">
              <a:buNone/>
            </a:pPr>
            <a:endParaRPr lang="en-US" dirty="0"/>
          </a:p>
          <a:p>
            <a:pPr marL="457200" lvl="1" indent="0">
              <a:buNone/>
            </a:pP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3693" y="3177117"/>
            <a:ext cx="37338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875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Hunter Education Statistics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737362"/>
            <a:ext cx="7035800" cy="447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2286426"/>
      </p:ext>
    </p:extLst>
  </p:cSld>
  <p:clrMapOvr>
    <a:masterClrMapping/>
  </p:clrMapOvr>
</p:sld>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reen cust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ck movements" id="{F58C31BA-362E-4A59-9AEF-0DC68D3C4FB9}" vid="{39BEC8F5-6E3C-4AC2-98A6-A1920FFE8F0D}"/>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3035</TotalTime>
  <Words>1334</Words>
  <Application>Microsoft Office PowerPoint</Application>
  <PresentationFormat>Widescreen</PresentationFormat>
  <Paragraphs>237</Paragraphs>
  <Slides>43</Slides>
  <Notes>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43</vt:i4>
      </vt:variant>
    </vt:vector>
  </HeadingPairs>
  <TitlesOfParts>
    <vt:vector size="55" baseType="lpstr">
      <vt:lpstr>Arial</vt:lpstr>
      <vt:lpstr>Arial Black</vt:lpstr>
      <vt:lpstr>Calibri</vt:lpstr>
      <vt:lpstr>Calibri Light</vt:lpstr>
      <vt:lpstr>Courier New</vt:lpstr>
      <vt:lpstr>Tahoma</vt:lpstr>
      <vt:lpstr>Wingdings</vt:lpstr>
      <vt:lpstr>Ocean</vt:lpstr>
      <vt:lpstr>1_Office Theme</vt:lpstr>
      <vt:lpstr>1_Green custom</vt:lpstr>
      <vt:lpstr>3_Office Theme</vt:lpstr>
      <vt:lpstr>Retrospect</vt:lpstr>
      <vt:lpstr>Your 2018 Hunter Education Instructor Correspondence Course</vt:lpstr>
      <vt:lpstr>A Life-Changing Duck Hunt</vt:lpstr>
      <vt:lpstr>2017 Hunter Casualties</vt:lpstr>
      <vt:lpstr>Major Factors of Casualty</vt:lpstr>
      <vt:lpstr>Victim covered by shooter  swinging on game</vt:lpstr>
      <vt:lpstr>Careless handling of firearm</vt:lpstr>
      <vt:lpstr>Victim mistaken for game</vt:lpstr>
      <vt:lpstr>Victim out of sight of shooter</vt:lpstr>
      <vt:lpstr>Hunter Education Statistics</vt:lpstr>
      <vt:lpstr>Gender</vt:lpstr>
      <vt:lpstr>Numbers reported to USFWS</vt:lpstr>
      <vt:lpstr>By District</vt:lpstr>
      <vt:lpstr>THANK YOU  FOR PASSING ON THE TRADITION</vt:lpstr>
      <vt:lpstr>The Art of Waterfowl Hunting</vt:lpstr>
      <vt:lpstr>Why Waterfowl?</vt:lpstr>
      <vt:lpstr>    </vt:lpstr>
      <vt:lpstr>PowerPoint Presentation</vt:lpstr>
      <vt:lpstr>Federal Refugee System</vt:lpstr>
      <vt:lpstr>Why Waterfowl?</vt:lpstr>
      <vt:lpstr>Why Waterfowl?</vt:lpstr>
      <vt:lpstr>Why Waterfowl?</vt:lpstr>
      <vt:lpstr>Why Waterfowl?</vt:lpstr>
      <vt:lpstr>Bottomline, We host a lot of ducks!</vt:lpstr>
      <vt:lpstr>How are Waterfowl Laws Created</vt:lpstr>
      <vt:lpstr>Why Waterfowl?</vt:lpstr>
      <vt:lpstr>Where do we start?</vt:lpstr>
      <vt:lpstr>Where do we start?</vt:lpstr>
      <vt:lpstr>Where do we start?</vt:lpstr>
      <vt:lpstr>Where do we start?</vt:lpstr>
      <vt:lpstr>PowerPoint Presentation</vt:lpstr>
      <vt:lpstr>Project Background</vt:lpstr>
      <vt:lpstr>Research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ready, set, go!  </vt:lpstr>
      <vt:lpstr>PowerPoint Presentation</vt:lpstr>
    </vt:vector>
  </TitlesOfParts>
  <Company>CDFW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of Waterfowl Hunting</dc:title>
  <dc:creator>Olague, Shawn@Wildlife</dc:creator>
  <cp:lastModifiedBy>Saeteurn, Fam@Wildlife</cp:lastModifiedBy>
  <cp:revision>91</cp:revision>
  <dcterms:created xsi:type="dcterms:W3CDTF">2018-02-09T19:13:51Z</dcterms:created>
  <dcterms:modified xsi:type="dcterms:W3CDTF">2018-07-11T15:46:38Z</dcterms:modified>
</cp:coreProperties>
</file>