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89" r:id="rId7"/>
    <p:sldId id="288" r:id="rId8"/>
    <p:sldId id="258" r:id="rId9"/>
    <p:sldId id="259" r:id="rId10"/>
    <p:sldId id="261" r:id="rId11"/>
    <p:sldId id="262" r:id="rId12"/>
    <p:sldId id="311" r:id="rId13"/>
    <p:sldId id="263" r:id="rId14"/>
    <p:sldId id="290" r:id="rId15"/>
    <p:sldId id="265" r:id="rId16"/>
    <p:sldId id="291" r:id="rId17"/>
    <p:sldId id="292" r:id="rId18"/>
    <p:sldId id="293" r:id="rId19"/>
    <p:sldId id="294" r:id="rId20"/>
    <p:sldId id="295" r:id="rId21"/>
    <p:sldId id="296" r:id="rId22"/>
    <p:sldId id="266" r:id="rId23"/>
    <p:sldId id="267" r:id="rId24"/>
    <p:sldId id="297" r:id="rId25"/>
    <p:sldId id="298" r:id="rId26"/>
    <p:sldId id="268" r:id="rId27"/>
    <p:sldId id="269" r:id="rId28"/>
    <p:sldId id="270" r:id="rId29"/>
    <p:sldId id="271" r:id="rId30"/>
    <p:sldId id="264" r:id="rId31"/>
    <p:sldId id="272" r:id="rId32"/>
    <p:sldId id="273" r:id="rId33"/>
    <p:sldId id="310" r:id="rId34"/>
    <p:sldId id="274" r:id="rId35"/>
    <p:sldId id="305" r:id="rId36"/>
    <p:sldId id="306" r:id="rId37"/>
    <p:sldId id="307" r:id="rId38"/>
    <p:sldId id="308" r:id="rId39"/>
    <p:sldId id="309" r:id="rId40"/>
    <p:sldId id="275" r:id="rId41"/>
    <p:sldId id="276" r:id="rId42"/>
    <p:sldId id="277" r:id="rId43"/>
    <p:sldId id="278" r:id="rId44"/>
    <p:sldId id="279" r:id="rId45"/>
    <p:sldId id="280" r:id="rId46"/>
    <p:sldId id="299" r:id="rId47"/>
    <p:sldId id="300" r:id="rId48"/>
    <p:sldId id="301" r:id="rId49"/>
    <p:sldId id="302" r:id="rId50"/>
    <p:sldId id="303" r:id="rId51"/>
    <p:sldId id="281" r:id="rId52"/>
    <p:sldId id="282" r:id="rId53"/>
    <p:sldId id="283" r:id="rId54"/>
    <p:sldId id="304" r:id="rId55"/>
    <p:sldId id="284" r:id="rId56"/>
    <p:sldId id="285" r:id="rId57"/>
    <p:sldId id="286" r:id="rId58"/>
    <p:sldId id="287"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14F9A-EB98-4F65-BF45-F2A39FEF3DBD}" v="26" dt="2025-09-11T18:16:24.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1" d="100"/>
          <a:sy n="101"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FBAD9-D3B7-9BFC-B916-CEDFE3CF80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893C04-AE4D-5174-755A-35E240B8DC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5CACDF-AC38-3E73-8927-9971B70F3A0E}"/>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5" name="Footer Placeholder 4">
            <a:extLst>
              <a:ext uri="{FF2B5EF4-FFF2-40B4-BE49-F238E27FC236}">
                <a16:creationId xmlns:a16="http://schemas.microsoft.com/office/drawing/2014/main" id="{E1E1E34A-A5A8-DF4D-6065-D300709A9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059492-1AC1-4027-89A1-E9A80AC53A91}"/>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240214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63601-8506-ADFC-8F47-7B235C54B6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89C9C3-BFAF-79B6-1558-7CD7C1DFE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6AB15-FA6C-5CA0-0DC8-769CE9BFF24A}"/>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5" name="Footer Placeholder 4">
            <a:extLst>
              <a:ext uri="{FF2B5EF4-FFF2-40B4-BE49-F238E27FC236}">
                <a16:creationId xmlns:a16="http://schemas.microsoft.com/office/drawing/2014/main" id="{D840F0A0-4A53-30E3-8CD8-F76ABA281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4C7B9-9DD8-008C-F0E6-85D88AE2C125}"/>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358373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B01E4-FE56-FA83-6DCC-79067FEAAD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8F8F80-58A3-0553-81BC-0A89720202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67F36-7BD1-35C5-D15F-F78F7AC344BD}"/>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5" name="Footer Placeholder 4">
            <a:extLst>
              <a:ext uri="{FF2B5EF4-FFF2-40B4-BE49-F238E27FC236}">
                <a16:creationId xmlns:a16="http://schemas.microsoft.com/office/drawing/2014/main" id="{23BEA1F1-4AE3-93A2-F79B-8FF36E89B5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28E9-7C9F-8FC1-1315-493D98AF2CAE}"/>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1328832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F3848-67C9-DC18-69CF-7B9C02D37C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C37D44-B843-7B09-F85D-CD08E34672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A6766-5C6C-8161-C3E7-22F7ADAB5D63}"/>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5" name="Footer Placeholder 4">
            <a:extLst>
              <a:ext uri="{FF2B5EF4-FFF2-40B4-BE49-F238E27FC236}">
                <a16:creationId xmlns:a16="http://schemas.microsoft.com/office/drawing/2014/main" id="{992D4061-1909-92AE-E5EB-19D11A010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1CFC3-EE83-4611-D066-67C94987642E}"/>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172130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81AA-B518-200B-BED5-15FFD78353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846625-A217-4509-FEB5-898FDEA8E7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A87BCB-F913-BE71-D820-F79EC9C0ADA8}"/>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5" name="Footer Placeholder 4">
            <a:extLst>
              <a:ext uri="{FF2B5EF4-FFF2-40B4-BE49-F238E27FC236}">
                <a16:creationId xmlns:a16="http://schemas.microsoft.com/office/drawing/2014/main" id="{35670DB2-86F9-2AEF-8788-3C435061C2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7D08E-D193-112C-EBB2-77B9AFF5DA9B}"/>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300377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22D6-6BB9-62C2-0938-B09367400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B40A5-F61D-C79E-AC87-48C64526A9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2DE2E2-91F5-487E-782A-4A2B00B2AE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A3D2F-4CEB-B91F-6988-7AAEBAC9B8AB}"/>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6" name="Footer Placeholder 5">
            <a:extLst>
              <a:ext uri="{FF2B5EF4-FFF2-40B4-BE49-F238E27FC236}">
                <a16:creationId xmlns:a16="http://schemas.microsoft.com/office/drawing/2014/main" id="{1E2650CC-F249-C3C9-0028-368BF7107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63418-71B0-14E5-8983-0725936BEF18}"/>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111547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8697-CA48-BED6-6EE4-68713E69B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7B793C-3CD3-6F0C-4BF7-190DE534E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F2396-2C0C-18C4-6E40-2103FEE57F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7CD35-B0D2-0D35-EC90-EE47D1759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1CC32-A1DE-50F6-7979-1E00BF4167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852AB9-5FC9-45DC-0407-63F160B3ED93}"/>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8" name="Footer Placeholder 7">
            <a:extLst>
              <a:ext uri="{FF2B5EF4-FFF2-40B4-BE49-F238E27FC236}">
                <a16:creationId xmlns:a16="http://schemas.microsoft.com/office/drawing/2014/main" id="{F87519B6-1845-2053-31CB-1259B3274D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03C18E-7F80-AE3B-4F91-7D478BD3C3DC}"/>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85201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E857A-5A8F-D062-78AC-48B41A04D7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40DC0F-96BA-822B-594F-863EDFD4D4F6}"/>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4" name="Footer Placeholder 3">
            <a:extLst>
              <a:ext uri="{FF2B5EF4-FFF2-40B4-BE49-F238E27FC236}">
                <a16:creationId xmlns:a16="http://schemas.microsoft.com/office/drawing/2014/main" id="{EBAEF98E-877F-99D5-B72E-933114ADB7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62193D-9623-076F-54F0-6F413BCB8095}"/>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208907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9FBB4-A3B2-A07D-3A6B-238FB88CBF3F}"/>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3" name="Footer Placeholder 2">
            <a:extLst>
              <a:ext uri="{FF2B5EF4-FFF2-40B4-BE49-F238E27FC236}">
                <a16:creationId xmlns:a16="http://schemas.microsoft.com/office/drawing/2014/main" id="{F3FE3B58-D794-111D-3E81-F47322D9EA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46231C-A3FC-051D-6220-B29592057C2B}"/>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53402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0E7A4-DB5B-EF59-8421-0375A2717E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D38BE2-99F0-0E18-E2F8-923A0FC51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FF102D-FA4A-7ED4-11E3-CF10DB526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2DA0F-320F-B918-25E3-572296BE9CFB}"/>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6" name="Footer Placeholder 5">
            <a:extLst>
              <a:ext uri="{FF2B5EF4-FFF2-40B4-BE49-F238E27FC236}">
                <a16:creationId xmlns:a16="http://schemas.microsoft.com/office/drawing/2014/main" id="{5077A0AD-3761-38F3-6833-5C820AEDD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3F9EC4-9F1A-C4E1-86B5-630FC05B2B56}"/>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282974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CCEF-149A-EE1B-F0C7-7C03EF5ECC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69D158-8330-9A84-0EC4-BB54A240F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2B27C9-2968-5017-DCED-62A57B4A6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9B4EF2-E59D-3F6A-941A-B42CBBAC0323}"/>
              </a:ext>
            </a:extLst>
          </p:cNvPr>
          <p:cNvSpPr>
            <a:spLocks noGrp="1"/>
          </p:cNvSpPr>
          <p:nvPr>
            <p:ph type="dt" sz="half" idx="10"/>
          </p:nvPr>
        </p:nvSpPr>
        <p:spPr/>
        <p:txBody>
          <a:bodyPr/>
          <a:lstStyle/>
          <a:p>
            <a:fld id="{7E280612-B974-417A-AA8F-91722EF16D94}" type="datetimeFigureOut">
              <a:rPr lang="en-US" smtClean="0"/>
              <a:t>2/23/2026</a:t>
            </a:fld>
            <a:endParaRPr lang="en-US"/>
          </a:p>
        </p:txBody>
      </p:sp>
      <p:sp>
        <p:nvSpPr>
          <p:cNvPr id="6" name="Footer Placeholder 5">
            <a:extLst>
              <a:ext uri="{FF2B5EF4-FFF2-40B4-BE49-F238E27FC236}">
                <a16:creationId xmlns:a16="http://schemas.microsoft.com/office/drawing/2014/main" id="{5E3D8FFA-9C00-4A6C-688F-68D77CC17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100CD-B0D4-63C8-F0BE-60CA26D4D455}"/>
              </a:ext>
            </a:extLst>
          </p:cNvPr>
          <p:cNvSpPr>
            <a:spLocks noGrp="1"/>
          </p:cNvSpPr>
          <p:nvPr>
            <p:ph type="sldNum" sz="quarter" idx="12"/>
          </p:nvPr>
        </p:nvSpPr>
        <p:spPr/>
        <p:txBody>
          <a:bodyPr/>
          <a:lstStyle/>
          <a:p>
            <a:fld id="{A61977B8-7BAF-4E9F-B7D8-8B9580B843C6}" type="slidenum">
              <a:rPr lang="en-US" smtClean="0"/>
              <a:t>‹#›</a:t>
            </a:fld>
            <a:endParaRPr lang="en-US"/>
          </a:p>
        </p:txBody>
      </p:sp>
    </p:spTree>
    <p:extLst>
      <p:ext uri="{BB962C8B-B14F-4D97-AF65-F5344CB8AC3E}">
        <p14:creationId xmlns:p14="http://schemas.microsoft.com/office/powerpoint/2010/main" val="4090892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3471C-BE61-2969-B826-2B4E2F33E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9F12A6-C2C4-C657-195C-878CF14A2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D20E13-906B-4028-5FAA-DF7A0B6C22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280612-B974-417A-AA8F-91722EF16D94}" type="datetimeFigureOut">
              <a:rPr lang="en-US" smtClean="0"/>
              <a:t>2/23/2026</a:t>
            </a:fld>
            <a:endParaRPr lang="en-US"/>
          </a:p>
        </p:txBody>
      </p:sp>
      <p:sp>
        <p:nvSpPr>
          <p:cNvPr id="5" name="Footer Placeholder 4">
            <a:extLst>
              <a:ext uri="{FF2B5EF4-FFF2-40B4-BE49-F238E27FC236}">
                <a16:creationId xmlns:a16="http://schemas.microsoft.com/office/drawing/2014/main" id="{4FE36E78-F062-CC56-7896-C07E1C7C5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7B2DD8-9FCF-AE73-6675-667507CB5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61977B8-7BAF-4E9F-B7D8-8B9580B843C6}" type="slidenum">
              <a:rPr lang="en-US" smtClean="0"/>
              <a:t>‹#›</a:t>
            </a:fld>
            <a:endParaRPr lang="en-US"/>
          </a:p>
        </p:txBody>
      </p:sp>
    </p:spTree>
    <p:extLst>
      <p:ext uri="{BB962C8B-B14F-4D97-AF65-F5344CB8AC3E}">
        <p14:creationId xmlns:p14="http://schemas.microsoft.com/office/powerpoint/2010/main" val="1786762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B9D2-D51C-65B1-22E0-215C4C897001}"/>
              </a:ext>
            </a:extLst>
          </p:cNvPr>
          <p:cNvSpPr>
            <a:spLocks noGrp="1"/>
          </p:cNvSpPr>
          <p:nvPr>
            <p:ph type="ctrTitle"/>
          </p:nvPr>
        </p:nvSpPr>
        <p:spPr>
          <a:xfrm>
            <a:off x="1524000" y="2408238"/>
            <a:ext cx="9144000" cy="2387600"/>
          </a:xfrm>
        </p:spPr>
        <p:txBody>
          <a:bodyPr>
            <a:normAutofit fontScale="90000"/>
          </a:bodyPr>
          <a:lstStyle/>
          <a:p>
            <a:r>
              <a:rPr lang="en-US" sz="4000" b="1" dirty="0"/>
              <a:t>California Department of Fish and Wildlife</a:t>
            </a:r>
            <a:br>
              <a:rPr lang="en-US" sz="4000" b="1" dirty="0"/>
            </a:br>
            <a:br>
              <a:rPr lang="en-US" b="1" dirty="0"/>
            </a:br>
            <a:r>
              <a:rPr lang="en-US" sz="5300" b="1" dirty="0"/>
              <a:t>Online Course &amp; Follow-Up Class</a:t>
            </a:r>
            <a:r>
              <a:rPr lang="en-US" sz="5300" dirty="0"/>
              <a:t> </a:t>
            </a:r>
            <a:br>
              <a:rPr lang="en-US" dirty="0"/>
            </a:br>
            <a:endParaRPr lang="en-US" dirty="0"/>
          </a:p>
        </p:txBody>
      </p:sp>
    </p:spTree>
    <p:extLst>
      <p:ext uri="{BB962C8B-B14F-4D97-AF65-F5344CB8AC3E}">
        <p14:creationId xmlns:p14="http://schemas.microsoft.com/office/powerpoint/2010/main" val="1632754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B4AE7-F57E-1660-5C6B-4A401067F9A1}"/>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3FC5952E-5516-07F1-8B09-015A967A3046}"/>
              </a:ext>
            </a:extLst>
          </p:cNvPr>
          <p:cNvSpPr>
            <a:spLocks noGrp="1"/>
          </p:cNvSpPr>
          <p:nvPr>
            <p:ph idx="1"/>
          </p:nvPr>
        </p:nvSpPr>
        <p:spPr/>
        <p:txBody>
          <a:bodyPr/>
          <a:lstStyle/>
          <a:p>
            <a:pPr marL="0" indent="0">
              <a:buNone/>
            </a:pPr>
            <a:r>
              <a:rPr lang="en-US" dirty="0"/>
              <a:t>Primary difference rifle/shotgun</a:t>
            </a:r>
          </a:p>
          <a:p>
            <a:pPr marL="0" indent="0">
              <a:buNone/>
            </a:pPr>
            <a:r>
              <a:rPr lang="en-US" dirty="0"/>
              <a:t>Shotgun barrels are smooth, rifle/handguns have lands and  grooves spiraling down the barrel (rifling).</a:t>
            </a:r>
          </a:p>
          <a:p>
            <a:pPr marL="0" indent="0">
              <a:buNone/>
            </a:pPr>
            <a:r>
              <a:rPr lang="en-US" dirty="0"/>
              <a:t>➢ 3 main parts of rifle/shotgun</a:t>
            </a:r>
          </a:p>
          <a:p>
            <a:pPr marL="0" indent="0">
              <a:buNone/>
            </a:pPr>
            <a:r>
              <a:rPr lang="en-US" dirty="0"/>
              <a:t>Action-does all the work (demonstrate)</a:t>
            </a:r>
          </a:p>
          <a:p>
            <a:pPr marL="0" indent="0">
              <a:buNone/>
            </a:pPr>
            <a:r>
              <a:rPr lang="en-US" dirty="0"/>
              <a:t>Barrel- guides the projectile</a:t>
            </a:r>
          </a:p>
          <a:p>
            <a:pPr marL="0" indent="0">
              <a:buNone/>
            </a:pPr>
            <a:r>
              <a:rPr lang="en-US" dirty="0"/>
              <a:t>Stock-part that allows you to hold onto the gun</a:t>
            </a:r>
          </a:p>
        </p:txBody>
      </p:sp>
    </p:spTree>
    <p:extLst>
      <p:ext uri="{BB962C8B-B14F-4D97-AF65-F5344CB8AC3E}">
        <p14:creationId xmlns:p14="http://schemas.microsoft.com/office/powerpoint/2010/main" val="44090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Diagram&#10;&#10;AI-generated content may be incorrect.">
            <a:extLst>
              <a:ext uri="{FF2B5EF4-FFF2-40B4-BE49-F238E27FC236}">
                <a16:creationId xmlns:a16="http://schemas.microsoft.com/office/drawing/2014/main" id="{E9C764E2-DBBD-1BA6-E704-DDCB27CA1849}"/>
              </a:ext>
            </a:extLst>
          </p:cNvPr>
          <p:cNvPicPr>
            <a:picLocks noGrp="1" noChangeAspect="1"/>
          </p:cNvPicPr>
          <p:nvPr>
            <p:ph idx="1"/>
          </p:nvPr>
        </p:nvPicPr>
        <p:blipFill>
          <a:blip r:embed="rId2"/>
          <a:srcRect t="17513" b="7501"/>
          <a:stretch>
            <a:fillRect/>
          </a:stretch>
        </p:blipFill>
        <p:spPr>
          <a:xfrm>
            <a:off x="20" y="1282"/>
            <a:ext cx="12191980" cy="6856718"/>
          </a:xfrm>
          <a:prstGeom prst="rect">
            <a:avLst/>
          </a:prstGeom>
        </p:spPr>
      </p:pic>
    </p:spTree>
    <p:extLst>
      <p:ext uri="{BB962C8B-B14F-4D97-AF65-F5344CB8AC3E}">
        <p14:creationId xmlns:p14="http://schemas.microsoft.com/office/powerpoint/2010/main" val="1305717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28B98-5CD4-CE6C-CA63-AE257F2322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B622BC-8CF6-4C48-C4B4-56C1A265A6A0}"/>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0D00E8E4-DE61-9E3D-F295-DB5C57A83F0F}"/>
              </a:ext>
            </a:extLst>
          </p:cNvPr>
          <p:cNvSpPr>
            <a:spLocks noGrp="1"/>
          </p:cNvSpPr>
          <p:nvPr>
            <p:ph idx="1"/>
          </p:nvPr>
        </p:nvSpPr>
        <p:spPr/>
        <p:txBody>
          <a:bodyPr>
            <a:normAutofit fontScale="92500"/>
          </a:bodyPr>
          <a:lstStyle/>
          <a:p>
            <a:pPr>
              <a:buNone/>
            </a:pPr>
            <a:r>
              <a:rPr lang="en-US" sz="2800" b="0" i="0" dirty="0">
                <a:solidFill>
                  <a:srgbClr val="000000"/>
                </a:solidFill>
                <a:effectLst/>
                <a:latin typeface="ArialMT"/>
              </a:rPr>
              <a:t>5 types of common actions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Bolt Action-most common hunting action and usually the strongest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Lever Action - point out that old lever rifles have no safety</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Pump or Slide Action-most common shotgun action</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Semi-automatic-NOT an automatic, must pull trigger for each shot</a:t>
            </a:r>
          </a:p>
          <a:p>
            <a:pPr>
              <a:buNone/>
            </a:pPr>
            <a:r>
              <a:rPr lang="en-US" sz="2800" b="0" i="0" dirty="0">
                <a:solidFill>
                  <a:srgbClr val="000000"/>
                </a:solidFill>
                <a:effectLst/>
                <a:latin typeface="ArialMT"/>
              </a:rPr>
              <a:t>Often mistakenly called ‘automatic’ because they are “autoloaders” the action does all the work automatically</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Break Action-generally used/found on shotguns</a:t>
            </a:r>
            <a:r>
              <a:rPr lang="en-US" dirty="0"/>
              <a:t> </a:t>
            </a:r>
            <a:br>
              <a:rPr lang="en-US" dirty="0"/>
            </a:br>
            <a:endParaRPr lang="en-US" dirty="0"/>
          </a:p>
        </p:txBody>
      </p:sp>
    </p:spTree>
    <p:extLst>
      <p:ext uri="{BB962C8B-B14F-4D97-AF65-F5344CB8AC3E}">
        <p14:creationId xmlns:p14="http://schemas.microsoft.com/office/powerpoint/2010/main" val="97395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D2AB28D-7B2D-D253-C13E-940BBCC3887D}"/>
              </a:ext>
            </a:extLst>
          </p:cNvPr>
          <p:cNvPicPr>
            <a:picLocks noGrp="1" noChangeAspect="1"/>
          </p:cNvPicPr>
          <p:nvPr>
            <p:ph idx="1"/>
          </p:nvPr>
        </p:nvPicPr>
        <p:blipFill>
          <a:blip r:embed="rId2"/>
          <a:stretch>
            <a:fillRect/>
          </a:stretch>
        </p:blipFill>
        <p:spPr>
          <a:xfrm>
            <a:off x="1734208" y="11032"/>
            <a:ext cx="9129291" cy="6846968"/>
          </a:xfrm>
          <a:prstGeom prst="rect">
            <a:avLst/>
          </a:prstGeom>
        </p:spPr>
      </p:pic>
    </p:spTree>
    <p:extLst>
      <p:ext uri="{BB962C8B-B14F-4D97-AF65-F5344CB8AC3E}">
        <p14:creationId xmlns:p14="http://schemas.microsoft.com/office/powerpoint/2010/main" val="43424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2FDE77B-99A0-8DE7-FB25-24491DFFB9DC}"/>
              </a:ext>
            </a:extLst>
          </p:cNvPr>
          <p:cNvPicPr>
            <a:picLocks noGrp="1" noChangeAspect="1"/>
          </p:cNvPicPr>
          <p:nvPr>
            <p:ph idx="1"/>
          </p:nvPr>
        </p:nvPicPr>
        <p:blipFill>
          <a:blip r:embed="rId2"/>
          <a:stretch>
            <a:fillRect/>
          </a:stretch>
        </p:blipFill>
        <p:spPr>
          <a:xfrm>
            <a:off x="1618593" y="141890"/>
            <a:ext cx="8954813" cy="6716110"/>
          </a:xfrm>
          <a:prstGeom prst="rect">
            <a:avLst/>
          </a:prstGeom>
        </p:spPr>
      </p:pic>
    </p:spTree>
    <p:extLst>
      <p:ext uri="{BB962C8B-B14F-4D97-AF65-F5344CB8AC3E}">
        <p14:creationId xmlns:p14="http://schemas.microsoft.com/office/powerpoint/2010/main" val="3794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4BEFD54-1D8E-CAD4-0FE2-CEF4070DE3E2}"/>
              </a:ext>
            </a:extLst>
          </p:cNvPr>
          <p:cNvPicPr>
            <a:picLocks noGrp="1" noChangeAspect="1"/>
          </p:cNvPicPr>
          <p:nvPr>
            <p:ph idx="1"/>
          </p:nvPr>
        </p:nvPicPr>
        <p:blipFill>
          <a:blip r:embed="rId2"/>
          <a:stretch>
            <a:fillRect/>
          </a:stretch>
        </p:blipFill>
        <p:spPr>
          <a:xfrm>
            <a:off x="1308538" y="-11825"/>
            <a:ext cx="9159766" cy="6869825"/>
          </a:xfrm>
          <a:prstGeom prst="rect">
            <a:avLst/>
          </a:prstGeom>
        </p:spPr>
      </p:pic>
    </p:spTree>
    <p:extLst>
      <p:ext uri="{BB962C8B-B14F-4D97-AF65-F5344CB8AC3E}">
        <p14:creationId xmlns:p14="http://schemas.microsoft.com/office/powerpoint/2010/main" val="93651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5320E3-EE8E-5189-FA8A-BD462D426BD9}"/>
              </a:ext>
            </a:extLst>
          </p:cNvPr>
          <p:cNvPicPr>
            <a:picLocks noGrp="1" noChangeAspect="1"/>
          </p:cNvPicPr>
          <p:nvPr>
            <p:ph idx="1"/>
          </p:nvPr>
        </p:nvPicPr>
        <p:blipFill>
          <a:blip r:embed="rId2"/>
          <a:stretch>
            <a:fillRect/>
          </a:stretch>
        </p:blipFill>
        <p:spPr>
          <a:xfrm>
            <a:off x="1547648" y="35473"/>
            <a:ext cx="9096703" cy="6822527"/>
          </a:xfrm>
          <a:prstGeom prst="rect">
            <a:avLst/>
          </a:prstGeom>
        </p:spPr>
      </p:pic>
    </p:spTree>
    <p:extLst>
      <p:ext uri="{BB962C8B-B14F-4D97-AF65-F5344CB8AC3E}">
        <p14:creationId xmlns:p14="http://schemas.microsoft.com/office/powerpoint/2010/main" val="341048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42A327A-3A2E-7257-42E3-9054D06AFDAF}"/>
              </a:ext>
            </a:extLst>
          </p:cNvPr>
          <p:cNvPicPr>
            <a:picLocks noGrp="1" noChangeAspect="1"/>
          </p:cNvPicPr>
          <p:nvPr>
            <p:ph idx="1"/>
          </p:nvPr>
        </p:nvPicPr>
        <p:blipFill>
          <a:blip r:embed="rId2"/>
          <a:stretch>
            <a:fillRect/>
          </a:stretch>
        </p:blipFill>
        <p:spPr>
          <a:xfrm>
            <a:off x="1547648" y="0"/>
            <a:ext cx="9096703" cy="6822527"/>
          </a:xfrm>
          <a:prstGeom prst="rect">
            <a:avLst/>
          </a:prstGeom>
        </p:spPr>
      </p:pic>
    </p:spTree>
    <p:extLst>
      <p:ext uri="{BB962C8B-B14F-4D97-AF65-F5344CB8AC3E}">
        <p14:creationId xmlns:p14="http://schemas.microsoft.com/office/powerpoint/2010/main" val="243495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F4703DA-1E04-0AFB-F524-D55753E2AD5E}"/>
              </a:ext>
            </a:extLst>
          </p:cNvPr>
          <p:cNvPicPr>
            <a:picLocks noGrp="1" noChangeAspect="1"/>
          </p:cNvPicPr>
          <p:nvPr>
            <p:ph idx="1"/>
          </p:nvPr>
        </p:nvPicPr>
        <p:blipFill>
          <a:blip r:embed="rId2"/>
          <a:stretch>
            <a:fillRect/>
          </a:stretch>
        </p:blipFill>
        <p:spPr>
          <a:xfrm>
            <a:off x="1594945" y="106417"/>
            <a:ext cx="9002110" cy="6751583"/>
          </a:xfrm>
          <a:prstGeom prst="rect">
            <a:avLst/>
          </a:prstGeom>
        </p:spPr>
      </p:pic>
    </p:spTree>
    <p:extLst>
      <p:ext uri="{BB962C8B-B14F-4D97-AF65-F5344CB8AC3E}">
        <p14:creationId xmlns:p14="http://schemas.microsoft.com/office/powerpoint/2010/main" val="1563155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66BA-5FA8-41DD-4D9C-EE53D7AE51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8F91E2-18BB-C279-26A7-929FA8DEF3AB}"/>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1A093BAB-3423-BBAD-C482-047DB4E21712}"/>
              </a:ext>
            </a:extLst>
          </p:cNvPr>
          <p:cNvSpPr>
            <a:spLocks noGrp="1"/>
          </p:cNvSpPr>
          <p:nvPr>
            <p:ph idx="1"/>
          </p:nvPr>
        </p:nvSpPr>
        <p:spPr/>
        <p:txBody>
          <a:bodyPr>
            <a:normAutofit fontScale="92500" lnSpcReduction="20000"/>
          </a:bodyPr>
          <a:lstStyle/>
          <a:p>
            <a:pPr>
              <a:buNone/>
            </a:pPr>
            <a:br>
              <a:rPr lang="en-US" dirty="0"/>
            </a:br>
            <a:r>
              <a:rPr lang="en-US" sz="2800" b="0" i="0" dirty="0">
                <a:solidFill>
                  <a:srgbClr val="000000"/>
                </a:solidFill>
                <a:effectLst/>
                <a:latin typeface="ArialMT"/>
              </a:rPr>
              <a:t>Single shot/Repeater-magazines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Single shots must be loaded/reloaded by hand for each shot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Repeaters use a magazine to hold ammunition</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Different magazines for different guns: Removable, fixed (non-removable), rotary, tubular</a:t>
            </a:r>
          </a:p>
          <a:p>
            <a:pPr>
              <a:buNone/>
            </a:pPr>
            <a:r>
              <a:rPr lang="en-US" sz="2800" b="0" i="0" dirty="0">
                <a:solidFill>
                  <a:srgbClr val="000000"/>
                </a:solidFill>
                <a:effectLst/>
                <a:latin typeface="Wingdings-Regular"/>
              </a:rPr>
              <a:t> </a:t>
            </a:r>
            <a:r>
              <a:rPr lang="en-US" sz="2800" b="0" i="0" dirty="0">
                <a:solidFill>
                  <a:srgbClr val="000000"/>
                </a:solidFill>
                <a:effectLst/>
                <a:latin typeface="ArialMT"/>
              </a:rPr>
              <a:t>Safety (s) on guns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Carry gun with the safety on at all times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Take safety off ONLY just before you shoot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NEVER, NEVER trust your safety-it is a mechanical device and can fail!</a:t>
            </a:r>
            <a:r>
              <a:rPr lang="en-US" dirty="0"/>
              <a:t> </a:t>
            </a:r>
            <a:br>
              <a:rPr lang="en-US" dirty="0"/>
            </a:br>
            <a:endParaRPr lang="en-US" dirty="0"/>
          </a:p>
        </p:txBody>
      </p:sp>
    </p:spTree>
    <p:extLst>
      <p:ext uri="{BB962C8B-B14F-4D97-AF65-F5344CB8AC3E}">
        <p14:creationId xmlns:p14="http://schemas.microsoft.com/office/powerpoint/2010/main" val="405602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A8BEC-F8F3-A16A-960E-54C7E6E0F4EC}"/>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31326522-E4F0-D381-57D0-393971D56694}"/>
              </a:ext>
            </a:extLst>
          </p:cNvPr>
          <p:cNvSpPr>
            <a:spLocks noGrp="1"/>
          </p:cNvSpPr>
          <p:nvPr>
            <p:ph idx="1"/>
          </p:nvPr>
        </p:nvSpPr>
        <p:spPr/>
        <p:txBody>
          <a:bodyPr/>
          <a:lstStyle/>
          <a:p>
            <a:r>
              <a:rPr lang="en-US" dirty="0"/>
              <a:t>Instructors and Facility</a:t>
            </a:r>
          </a:p>
          <a:p>
            <a:r>
              <a:rPr lang="en-US" dirty="0"/>
              <a:t>Timeframe</a:t>
            </a:r>
          </a:p>
          <a:p>
            <a:r>
              <a:rPr lang="en-US" dirty="0"/>
              <a:t>This is a review only of the important subjects</a:t>
            </a:r>
          </a:p>
          <a:p>
            <a:r>
              <a:rPr lang="en-US" dirty="0"/>
              <a:t>There will be a practical firearm handling portion </a:t>
            </a:r>
          </a:p>
          <a:p>
            <a:r>
              <a:rPr lang="en-US" dirty="0"/>
              <a:t>There will be a 100 question written exam</a:t>
            </a:r>
          </a:p>
        </p:txBody>
      </p:sp>
    </p:spTree>
    <p:extLst>
      <p:ext uri="{BB962C8B-B14F-4D97-AF65-F5344CB8AC3E}">
        <p14:creationId xmlns:p14="http://schemas.microsoft.com/office/powerpoint/2010/main" val="3786467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3BF3C-C30F-2B27-DCD8-69DA60F206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21EAF-396F-9614-0EF0-1869000DAEDA}"/>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6D723ED5-57B4-4788-044D-101B936FA3A9}"/>
              </a:ext>
            </a:extLst>
          </p:cNvPr>
          <p:cNvSpPr>
            <a:spLocks noGrp="1"/>
          </p:cNvSpPr>
          <p:nvPr>
            <p:ph idx="1"/>
          </p:nvPr>
        </p:nvSpPr>
        <p:spPr/>
        <p:txBody>
          <a:bodyPr>
            <a:normAutofit/>
          </a:bodyPr>
          <a:lstStyle/>
          <a:p>
            <a:pPr>
              <a:buNone/>
            </a:pPr>
            <a:br>
              <a:rPr lang="en-US" dirty="0"/>
            </a:br>
            <a:r>
              <a:rPr lang="en-US" sz="2800" b="0" i="0" dirty="0">
                <a:solidFill>
                  <a:srgbClr val="000000"/>
                </a:solidFill>
                <a:effectLst/>
                <a:latin typeface="ArialMT"/>
              </a:rPr>
              <a:t>Sights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Three main types: open, peep, telescopic</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Sights compensate for gravity and loss of velocity (speed)</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When adjusting open sights (sighting-in), move the REAR sight in the direction you want the bullet to go on the target.</a:t>
            </a:r>
            <a:r>
              <a:rPr lang="en-US" dirty="0"/>
              <a:t> </a:t>
            </a:r>
            <a:br>
              <a:rPr lang="en-US" dirty="0"/>
            </a:br>
            <a:br>
              <a:rPr lang="en-US" dirty="0"/>
            </a:br>
            <a:endParaRPr lang="en-US" dirty="0"/>
          </a:p>
        </p:txBody>
      </p:sp>
    </p:spTree>
    <p:extLst>
      <p:ext uri="{BB962C8B-B14F-4D97-AF65-F5344CB8AC3E}">
        <p14:creationId xmlns:p14="http://schemas.microsoft.com/office/powerpoint/2010/main" val="280838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A3D6C75-AC79-20C1-DCF6-7647C6C95DD4}"/>
              </a:ext>
            </a:extLst>
          </p:cNvPr>
          <p:cNvPicPr>
            <a:picLocks noGrp="1" noChangeAspect="1"/>
          </p:cNvPicPr>
          <p:nvPr>
            <p:ph idx="1"/>
          </p:nvPr>
        </p:nvPicPr>
        <p:blipFill>
          <a:blip r:embed="rId2"/>
          <a:stretch>
            <a:fillRect/>
          </a:stretch>
        </p:blipFill>
        <p:spPr>
          <a:xfrm>
            <a:off x="1292772" y="0"/>
            <a:ext cx="9112469" cy="6834352"/>
          </a:xfrm>
          <a:prstGeom prst="rect">
            <a:avLst/>
          </a:prstGeom>
        </p:spPr>
      </p:pic>
    </p:spTree>
    <p:extLst>
      <p:ext uri="{BB962C8B-B14F-4D97-AF65-F5344CB8AC3E}">
        <p14:creationId xmlns:p14="http://schemas.microsoft.com/office/powerpoint/2010/main" val="332762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454E109-CDAB-8B99-503C-E4043D624AEC}"/>
              </a:ext>
            </a:extLst>
          </p:cNvPr>
          <p:cNvPicPr>
            <a:picLocks noGrp="1" noChangeAspect="1"/>
          </p:cNvPicPr>
          <p:nvPr>
            <p:ph idx="1"/>
          </p:nvPr>
        </p:nvPicPr>
        <p:blipFill>
          <a:blip r:embed="rId2"/>
          <a:stretch>
            <a:fillRect/>
          </a:stretch>
        </p:blipFill>
        <p:spPr>
          <a:xfrm>
            <a:off x="1261240" y="41384"/>
            <a:ext cx="9033641" cy="6775231"/>
          </a:xfrm>
          <a:prstGeom prst="rect">
            <a:avLst/>
          </a:prstGeom>
        </p:spPr>
      </p:pic>
    </p:spTree>
    <p:extLst>
      <p:ext uri="{BB962C8B-B14F-4D97-AF65-F5344CB8AC3E}">
        <p14:creationId xmlns:p14="http://schemas.microsoft.com/office/powerpoint/2010/main" val="368562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D5D71-717B-3D30-B187-62AA66615E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5E7BC2-ACFB-A09B-963C-61347B5D5EA6}"/>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615E2FAB-9F45-81DD-DCEB-BA962D7D67F7}"/>
              </a:ext>
            </a:extLst>
          </p:cNvPr>
          <p:cNvSpPr>
            <a:spLocks noGrp="1"/>
          </p:cNvSpPr>
          <p:nvPr>
            <p:ph idx="1"/>
          </p:nvPr>
        </p:nvSpPr>
        <p:spPr/>
        <p:txBody>
          <a:bodyPr>
            <a:normAutofit fontScale="70000" lnSpcReduction="20000"/>
          </a:bodyPr>
          <a:lstStyle/>
          <a:p>
            <a:pPr>
              <a:buNone/>
            </a:pPr>
            <a:br>
              <a:rPr lang="en-US" dirty="0"/>
            </a:br>
            <a:r>
              <a:rPr lang="en-US" sz="2800" b="0" i="0" dirty="0">
                <a:solidFill>
                  <a:srgbClr val="000000"/>
                </a:solidFill>
                <a:effectLst/>
                <a:latin typeface="ArialMT"/>
              </a:rPr>
              <a:t>Handguns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Parts of a Revolver: Barrel, Cylinder, Frame, Grip</a:t>
            </a:r>
          </a:p>
          <a:p>
            <a:pPr>
              <a:buNone/>
            </a:pPr>
            <a:r>
              <a:rPr lang="en-US" sz="2800" b="0" i="0" dirty="0">
                <a:solidFill>
                  <a:srgbClr val="000000"/>
                </a:solidFill>
                <a:effectLst/>
                <a:latin typeface="ArialMT"/>
              </a:rPr>
              <a:t>Cylinder holds ammo; it is the part that brings up a fresh round to fire; it turns, thus ‘revolver’</a:t>
            </a:r>
          </a:p>
          <a:p>
            <a:pPr>
              <a:buNone/>
            </a:pPr>
            <a:r>
              <a:rPr lang="en-US" sz="2800" b="0" i="0" dirty="0">
                <a:solidFill>
                  <a:srgbClr val="000000"/>
                </a:solidFill>
                <a:effectLst/>
                <a:latin typeface="ArialMT"/>
              </a:rPr>
              <a:t>Single action revolver must be cocked for each shot; double action only needs trigger pull</a:t>
            </a:r>
          </a:p>
          <a:p>
            <a:pPr>
              <a:buNone/>
            </a:pPr>
            <a:r>
              <a:rPr lang="en-US" sz="2800" b="0" i="0" dirty="0">
                <a:solidFill>
                  <a:srgbClr val="000000"/>
                </a:solidFill>
                <a:effectLst/>
                <a:latin typeface="ArialMT"/>
              </a:rPr>
              <a:t>There ARE NO SAFETIES on revolvers. ALWAYS carry with the hammer down on an empty chamber</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Semi-Automatic: Barrel, Frame, Grip, Slide</a:t>
            </a:r>
          </a:p>
          <a:p>
            <a:pPr>
              <a:buNone/>
            </a:pPr>
            <a:r>
              <a:rPr lang="en-US" sz="2800" b="0" i="0" dirty="0">
                <a:solidFill>
                  <a:srgbClr val="000000"/>
                </a:solidFill>
                <a:effectLst/>
                <a:latin typeface="ArialMT"/>
              </a:rPr>
              <a:t>A magazine holds ammo, and the slide moves back and forth to chamber a fresh round for firing</a:t>
            </a:r>
          </a:p>
          <a:p>
            <a:pPr>
              <a:buNone/>
            </a:pPr>
            <a:r>
              <a:rPr lang="en-US" sz="2800" b="0" i="0" dirty="0">
                <a:solidFill>
                  <a:srgbClr val="000000"/>
                </a:solidFill>
                <a:effectLst/>
                <a:latin typeface="ArialMT"/>
              </a:rPr>
              <a:t>Most semi-autos have a safety, but they don’t all work the same</a:t>
            </a:r>
            <a:r>
              <a:rPr lang="en-US" dirty="0"/>
              <a:t> </a:t>
            </a:r>
            <a:br>
              <a:rPr lang="en-US" dirty="0"/>
            </a:br>
            <a:br>
              <a:rPr lang="en-US" dirty="0"/>
            </a:br>
            <a:br>
              <a:rPr lang="en-US" dirty="0"/>
            </a:br>
            <a:endParaRPr lang="en-US" dirty="0"/>
          </a:p>
        </p:txBody>
      </p:sp>
    </p:spTree>
    <p:extLst>
      <p:ext uri="{BB962C8B-B14F-4D97-AF65-F5344CB8AC3E}">
        <p14:creationId xmlns:p14="http://schemas.microsoft.com/office/powerpoint/2010/main" val="55930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5B4BA-6979-B55A-3D4E-BB4D79647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6A07D-68B4-9BB2-1B41-4B860E9FB0B6}"/>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8963D92E-7B1F-4752-7792-CA2C7ADB9AE1}"/>
              </a:ext>
            </a:extLst>
          </p:cNvPr>
          <p:cNvSpPr>
            <a:spLocks noGrp="1"/>
          </p:cNvSpPr>
          <p:nvPr>
            <p:ph idx="1"/>
          </p:nvPr>
        </p:nvSpPr>
        <p:spPr/>
        <p:txBody>
          <a:bodyPr>
            <a:normAutofit fontScale="92500" lnSpcReduction="20000"/>
          </a:bodyPr>
          <a:lstStyle/>
          <a:p>
            <a:pPr>
              <a:buNone/>
            </a:pPr>
            <a:br>
              <a:rPr lang="en-US" dirty="0"/>
            </a:br>
            <a:r>
              <a:rPr lang="en-US" sz="2800" b="0" i="0" dirty="0">
                <a:solidFill>
                  <a:srgbClr val="000000"/>
                </a:solidFill>
                <a:effectLst/>
                <a:latin typeface="ArialMT"/>
              </a:rPr>
              <a:t>Black Powder/ Muzzleloading</a:t>
            </a:r>
          </a:p>
          <a:p>
            <a:pPr>
              <a:buNone/>
            </a:pPr>
            <a:endParaRPr lang="en-US" sz="2800" b="0" i="0" dirty="0">
              <a:solidFill>
                <a:srgbClr val="000000"/>
              </a:solidFill>
              <a:effectLst/>
              <a:latin typeface="TimesNewRomanPS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Use only black powder or </a:t>
            </a:r>
            <a:r>
              <a:rPr lang="en-US" sz="2800" b="0" i="0" dirty="0" err="1">
                <a:solidFill>
                  <a:srgbClr val="000000"/>
                </a:solidFill>
                <a:effectLst/>
                <a:latin typeface="ArialMT"/>
              </a:rPr>
              <a:t>Pyrodex</a:t>
            </a:r>
            <a:r>
              <a:rPr lang="en-US" sz="2800" b="0" i="0" dirty="0">
                <a:solidFill>
                  <a:srgbClr val="000000"/>
                </a:solidFill>
                <a:effectLst/>
                <a:latin typeface="ArialMT"/>
              </a:rPr>
              <a:t> in muzzleloaders or black powder guns.</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ArialMT"/>
              </a:rPr>
              <a:t>Black powder and </a:t>
            </a:r>
            <a:r>
              <a:rPr lang="en-US" sz="2800" b="0" i="0" dirty="0" err="1">
                <a:solidFill>
                  <a:srgbClr val="000000"/>
                </a:solidFill>
                <a:effectLst/>
                <a:latin typeface="ArialMT"/>
              </a:rPr>
              <a:t>Pyrodex</a:t>
            </a:r>
            <a:r>
              <a:rPr lang="en-US" sz="2800" b="0" i="0" dirty="0">
                <a:solidFill>
                  <a:srgbClr val="000000"/>
                </a:solidFill>
                <a:effectLst/>
                <a:latin typeface="ArialMT"/>
              </a:rPr>
              <a:t> produce LESS pressure than modern gun powders. If you run out of the proper powder, do NOT substitute smokeless powder</a:t>
            </a:r>
            <a:r>
              <a:rPr lang="en-US" dirty="0"/>
              <a:t>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194444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AEB64-5DEB-AF01-E629-78EBEED1E1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174D09-8516-1888-7FB5-C8C3139A478E}"/>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62512D41-307A-60DE-C7A0-F7FE2821C375}"/>
              </a:ext>
            </a:extLst>
          </p:cNvPr>
          <p:cNvSpPr>
            <a:spLocks noGrp="1"/>
          </p:cNvSpPr>
          <p:nvPr>
            <p:ph idx="1"/>
          </p:nvPr>
        </p:nvSpPr>
        <p:spPr/>
        <p:txBody>
          <a:bodyPr>
            <a:normAutofit lnSpcReduction="10000"/>
          </a:bodyPr>
          <a:lstStyle/>
          <a:p>
            <a:pPr>
              <a:buNone/>
            </a:pPr>
            <a:br>
              <a:rPr lang="en-US" dirty="0"/>
            </a:br>
            <a:r>
              <a:rPr lang="en-US" sz="2800" b="0" i="0" dirty="0">
                <a:solidFill>
                  <a:srgbClr val="000000"/>
                </a:solidFill>
                <a:effectLst/>
                <a:latin typeface="ArialMT"/>
              </a:rPr>
              <a:t>Checking for loaded muzzleloader</a:t>
            </a:r>
          </a:p>
          <a:p>
            <a:pPr>
              <a:buNone/>
            </a:pPr>
            <a:r>
              <a:rPr lang="en-US" sz="2800" b="0" i="0" dirty="0">
                <a:solidFill>
                  <a:srgbClr val="000000"/>
                </a:solidFill>
                <a:effectLst/>
                <a:latin typeface="ArialMT"/>
              </a:rPr>
              <a:t>Use your ramrod. Before you load your gun for the first time, you should have dropped your ramrod into the barrel, and marked it so you would be able to tell that you have an unloaded gun. If you drop the ramrod into the barrel and it doesn’t drop all the way down to this mark, something is in your barrel, probably a load of powder and bullet!</a:t>
            </a:r>
            <a:r>
              <a:rPr lang="en-US" dirty="0"/>
              <a:t>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04411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3496D-40DC-EDC5-8ADB-07A7437AE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98329-2BB0-55E6-E577-15E23E19E942}"/>
              </a:ext>
            </a:extLst>
          </p:cNvPr>
          <p:cNvSpPr>
            <a:spLocks noGrp="1"/>
          </p:cNvSpPr>
          <p:nvPr>
            <p:ph type="title"/>
          </p:nvPr>
        </p:nvSpPr>
        <p:spPr/>
        <p:txBody>
          <a:bodyPr/>
          <a:lstStyle/>
          <a:p>
            <a:pPr algn="ctr"/>
            <a:r>
              <a:rPr lang="en-US" dirty="0"/>
              <a:t>Firearms: Descriptions and Safeties</a:t>
            </a:r>
          </a:p>
        </p:txBody>
      </p:sp>
      <p:sp>
        <p:nvSpPr>
          <p:cNvPr id="3" name="Content Placeholder 2">
            <a:extLst>
              <a:ext uri="{FF2B5EF4-FFF2-40B4-BE49-F238E27FC236}">
                <a16:creationId xmlns:a16="http://schemas.microsoft.com/office/drawing/2014/main" id="{8E82F0BD-AAFA-565B-1131-E1DC5D7F68E3}"/>
              </a:ext>
            </a:extLst>
          </p:cNvPr>
          <p:cNvSpPr>
            <a:spLocks noGrp="1"/>
          </p:cNvSpPr>
          <p:nvPr>
            <p:ph idx="1"/>
          </p:nvPr>
        </p:nvSpPr>
        <p:spPr/>
        <p:txBody>
          <a:bodyPr>
            <a:normAutofit/>
          </a:bodyPr>
          <a:lstStyle/>
          <a:p>
            <a:pPr>
              <a:buNone/>
            </a:pPr>
            <a:br>
              <a:rPr lang="en-US" dirty="0"/>
            </a:br>
            <a:r>
              <a:rPr lang="en-US" sz="2800" b="0" i="0" dirty="0">
                <a:solidFill>
                  <a:srgbClr val="000000"/>
                </a:solidFill>
                <a:effectLst/>
                <a:latin typeface="ArialMT"/>
              </a:rPr>
              <a:t>No safety. Half-cock not safe!!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Hang Fire – when the muzzleloader (or any firearm) doesn’t fire when you first pull the trigger. Keep the muzzle pointed in a safe direction, as the firearm may fire after a delay.</a:t>
            </a:r>
            <a:r>
              <a:rPr lang="en-US" dirty="0"/>
              <a:t> </a:t>
            </a: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12105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72C82-245E-5434-7B5B-0B6BD7A3041E}"/>
              </a:ext>
            </a:extLst>
          </p:cNvPr>
          <p:cNvSpPr>
            <a:spLocks noGrp="1"/>
          </p:cNvSpPr>
          <p:nvPr>
            <p:ph type="title"/>
          </p:nvPr>
        </p:nvSpPr>
        <p:spPr/>
        <p:txBody>
          <a:bodyPr/>
          <a:lstStyle/>
          <a:p>
            <a:pPr algn="ctr"/>
            <a:r>
              <a:rPr lang="en-US" dirty="0"/>
              <a:t>Firearms Handling and Safety</a:t>
            </a:r>
          </a:p>
        </p:txBody>
      </p:sp>
      <p:sp>
        <p:nvSpPr>
          <p:cNvPr id="3" name="Content Placeholder 2">
            <a:extLst>
              <a:ext uri="{FF2B5EF4-FFF2-40B4-BE49-F238E27FC236}">
                <a16:creationId xmlns:a16="http://schemas.microsoft.com/office/drawing/2014/main" id="{BFB67AD7-3A33-1173-BC16-510E8B46E894}"/>
              </a:ext>
            </a:extLst>
          </p:cNvPr>
          <p:cNvSpPr>
            <a:spLocks noGrp="1"/>
          </p:cNvSpPr>
          <p:nvPr>
            <p:ph idx="1"/>
          </p:nvPr>
        </p:nvSpPr>
        <p:spPr/>
        <p:txBody>
          <a:bodyPr/>
          <a:lstStyle/>
          <a:p>
            <a:r>
              <a:rPr lang="en-US" dirty="0"/>
              <a:t>Primary rules of firearms safety</a:t>
            </a:r>
          </a:p>
          <a:p>
            <a:r>
              <a:rPr lang="en-US" dirty="0"/>
              <a:t>CONTROL the direction of the muzzle. ALWAYS POINT THE GUN IN A SAFE DIRECTION</a:t>
            </a:r>
          </a:p>
          <a:p>
            <a:r>
              <a:rPr lang="en-US" dirty="0"/>
              <a:t>A “safe direction” is away from people and things you don’t want to shoot/kill; It may be up, down, to the side As you hunt and move around this direction will change. Practice handling your gun is the only way to make this “second nature” to you.</a:t>
            </a:r>
          </a:p>
        </p:txBody>
      </p:sp>
    </p:spTree>
    <p:extLst>
      <p:ext uri="{BB962C8B-B14F-4D97-AF65-F5344CB8AC3E}">
        <p14:creationId xmlns:p14="http://schemas.microsoft.com/office/powerpoint/2010/main" val="157980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E712-43AC-E86A-2C20-08EF9C1A2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47C0A0-EF5A-81EF-5FA2-849207F79B11}"/>
              </a:ext>
            </a:extLst>
          </p:cNvPr>
          <p:cNvSpPr>
            <a:spLocks noGrp="1"/>
          </p:cNvSpPr>
          <p:nvPr>
            <p:ph type="title"/>
          </p:nvPr>
        </p:nvSpPr>
        <p:spPr/>
        <p:txBody>
          <a:bodyPr/>
          <a:lstStyle/>
          <a:p>
            <a:pPr algn="ctr"/>
            <a:r>
              <a:rPr lang="en-US" dirty="0"/>
              <a:t>Firearms Handling and Safety</a:t>
            </a:r>
          </a:p>
        </p:txBody>
      </p:sp>
      <p:sp>
        <p:nvSpPr>
          <p:cNvPr id="3" name="Content Placeholder 2">
            <a:extLst>
              <a:ext uri="{FF2B5EF4-FFF2-40B4-BE49-F238E27FC236}">
                <a16:creationId xmlns:a16="http://schemas.microsoft.com/office/drawing/2014/main" id="{B07BF7A9-82FD-766F-D529-3A4886E92786}"/>
              </a:ext>
            </a:extLst>
          </p:cNvPr>
          <p:cNvSpPr>
            <a:spLocks noGrp="1"/>
          </p:cNvSpPr>
          <p:nvPr>
            <p:ph idx="1"/>
          </p:nvPr>
        </p:nvSpPr>
        <p:spPr/>
        <p:txBody>
          <a:bodyPr/>
          <a:lstStyle/>
          <a:p>
            <a:pPr>
              <a:buNone/>
            </a:pPr>
            <a:r>
              <a:rPr lang="en-US" sz="2800" b="0" i="0" dirty="0">
                <a:solidFill>
                  <a:srgbClr val="000000"/>
                </a:solidFill>
                <a:effectLst/>
                <a:latin typeface="ArialMT"/>
              </a:rPr>
              <a:t>TREAT every firearm as if it were loaded-ALWAYS!</a:t>
            </a:r>
          </a:p>
          <a:p>
            <a:pPr>
              <a:buNone/>
            </a:pPr>
            <a:r>
              <a:rPr lang="en-US" sz="2800" b="0" i="0" dirty="0">
                <a:solidFill>
                  <a:srgbClr val="000000"/>
                </a:solidFill>
                <a:effectLst/>
                <a:latin typeface="ArialMT"/>
              </a:rPr>
              <a:t>Every time you pick-up or handle a gun, first thing you must do is check to see if it is loaded. Every time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IDENTIFY YOUR TARGET AND BEYOND</a:t>
            </a:r>
          </a:p>
          <a:p>
            <a:pPr>
              <a:buNone/>
            </a:pPr>
            <a:r>
              <a:rPr lang="en-US" sz="2800" b="0" i="0" dirty="0">
                <a:solidFill>
                  <a:srgbClr val="000000"/>
                </a:solidFill>
                <a:effectLst/>
                <a:latin typeface="ArialMT"/>
              </a:rPr>
              <a:t>Don’t shoot game that is NOT legal. You don’t want to shoot somebody or something in the background. You must have backstop for your bullets. The best backstop for target shooting is a dirt bank cleared of rocks</a:t>
            </a:r>
            <a:r>
              <a:rPr lang="en-US" dirty="0"/>
              <a:t> </a:t>
            </a:r>
            <a:br>
              <a:rPr lang="en-US" dirty="0"/>
            </a:br>
            <a:endParaRPr lang="en-US" dirty="0"/>
          </a:p>
        </p:txBody>
      </p:sp>
    </p:spTree>
    <p:extLst>
      <p:ext uri="{BB962C8B-B14F-4D97-AF65-F5344CB8AC3E}">
        <p14:creationId xmlns:p14="http://schemas.microsoft.com/office/powerpoint/2010/main" val="1610588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46CA2-CD2A-8C77-6289-3EBB5D2FD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779049-49C7-A120-CFD3-54873CFA6986}"/>
              </a:ext>
            </a:extLst>
          </p:cNvPr>
          <p:cNvSpPr>
            <a:spLocks noGrp="1"/>
          </p:cNvSpPr>
          <p:nvPr>
            <p:ph type="title"/>
          </p:nvPr>
        </p:nvSpPr>
        <p:spPr/>
        <p:txBody>
          <a:bodyPr/>
          <a:lstStyle/>
          <a:p>
            <a:pPr algn="ctr"/>
            <a:r>
              <a:rPr lang="en-US" dirty="0"/>
              <a:t>Firearms Handling and Safety</a:t>
            </a:r>
          </a:p>
        </p:txBody>
      </p:sp>
      <p:sp>
        <p:nvSpPr>
          <p:cNvPr id="3" name="Content Placeholder 2">
            <a:extLst>
              <a:ext uri="{FF2B5EF4-FFF2-40B4-BE49-F238E27FC236}">
                <a16:creationId xmlns:a16="http://schemas.microsoft.com/office/drawing/2014/main" id="{CA457A5D-30A1-6553-E805-0C734803E3B6}"/>
              </a:ext>
            </a:extLst>
          </p:cNvPr>
          <p:cNvSpPr>
            <a:spLocks noGrp="1"/>
          </p:cNvSpPr>
          <p:nvPr>
            <p:ph idx="1"/>
          </p:nvPr>
        </p:nvSpPr>
        <p:spPr/>
        <p:txBody>
          <a:bodyPr>
            <a:normAutofit lnSpcReduction="10000"/>
          </a:bodyPr>
          <a:lstStyle/>
          <a:p>
            <a:pPr>
              <a:buNone/>
            </a:pPr>
            <a:r>
              <a:rPr lang="en-US" sz="2800" b="0" i="0" dirty="0">
                <a:solidFill>
                  <a:srgbClr val="000000"/>
                </a:solidFill>
                <a:effectLst/>
                <a:latin typeface="ArialMT"/>
              </a:rPr>
              <a:t>Methods of Carrying – demonstrate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Shoulder, cradle, double hand, elbow, sling, trail</a:t>
            </a:r>
          </a:p>
          <a:p>
            <a:pPr>
              <a:buNone/>
            </a:pPr>
            <a:r>
              <a:rPr lang="en-US" sz="2800" b="0" i="0" dirty="0">
                <a:solidFill>
                  <a:srgbClr val="000000"/>
                </a:solidFill>
                <a:effectLst/>
                <a:latin typeface="ArialMT"/>
              </a:rPr>
              <a:t>Zone of fire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The area in which a hunter can shoot safely </a:t>
            </a:r>
          </a:p>
          <a:p>
            <a:pPr>
              <a:buNone/>
            </a:pPr>
            <a:r>
              <a:rPr lang="en-US" sz="2800" b="0" i="0" dirty="0">
                <a:solidFill>
                  <a:srgbClr val="000000"/>
                </a:solidFill>
                <a:effectLst/>
                <a:latin typeface="ArialMT"/>
              </a:rPr>
              <a:t>Shooting from a boat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NEVER stand-up to shoot; shoot while seated in the bottom of the boat or on a seat in the boat</a:t>
            </a:r>
          </a:p>
          <a:p>
            <a:pPr>
              <a:buNone/>
            </a:pPr>
            <a:br>
              <a:rPr lang="en-US" dirty="0"/>
            </a:br>
            <a:br>
              <a:rPr lang="en-US" dirty="0"/>
            </a:br>
            <a:endParaRPr lang="en-US" dirty="0"/>
          </a:p>
        </p:txBody>
      </p:sp>
    </p:spTree>
    <p:extLst>
      <p:ext uri="{BB962C8B-B14F-4D97-AF65-F5344CB8AC3E}">
        <p14:creationId xmlns:p14="http://schemas.microsoft.com/office/powerpoint/2010/main" val="3969863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CE180C-FC07-BD1D-8B4D-901A57C08E46}"/>
              </a:ext>
            </a:extLst>
          </p:cNvPr>
          <p:cNvPicPr>
            <a:picLocks noGrp="1" noChangeAspect="1"/>
          </p:cNvPicPr>
          <p:nvPr>
            <p:ph idx="1"/>
          </p:nvPr>
        </p:nvPicPr>
        <p:blipFill>
          <a:blip r:embed="rId2"/>
          <a:stretch>
            <a:fillRect/>
          </a:stretch>
        </p:blipFill>
        <p:spPr>
          <a:xfrm>
            <a:off x="1389993" y="37442"/>
            <a:ext cx="9094076" cy="6820558"/>
          </a:xfrm>
          <a:prstGeom prst="rect">
            <a:avLst/>
          </a:prstGeom>
        </p:spPr>
      </p:pic>
    </p:spTree>
    <p:extLst>
      <p:ext uri="{BB962C8B-B14F-4D97-AF65-F5344CB8AC3E}">
        <p14:creationId xmlns:p14="http://schemas.microsoft.com/office/powerpoint/2010/main" val="3813921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E02BAEE-DFAA-71B2-B4D0-61035B88A2AF}"/>
              </a:ext>
            </a:extLst>
          </p:cNvPr>
          <p:cNvPicPr>
            <a:picLocks noGrp="1" noChangeAspect="1"/>
          </p:cNvPicPr>
          <p:nvPr>
            <p:ph idx="1"/>
          </p:nvPr>
        </p:nvPicPr>
        <p:blipFill>
          <a:blip r:embed="rId2"/>
          <a:stretch>
            <a:fillRect/>
          </a:stretch>
        </p:blipFill>
        <p:spPr>
          <a:xfrm>
            <a:off x="1292772" y="0"/>
            <a:ext cx="9159766" cy="6869825"/>
          </a:xfrm>
          <a:prstGeom prst="rect">
            <a:avLst/>
          </a:prstGeom>
        </p:spPr>
      </p:pic>
    </p:spTree>
    <p:extLst>
      <p:ext uri="{BB962C8B-B14F-4D97-AF65-F5344CB8AC3E}">
        <p14:creationId xmlns:p14="http://schemas.microsoft.com/office/powerpoint/2010/main" val="736378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F62A0-4EAD-ECDB-0A9A-8FDAA0C973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B5B48-4898-F479-08B0-96EF11515763}"/>
              </a:ext>
            </a:extLst>
          </p:cNvPr>
          <p:cNvSpPr>
            <a:spLocks noGrp="1"/>
          </p:cNvSpPr>
          <p:nvPr>
            <p:ph type="title"/>
          </p:nvPr>
        </p:nvSpPr>
        <p:spPr/>
        <p:txBody>
          <a:bodyPr/>
          <a:lstStyle/>
          <a:p>
            <a:pPr algn="ctr"/>
            <a:r>
              <a:rPr lang="en-US" dirty="0"/>
              <a:t>Firearms Handling and Safety</a:t>
            </a:r>
          </a:p>
        </p:txBody>
      </p:sp>
      <p:sp>
        <p:nvSpPr>
          <p:cNvPr id="3" name="Content Placeholder 2">
            <a:extLst>
              <a:ext uri="{FF2B5EF4-FFF2-40B4-BE49-F238E27FC236}">
                <a16:creationId xmlns:a16="http://schemas.microsoft.com/office/drawing/2014/main" id="{59067B01-2EFF-0A03-4044-47696A23EE2A}"/>
              </a:ext>
            </a:extLst>
          </p:cNvPr>
          <p:cNvSpPr>
            <a:spLocks noGrp="1"/>
          </p:cNvSpPr>
          <p:nvPr>
            <p:ph idx="1"/>
          </p:nvPr>
        </p:nvSpPr>
        <p:spPr/>
        <p:txBody>
          <a:bodyPr>
            <a:normAutofit fontScale="92500" lnSpcReduction="20000"/>
          </a:bodyPr>
          <a:lstStyle/>
          <a:p>
            <a:pPr>
              <a:buNone/>
            </a:pPr>
            <a:br>
              <a:rPr lang="en-US" dirty="0"/>
            </a:br>
            <a:r>
              <a:rPr lang="en-US" sz="2800" b="0" i="0" dirty="0">
                <a:solidFill>
                  <a:srgbClr val="000000"/>
                </a:solidFill>
                <a:effectLst/>
                <a:latin typeface="ArialMT"/>
              </a:rPr>
              <a:t>Fences and Obstacles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Unload firearm before crossing; action open, muzzle away</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Demonstrate one person/two person crossing</a:t>
            </a:r>
            <a:r>
              <a:rPr lang="en-US" dirty="0"/>
              <a:t>  </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ArialMT"/>
              </a:rPr>
              <a:t>Cleaning and Storage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Clean after use; watch for obstructions in barrel</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Oil lightly; store horizontal or muzzle down to prevent oil build-up</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Store firearms separately from ammunition</a:t>
            </a:r>
            <a:r>
              <a:rPr lang="en-US" dirty="0"/>
              <a:t> </a:t>
            </a:r>
            <a:br>
              <a:rPr lang="en-US" dirty="0"/>
            </a:br>
            <a:br>
              <a:rPr lang="en-US" dirty="0"/>
            </a:br>
            <a:endParaRPr lang="en-US" dirty="0"/>
          </a:p>
        </p:txBody>
      </p:sp>
    </p:spTree>
    <p:extLst>
      <p:ext uri="{BB962C8B-B14F-4D97-AF65-F5344CB8AC3E}">
        <p14:creationId xmlns:p14="http://schemas.microsoft.com/office/powerpoint/2010/main" val="1648216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2B93BC5-7994-B851-ADC9-01BEF470F97C}"/>
              </a:ext>
            </a:extLst>
          </p:cNvPr>
          <p:cNvPicPr>
            <a:picLocks noGrp="1" noChangeAspect="1"/>
          </p:cNvPicPr>
          <p:nvPr>
            <p:ph idx="1"/>
          </p:nvPr>
        </p:nvPicPr>
        <p:blipFill>
          <a:blip r:embed="rId2"/>
          <a:stretch>
            <a:fillRect/>
          </a:stretch>
        </p:blipFill>
        <p:spPr>
          <a:xfrm>
            <a:off x="1523999" y="-3942"/>
            <a:ext cx="9149256" cy="6861942"/>
          </a:xfrm>
          <a:prstGeom prst="rect">
            <a:avLst/>
          </a:prstGeom>
        </p:spPr>
      </p:pic>
    </p:spTree>
    <p:extLst>
      <p:ext uri="{BB962C8B-B14F-4D97-AF65-F5344CB8AC3E}">
        <p14:creationId xmlns:p14="http://schemas.microsoft.com/office/powerpoint/2010/main" val="2394781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C7446B-B980-43E4-F58E-1ADECE489BDA}"/>
              </a:ext>
            </a:extLst>
          </p:cNvPr>
          <p:cNvPicPr>
            <a:picLocks noGrp="1" noChangeAspect="1"/>
          </p:cNvPicPr>
          <p:nvPr>
            <p:ph idx="1"/>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07159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063B648-7252-49C7-B4D6-9D5ECCB69680}"/>
              </a:ext>
            </a:extLst>
          </p:cNvPr>
          <p:cNvPicPr>
            <a:picLocks noGrp="1" noChangeAspect="1"/>
          </p:cNvPicPr>
          <p:nvPr>
            <p:ph idx="1"/>
          </p:nvPr>
        </p:nvPicPr>
        <p:blipFill>
          <a:blip r:embed="rId2"/>
          <a:stretch>
            <a:fillRect/>
          </a:stretch>
        </p:blipFill>
        <p:spPr>
          <a:xfrm>
            <a:off x="1387365" y="-23648"/>
            <a:ext cx="9175531" cy="6881648"/>
          </a:xfrm>
          <a:prstGeom prst="rect">
            <a:avLst/>
          </a:prstGeom>
        </p:spPr>
      </p:pic>
    </p:spTree>
    <p:extLst>
      <p:ext uri="{BB962C8B-B14F-4D97-AF65-F5344CB8AC3E}">
        <p14:creationId xmlns:p14="http://schemas.microsoft.com/office/powerpoint/2010/main" val="3838572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2B0F518-C258-1A75-6C45-AC1F7126CE32}"/>
              </a:ext>
            </a:extLst>
          </p:cNvPr>
          <p:cNvPicPr>
            <a:picLocks noGrp="1" noChangeAspect="1"/>
          </p:cNvPicPr>
          <p:nvPr>
            <p:ph idx="1"/>
          </p:nvPr>
        </p:nvPicPr>
        <p:blipFill>
          <a:blip r:embed="rId2"/>
          <a:stretch>
            <a:fillRect/>
          </a:stretch>
        </p:blipFill>
        <p:spPr>
          <a:xfrm>
            <a:off x="1829858" y="57943"/>
            <a:ext cx="9066742" cy="6800057"/>
          </a:xfrm>
          <a:prstGeom prst="rect">
            <a:avLst/>
          </a:prstGeom>
        </p:spPr>
      </p:pic>
    </p:spTree>
    <p:extLst>
      <p:ext uri="{BB962C8B-B14F-4D97-AF65-F5344CB8AC3E}">
        <p14:creationId xmlns:p14="http://schemas.microsoft.com/office/powerpoint/2010/main" val="133269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510652-5CF7-09AD-49F0-8B0A6406AF7B}"/>
              </a:ext>
            </a:extLst>
          </p:cNvPr>
          <p:cNvPicPr>
            <a:picLocks noGrp="1" noChangeAspect="1"/>
          </p:cNvPicPr>
          <p:nvPr>
            <p:ph idx="1"/>
          </p:nvPr>
        </p:nvPicPr>
        <p:blipFill>
          <a:blip r:embed="rId2"/>
          <a:stretch>
            <a:fillRect/>
          </a:stretch>
        </p:blipFill>
        <p:spPr>
          <a:xfrm>
            <a:off x="1523999" y="43354"/>
            <a:ext cx="9086194" cy="6814646"/>
          </a:xfrm>
          <a:prstGeom prst="rect">
            <a:avLst/>
          </a:prstGeom>
        </p:spPr>
      </p:pic>
    </p:spTree>
    <p:extLst>
      <p:ext uri="{BB962C8B-B14F-4D97-AF65-F5344CB8AC3E}">
        <p14:creationId xmlns:p14="http://schemas.microsoft.com/office/powerpoint/2010/main" val="3288636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A498-411B-FCEB-FDD4-D688404EECAC}"/>
              </a:ext>
            </a:extLst>
          </p:cNvPr>
          <p:cNvSpPr>
            <a:spLocks noGrp="1"/>
          </p:cNvSpPr>
          <p:nvPr>
            <p:ph type="title"/>
          </p:nvPr>
        </p:nvSpPr>
        <p:spPr/>
        <p:txBody>
          <a:bodyPr/>
          <a:lstStyle/>
          <a:p>
            <a:pPr algn="ctr"/>
            <a:r>
              <a:rPr lang="en-US" dirty="0"/>
              <a:t>Ammunition</a:t>
            </a:r>
          </a:p>
        </p:txBody>
      </p:sp>
      <p:sp>
        <p:nvSpPr>
          <p:cNvPr id="3" name="Content Placeholder 2">
            <a:extLst>
              <a:ext uri="{FF2B5EF4-FFF2-40B4-BE49-F238E27FC236}">
                <a16:creationId xmlns:a16="http://schemas.microsoft.com/office/drawing/2014/main" id="{A3CA9D5D-D9B7-B3AE-DDFA-0A2732D492B1}"/>
              </a:ext>
            </a:extLst>
          </p:cNvPr>
          <p:cNvSpPr>
            <a:spLocks noGrp="1"/>
          </p:cNvSpPr>
          <p:nvPr>
            <p:ph idx="1"/>
          </p:nvPr>
        </p:nvSpPr>
        <p:spPr/>
        <p:txBody>
          <a:bodyPr>
            <a:normAutofit/>
          </a:bodyPr>
          <a:lstStyle/>
          <a:p>
            <a:r>
              <a:rPr lang="en-US" dirty="0"/>
              <a:t>➢ Caliber vs gauge</a:t>
            </a:r>
          </a:p>
          <a:p>
            <a:r>
              <a:rPr lang="en-US" dirty="0"/>
              <a:t>Caliber is the measurement of the diameter of the bore, usually in</a:t>
            </a:r>
          </a:p>
          <a:p>
            <a:pPr marL="0" indent="0">
              <a:buNone/>
            </a:pPr>
            <a:r>
              <a:rPr lang="en-US" dirty="0"/>
              <a:t>hundredths or thousandths-of-an-inch. Can be in millimeters</a:t>
            </a:r>
          </a:p>
          <a:p>
            <a:pPr marL="0" indent="0">
              <a:buNone/>
            </a:pPr>
            <a:r>
              <a:rPr lang="en-US" dirty="0"/>
              <a:t>Generally, the bigger/larger the number, the larger/bigger the bullet</a:t>
            </a:r>
          </a:p>
          <a:p>
            <a:pPr marL="0" indent="0">
              <a:buNone/>
            </a:pPr>
            <a:r>
              <a:rPr lang="en-US" dirty="0"/>
              <a:t>and/or cartridge</a:t>
            </a:r>
          </a:p>
          <a:p>
            <a:r>
              <a:rPr lang="en-US" dirty="0"/>
              <a:t>Gauge is determined by the number of pure lead balls, the same diameter as the barrel, that it takes to weigh one pound</a:t>
            </a:r>
          </a:p>
        </p:txBody>
      </p:sp>
    </p:spTree>
    <p:extLst>
      <p:ext uri="{BB962C8B-B14F-4D97-AF65-F5344CB8AC3E}">
        <p14:creationId xmlns:p14="http://schemas.microsoft.com/office/powerpoint/2010/main" val="2571771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34E06-6482-E3D4-91A9-CAB6FD2710D3}"/>
              </a:ext>
            </a:extLst>
          </p:cNvPr>
          <p:cNvSpPr>
            <a:spLocks noGrp="1"/>
          </p:cNvSpPr>
          <p:nvPr>
            <p:ph type="title"/>
          </p:nvPr>
        </p:nvSpPr>
        <p:spPr/>
        <p:txBody>
          <a:bodyPr/>
          <a:lstStyle/>
          <a:p>
            <a:pPr algn="ctr"/>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Ammunition</a:t>
            </a:r>
            <a:endParaRPr lang="en-US" dirty="0"/>
          </a:p>
        </p:txBody>
      </p:sp>
      <p:sp>
        <p:nvSpPr>
          <p:cNvPr id="3" name="Content Placeholder 2">
            <a:extLst>
              <a:ext uri="{FF2B5EF4-FFF2-40B4-BE49-F238E27FC236}">
                <a16:creationId xmlns:a16="http://schemas.microsoft.com/office/drawing/2014/main" id="{D57E88BE-17E4-B462-6AED-945F0876F805}"/>
              </a:ext>
            </a:extLst>
          </p:cNvPr>
          <p:cNvSpPr>
            <a:spLocks noGrp="1"/>
          </p:cNvSpPr>
          <p:nvPr>
            <p:ph idx="1"/>
          </p:nvPr>
        </p:nvSpPr>
        <p:spPr/>
        <p:txBody>
          <a:bodyPr/>
          <a:lstStyle/>
          <a:p>
            <a:pPr>
              <a:buNone/>
            </a:pPr>
            <a:r>
              <a:rPr lang="en-US" sz="2800" b="0" i="0" dirty="0">
                <a:solidFill>
                  <a:srgbClr val="000000"/>
                </a:solidFill>
                <a:effectLst/>
                <a:latin typeface="ArialMT"/>
              </a:rPr>
              <a:t>Parts of a cartridge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Case (hull or shot shell when dealing with shotgun ammo)</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Primer; rimfire has primer in the rim; center-fire in center</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Powder</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Bullet or shot-a projectile</a:t>
            </a:r>
            <a:r>
              <a:rPr lang="en-US" dirty="0"/>
              <a:t> </a:t>
            </a:r>
            <a:br>
              <a:rPr lang="en-US" dirty="0"/>
            </a:br>
            <a:endParaRPr lang="en-US" dirty="0"/>
          </a:p>
        </p:txBody>
      </p:sp>
    </p:spTree>
    <p:extLst>
      <p:ext uri="{BB962C8B-B14F-4D97-AF65-F5344CB8AC3E}">
        <p14:creationId xmlns:p14="http://schemas.microsoft.com/office/powerpoint/2010/main" val="2547387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796D1-68A0-333D-04C3-94EC10D83E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1B19F-68F2-621E-72AC-2C32491E3903}"/>
              </a:ext>
            </a:extLst>
          </p:cNvPr>
          <p:cNvSpPr>
            <a:spLocks noGrp="1"/>
          </p:cNvSpPr>
          <p:nvPr>
            <p:ph type="title"/>
          </p:nvPr>
        </p:nvSpPr>
        <p:spPr/>
        <p:txBody>
          <a:bodyPr/>
          <a:lstStyle/>
          <a:p>
            <a:pPr algn="ctr"/>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Ammunition</a:t>
            </a:r>
            <a:endParaRPr lang="en-US" dirty="0"/>
          </a:p>
        </p:txBody>
      </p:sp>
      <p:sp>
        <p:nvSpPr>
          <p:cNvPr id="3" name="Content Placeholder 2">
            <a:extLst>
              <a:ext uri="{FF2B5EF4-FFF2-40B4-BE49-F238E27FC236}">
                <a16:creationId xmlns:a16="http://schemas.microsoft.com/office/drawing/2014/main" id="{E48321FA-218C-8853-8035-BD5C696D7116}"/>
              </a:ext>
            </a:extLst>
          </p:cNvPr>
          <p:cNvSpPr>
            <a:spLocks noGrp="1"/>
          </p:cNvSpPr>
          <p:nvPr>
            <p:ph idx="1"/>
          </p:nvPr>
        </p:nvSpPr>
        <p:spPr/>
        <p:txBody>
          <a:bodyPr/>
          <a:lstStyle/>
          <a:p>
            <a:pPr>
              <a:buNone/>
            </a:pPr>
            <a:r>
              <a:rPr lang="en-US" sz="2800" b="0" i="0" dirty="0">
                <a:solidFill>
                  <a:srgbClr val="000000"/>
                </a:solidFill>
                <a:effectLst/>
                <a:latin typeface="ArialMT"/>
              </a:rPr>
              <a:t>How ammo works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The firing pin strikes the primer, primer explodes and ignites the powder, powder burns very rapidly producing PRESSURE which sends the bullet down the barrel</a:t>
            </a:r>
            <a:r>
              <a:rPr lang="en-US" dirty="0"/>
              <a:t> </a:t>
            </a:r>
            <a:br>
              <a:rPr lang="en-US" dirty="0"/>
            </a:br>
            <a:br>
              <a:rPr lang="en-US" dirty="0"/>
            </a:br>
            <a:endParaRPr lang="en-US" dirty="0"/>
          </a:p>
        </p:txBody>
      </p:sp>
    </p:spTree>
    <p:extLst>
      <p:ext uri="{BB962C8B-B14F-4D97-AF65-F5344CB8AC3E}">
        <p14:creationId xmlns:p14="http://schemas.microsoft.com/office/powerpoint/2010/main" val="375890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C2449-E034-CD66-1DB0-04D6AA053D92}"/>
              </a:ext>
            </a:extLst>
          </p:cNvPr>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Ten commandments of gun safety</a:t>
            </a:r>
            <a:b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3" name="Content Placeholder 2">
            <a:extLst>
              <a:ext uri="{FF2B5EF4-FFF2-40B4-BE49-F238E27FC236}">
                <a16:creationId xmlns:a16="http://schemas.microsoft.com/office/drawing/2014/main" id="{01206DCA-A058-866C-C6B9-7E01A4B3F4BC}"/>
              </a:ext>
            </a:extLst>
          </p:cNvPr>
          <p:cNvSpPr>
            <a:spLocks noGrp="1"/>
          </p:cNvSpPr>
          <p:nvPr>
            <p:ph idx="1"/>
          </p:nvPr>
        </p:nvSpPr>
        <p:spPr/>
        <p:txBody>
          <a:bodyPr>
            <a:normAutofit fontScale="77500" lnSpcReduction="20000"/>
          </a:bodyPr>
          <a:lstStyle/>
          <a:p>
            <a:pPr marL="742950" indent="-742950">
              <a:buAutoNum type="arabicPeriod"/>
            </a:pPr>
            <a:r>
              <a:rPr lang="en-US" b="1" dirty="0">
                <a:solidFill>
                  <a:srgbClr val="FF0000"/>
                </a:solidFill>
              </a:rPr>
              <a:t>MUZZLE CONTROL&gt;POINT IN SAFE DIRECTION AT ALL TIMES!!!!!!</a:t>
            </a:r>
          </a:p>
          <a:p>
            <a:pPr marL="742950" indent="-742950">
              <a:buAutoNum type="arabicPeriod"/>
            </a:pPr>
            <a:r>
              <a:rPr lang="en-US" b="1" dirty="0">
                <a:solidFill>
                  <a:srgbClr val="FF0000"/>
                </a:solidFill>
              </a:rPr>
              <a:t>TREAT EVERY GUN AS A LOADED GUN</a:t>
            </a:r>
          </a:p>
          <a:p>
            <a:pPr marL="742950" indent="-742950">
              <a:buAutoNum type="arabicPeriod"/>
            </a:pPr>
            <a:r>
              <a:rPr lang="en-US" b="1" dirty="0">
                <a:solidFill>
                  <a:srgbClr val="FF0000"/>
                </a:solidFill>
              </a:rPr>
              <a:t>IDENTIFY YOUR TARGET + WHAT’S IN FRONT AND IN BACK</a:t>
            </a:r>
          </a:p>
          <a:p>
            <a:pPr marL="742950" indent="-742950">
              <a:buAutoNum type="arabicPeriod"/>
            </a:pPr>
            <a:r>
              <a:rPr lang="en-US" b="1" dirty="0">
                <a:solidFill>
                  <a:srgbClr val="FF0000"/>
                </a:solidFill>
              </a:rPr>
              <a:t>KEEP FINGER OUT OF TRIGGER GUARD UNTIL YOU SHOOT</a:t>
            </a:r>
          </a:p>
          <a:p>
            <a:pPr marL="742950" indent="-742950">
              <a:buAutoNum type="arabicPeriod"/>
            </a:pPr>
            <a:r>
              <a:rPr lang="en-US" b="1" dirty="0">
                <a:solidFill>
                  <a:srgbClr val="FF0000"/>
                </a:solidFill>
              </a:rPr>
              <a:t>CHECK BARREL FOR OBSTRUCTIONS AND YOU ARE USING THE CORRECT AMMO</a:t>
            </a:r>
          </a:p>
          <a:p>
            <a:pPr marL="0" indent="0">
              <a:buNone/>
            </a:pPr>
            <a:r>
              <a:rPr lang="en-US" b="1" dirty="0">
                <a:solidFill>
                  <a:srgbClr val="FF0000"/>
                </a:solidFill>
              </a:rPr>
              <a:t>6.          UNLOAD FIREARMS WHEN NOT IN USE</a:t>
            </a:r>
          </a:p>
          <a:p>
            <a:pPr marL="0" indent="0">
              <a:buNone/>
            </a:pPr>
            <a:r>
              <a:rPr lang="en-US" b="1" dirty="0">
                <a:solidFill>
                  <a:srgbClr val="FF0000"/>
                </a:solidFill>
              </a:rPr>
              <a:t>7.          ONLY POINT A FIREARM AT WHAT EVER IT IS YOU WANT TO 	SHOOT…….REMEMBER NO 1&gt; MUZZLE CONTROL</a:t>
            </a:r>
          </a:p>
          <a:p>
            <a:pPr marL="0" indent="0">
              <a:buNone/>
            </a:pPr>
            <a:r>
              <a:rPr lang="en-US" b="1" dirty="0">
                <a:solidFill>
                  <a:srgbClr val="FF0000"/>
                </a:solidFill>
              </a:rPr>
              <a:t>8.          STORE AMMO AND FIREARMS SEPARATELY WITH A GUN LOCK AND IF    	POSSIBLE A GUN SAFE</a:t>
            </a:r>
          </a:p>
          <a:p>
            <a:pPr marL="0" indent="0">
              <a:buNone/>
            </a:pPr>
            <a:r>
              <a:rPr lang="en-US" b="1" dirty="0">
                <a:solidFill>
                  <a:srgbClr val="FF0000"/>
                </a:solidFill>
              </a:rPr>
              <a:t>9.          DO NOT RUN, JUMP, OR CLIMB WITH A LOADED FIREARM</a:t>
            </a:r>
          </a:p>
          <a:p>
            <a:pPr marL="0" indent="0">
              <a:buNone/>
            </a:pPr>
            <a:r>
              <a:rPr lang="en-US" b="1" dirty="0">
                <a:solidFill>
                  <a:srgbClr val="FF0000"/>
                </a:solidFill>
              </a:rPr>
              <a:t>10.       DO NOT DRINK AND SHOOT….. EITHER BEFORE OR DURING</a:t>
            </a:r>
          </a:p>
          <a:p>
            <a:endParaRPr lang="en-US" dirty="0"/>
          </a:p>
        </p:txBody>
      </p:sp>
    </p:spTree>
    <p:extLst>
      <p:ext uri="{BB962C8B-B14F-4D97-AF65-F5344CB8AC3E}">
        <p14:creationId xmlns:p14="http://schemas.microsoft.com/office/powerpoint/2010/main" val="2867283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E1B7B-FDA0-943B-7EB5-97CC2AE1D7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09AAB-2E83-946D-349C-5CB7B1D0278E}"/>
              </a:ext>
            </a:extLst>
          </p:cNvPr>
          <p:cNvSpPr>
            <a:spLocks noGrp="1"/>
          </p:cNvSpPr>
          <p:nvPr>
            <p:ph type="title"/>
          </p:nvPr>
        </p:nvSpPr>
        <p:spPr/>
        <p:txBody>
          <a:bodyPr/>
          <a:lstStyle/>
          <a:p>
            <a:pPr algn="ctr"/>
            <a:r>
              <a:rPr kumimoji="0" lang="en-US" sz="4400" b="0" i="0" u="none" strike="noStrike" kern="1200" cap="none" spc="0" normalizeH="0" baseline="0" noProof="0" dirty="0">
                <a:ln>
                  <a:noFill/>
                </a:ln>
                <a:solidFill>
                  <a:prstClr val="black"/>
                </a:solidFill>
                <a:effectLst/>
                <a:uLnTx/>
                <a:uFillTx/>
                <a:latin typeface="Aptos Display" panose="02110004020202020204"/>
                <a:ea typeface="+mj-ea"/>
                <a:cs typeface="+mj-cs"/>
              </a:rPr>
              <a:t>Ammunition</a:t>
            </a:r>
            <a:endParaRPr lang="en-US" dirty="0"/>
          </a:p>
        </p:txBody>
      </p:sp>
      <p:sp>
        <p:nvSpPr>
          <p:cNvPr id="3" name="Content Placeholder 2">
            <a:extLst>
              <a:ext uri="{FF2B5EF4-FFF2-40B4-BE49-F238E27FC236}">
                <a16:creationId xmlns:a16="http://schemas.microsoft.com/office/drawing/2014/main" id="{9A0A084D-B4F4-6183-6315-C8922BE93A88}"/>
              </a:ext>
            </a:extLst>
          </p:cNvPr>
          <p:cNvSpPr>
            <a:spLocks noGrp="1"/>
          </p:cNvSpPr>
          <p:nvPr>
            <p:ph idx="1"/>
          </p:nvPr>
        </p:nvSpPr>
        <p:spPr/>
        <p:txBody>
          <a:bodyPr>
            <a:normAutofit fontScale="92500" lnSpcReduction="20000"/>
          </a:bodyPr>
          <a:lstStyle/>
          <a:p>
            <a:pPr>
              <a:buNone/>
            </a:pPr>
            <a:r>
              <a:rPr lang="en-US" sz="2800" b="0" i="0" dirty="0">
                <a:solidFill>
                  <a:srgbClr val="000000"/>
                </a:solidFill>
                <a:effectLst/>
                <a:latin typeface="ArialMT"/>
              </a:rPr>
              <a:t>Ammunition markings/identification</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All modern commercial ammo is marked on the head or back of the case with the caliber and type of cartridge that it is; the box of ammo is also marked. On your gun, someplace-usually on the barrel, the caliber is stamped/marked</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Only carry ammo for the gun you are using. This is especially true if you are using a shotgun. NEVER carry 20 gauge and 12 gauge ammo</a:t>
            </a:r>
            <a:r>
              <a:rPr lang="en-US" dirty="0"/>
              <a:t> </a:t>
            </a:r>
            <a:br>
              <a:rPr lang="en-US" dirty="0"/>
            </a:br>
            <a:br>
              <a:rPr lang="en-US" dirty="0"/>
            </a:br>
            <a:br>
              <a:rPr lang="en-US" dirty="0"/>
            </a:br>
            <a:endParaRPr lang="en-US" dirty="0"/>
          </a:p>
        </p:txBody>
      </p:sp>
    </p:spTree>
    <p:extLst>
      <p:ext uri="{BB962C8B-B14F-4D97-AF65-F5344CB8AC3E}">
        <p14:creationId xmlns:p14="http://schemas.microsoft.com/office/powerpoint/2010/main" val="15919850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F8B-438E-FDAA-FAD2-D01845C27B3C}"/>
              </a:ext>
            </a:extLst>
          </p:cNvPr>
          <p:cNvSpPr>
            <a:spLocks noGrp="1"/>
          </p:cNvSpPr>
          <p:nvPr>
            <p:ph type="title"/>
          </p:nvPr>
        </p:nvSpPr>
        <p:spPr/>
        <p:txBody>
          <a:bodyPr/>
          <a:lstStyle/>
          <a:p>
            <a:pPr algn="ctr"/>
            <a:r>
              <a:rPr lang="en-US" dirty="0"/>
              <a:t>Shooting</a:t>
            </a:r>
          </a:p>
        </p:txBody>
      </p:sp>
      <p:sp>
        <p:nvSpPr>
          <p:cNvPr id="3" name="Content Placeholder 2">
            <a:extLst>
              <a:ext uri="{FF2B5EF4-FFF2-40B4-BE49-F238E27FC236}">
                <a16:creationId xmlns:a16="http://schemas.microsoft.com/office/drawing/2014/main" id="{3204E2F5-77E3-42CE-66E7-929EBD85609A}"/>
              </a:ext>
            </a:extLst>
          </p:cNvPr>
          <p:cNvSpPr>
            <a:spLocks noGrp="1"/>
          </p:cNvSpPr>
          <p:nvPr>
            <p:ph idx="1"/>
          </p:nvPr>
        </p:nvSpPr>
        <p:spPr/>
        <p:txBody>
          <a:bodyPr>
            <a:normAutofit fontScale="92500" lnSpcReduction="20000"/>
          </a:bodyPr>
          <a:lstStyle/>
          <a:p>
            <a:pPr marL="0" indent="0">
              <a:buNone/>
            </a:pPr>
            <a:r>
              <a:rPr lang="en-US" dirty="0"/>
              <a:t> Fundamentals</a:t>
            </a:r>
          </a:p>
          <a:p>
            <a:pPr marL="0" indent="0">
              <a:buNone/>
            </a:pPr>
            <a:r>
              <a:rPr lang="en-US" dirty="0"/>
              <a:t>Positions - practice positions you may use in the field.</a:t>
            </a:r>
          </a:p>
          <a:p>
            <a:pPr marL="0" indent="0">
              <a:buNone/>
            </a:pPr>
            <a:r>
              <a:rPr lang="en-US" dirty="0"/>
              <a:t>In the field when shooting a rifle, be as stable as you can - use a tree, rock, etc.</a:t>
            </a:r>
          </a:p>
          <a:p>
            <a:pPr marL="0" indent="0">
              <a:buNone/>
            </a:pPr>
            <a:endParaRPr lang="en-US" dirty="0"/>
          </a:p>
          <a:p>
            <a:pPr marL="0" indent="0">
              <a:buNone/>
            </a:pPr>
            <a:r>
              <a:rPr lang="en-US" dirty="0"/>
              <a:t>Sights - open and peep sights are more limited than telescope Shotgun often has only a bead at the front</a:t>
            </a:r>
          </a:p>
          <a:p>
            <a:pPr marL="0" indent="0">
              <a:buNone/>
            </a:pPr>
            <a:endParaRPr lang="en-US" dirty="0"/>
          </a:p>
          <a:p>
            <a:pPr marL="0" indent="0">
              <a:buNone/>
            </a:pPr>
            <a:r>
              <a:rPr lang="en-US" dirty="0"/>
              <a:t>Firing - with rifle just squeeze trigger slowly, as your target is usually</a:t>
            </a:r>
          </a:p>
          <a:p>
            <a:pPr marL="0" indent="0">
              <a:buNone/>
            </a:pPr>
            <a:r>
              <a:rPr lang="en-US" dirty="0"/>
              <a:t>Stationary With shotgun point and pull or slap the trigger, as you have a moving target</a:t>
            </a:r>
          </a:p>
        </p:txBody>
      </p:sp>
    </p:spTree>
    <p:extLst>
      <p:ext uri="{BB962C8B-B14F-4D97-AF65-F5344CB8AC3E}">
        <p14:creationId xmlns:p14="http://schemas.microsoft.com/office/powerpoint/2010/main" val="21403596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16605-66B6-D58F-FA23-220EF89912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D8A570-D0BF-8614-89AC-95EC69CB61B3}"/>
              </a:ext>
            </a:extLst>
          </p:cNvPr>
          <p:cNvSpPr>
            <a:spLocks noGrp="1"/>
          </p:cNvSpPr>
          <p:nvPr>
            <p:ph type="title"/>
          </p:nvPr>
        </p:nvSpPr>
        <p:spPr/>
        <p:txBody>
          <a:bodyPr/>
          <a:lstStyle/>
          <a:p>
            <a:pPr algn="ctr"/>
            <a:r>
              <a:rPr lang="en-US" dirty="0"/>
              <a:t>Shooting</a:t>
            </a:r>
          </a:p>
        </p:txBody>
      </p:sp>
      <p:sp>
        <p:nvSpPr>
          <p:cNvPr id="3" name="Content Placeholder 2">
            <a:extLst>
              <a:ext uri="{FF2B5EF4-FFF2-40B4-BE49-F238E27FC236}">
                <a16:creationId xmlns:a16="http://schemas.microsoft.com/office/drawing/2014/main" id="{4AB25047-2920-5153-79A4-EDD5C2518DB3}"/>
              </a:ext>
            </a:extLst>
          </p:cNvPr>
          <p:cNvSpPr>
            <a:spLocks noGrp="1"/>
          </p:cNvSpPr>
          <p:nvPr>
            <p:ph idx="1"/>
          </p:nvPr>
        </p:nvSpPr>
        <p:spPr/>
        <p:txBody>
          <a:bodyPr>
            <a:normAutofit/>
          </a:bodyPr>
          <a:lstStyle/>
          <a:p>
            <a:pPr>
              <a:buNone/>
            </a:pPr>
            <a:r>
              <a:rPr lang="en-US" dirty="0"/>
              <a:t> </a:t>
            </a:r>
            <a:r>
              <a:rPr lang="en-US" sz="2800" b="0" i="0" dirty="0">
                <a:solidFill>
                  <a:srgbClr val="000000"/>
                </a:solidFill>
                <a:effectLst/>
                <a:latin typeface="ArialMT"/>
              </a:rPr>
              <a:t>Skills - practice makes perfect</a:t>
            </a:r>
            <a:r>
              <a:rPr lang="en-US" dirty="0"/>
              <a:t> </a:t>
            </a:r>
            <a:br>
              <a:rPr lang="en-US" dirty="0"/>
            </a:br>
            <a:endParaRPr lang="en-US" dirty="0"/>
          </a:p>
          <a:p>
            <a:pPr>
              <a:buNone/>
            </a:pPr>
            <a:r>
              <a:rPr lang="en-US" sz="2800" b="0" i="0" dirty="0">
                <a:solidFill>
                  <a:srgbClr val="000000"/>
                </a:solidFill>
                <a:effectLst/>
                <a:latin typeface="ArialMT"/>
              </a:rPr>
              <a:t>Using firearms is all about safety</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ArialMT"/>
              </a:rPr>
              <a:t>Do not shoot until you are absolutely sure of your target and what is beyond it. Better to take a few seconds now than to be sorry for the rest of your life</a:t>
            </a:r>
            <a:r>
              <a:rPr lang="en-US" dirty="0"/>
              <a:t> </a:t>
            </a:r>
            <a:br>
              <a:rPr lang="en-US" dirty="0"/>
            </a:br>
            <a:endParaRPr lang="en-US" dirty="0"/>
          </a:p>
        </p:txBody>
      </p:sp>
    </p:spTree>
    <p:extLst>
      <p:ext uri="{BB962C8B-B14F-4D97-AF65-F5344CB8AC3E}">
        <p14:creationId xmlns:p14="http://schemas.microsoft.com/office/powerpoint/2010/main" val="4043670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850CC8-E1BB-76FC-496E-B6AEB0D93617}"/>
              </a:ext>
            </a:extLst>
          </p:cNvPr>
          <p:cNvPicPr>
            <a:picLocks noGrp="1" noChangeAspect="1"/>
          </p:cNvPicPr>
          <p:nvPr>
            <p:ph idx="1"/>
          </p:nvPr>
        </p:nvPicPr>
        <p:blipFill>
          <a:blip r:embed="rId2"/>
          <a:stretch>
            <a:fillRect/>
          </a:stretch>
        </p:blipFill>
        <p:spPr>
          <a:xfrm>
            <a:off x="1996965" y="74886"/>
            <a:ext cx="8944304" cy="6708228"/>
          </a:xfrm>
          <a:prstGeom prst="rect">
            <a:avLst/>
          </a:prstGeom>
        </p:spPr>
      </p:pic>
    </p:spTree>
    <p:extLst>
      <p:ext uri="{BB962C8B-B14F-4D97-AF65-F5344CB8AC3E}">
        <p14:creationId xmlns:p14="http://schemas.microsoft.com/office/powerpoint/2010/main" val="1379353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8ECEB27-E6AF-EA1D-CCA5-1FAD511FA61C}"/>
              </a:ext>
            </a:extLst>
          </p:cNvPr>
          <p:cNvPicPr>
            <a:picLocks noGrp="1" noChangeAspect="1"/>
          </p:cNvPicPr>
          <p:nvPr>
            <p:ph idx="1"/>
          </p:nvPr>
        </p:nvPicPr>
        <p:blipFill>
          <a:blip r:embed="rId2"/>
          <a:stretch>
            <a:fillRect/>
          </a:stretch>
        </p:blipFill>
        <p:spPr>
          <a:xfrm>
            <a:off x="1523999" y="19706"/>
            <a:ext cx="9117725" cy="6838294"/>
          </a:xfrm>
          <a:prstGeom prst="rect">
            <a:avLst/>
          </a:prstGeom>
        </p:spPr>
      </p:pic>
    </p:spTree>
    <p:extLst>
      <p:ext uri="{BB962C8B-B14F-4D97-AF65-F5344CB8AC3E}">
        <p14:creationId xmlns:p14="http://schemas.microsoft.com/office/powerpoint/2010/main" val="3572721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0C48661-D48C-F776-7786-2EB9B0EF90CB}"/>
              </a:ext>
            </a:extLst>
          </p:cNvPr>
          <p:cNvPicPr>
            <a:picLocks noGrp="1" noChangeAspect="1"/>
          </p:cNvPicPr>
          <p:nvPr>
            <p:ph idx="1"/>
          </p:nvPr>
        </p:nvPicPr>
        <p:blipFill>
          <a:blip r:embed="rId2"/>
          <a:stretch>
            <a:fillRect/>
          </a:stretch>
        </p:blipFill>
        <p:spPr>
          <a:xfrm>
            <a:off x="1681655" y="118241"/>
            <a:ext cx="8828689" cy="6621517"/>
          </a:xfrm>
          <a:prstGeom prst="rect">
            <a:avLst/>
          </a:prstGeom>
        </p:spPr>
      </p:pic>
    </p:spTree>
    <p:extLst>
      <p:ext uri="{BB962C8B-B14F-4D97-AF65-F5344CB8AC3E}">
        <p14:creationId xmlns:p14="http://schemas.microsoft.com/office/powerpoint/2010/main" val="1719222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D052C3F-94DA-C047-0931-E66ACE7683A7}"/>
              </a:ext>
            </a:extLst>
          </p:cNvPr>
          <p:cNvPicPr>
            <a:picLocks noGrp="1" noChangeAspect="1"/>
          </p:cNvPicPr>
          <p:nvPr>
            <p:ph idx="1"/>
          </p:nvPr>
        </p:nvPicPr>
        <p:blipFill>
          <a:blip r:embed="rId2"/>
          <a:stretch>
            <a:fillRect/>
          </a:stretch>
        </p:blipFill>
        <p:spPr>
          <a:xfrm>
            <a:off x="2381955" y="643466"/>
            <a:ext cx="8286045" cy="6214534"/>
          </a:xfrm>
          <a:prstGeom prst="rect">
            <a:avLst/>
          </a:prstGeom>
        </p:spPr>
      </p:pic>
    </p:spTree>
    <p:extLst>
      <p:ext uri="{BB962C8B-B14F-4D97-AF65-F5344CB8AC3E}">
        <p14:creationId xmlns:p14="http://schemas.microsoft.com/office/powerpoint/2010/main" val="4209697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E6178C-F8C5-02B8-A590-F20A7D3A71A0}"/>
              </a:ext>
            </a:extLst>
          </p:cNvPr>
          <p:cNvPicPr>
            <a:picLocks noGrp="1" noChangeAspect="1"/>
          </p:cNvPicPr>
          <p:nvPr>
            <p:ph idx="1"/>
          </p:nvPr>
        </p:nvPicPr>
        <p:blipFill>
          <a:blip r:embed="rId2"/>
          <a:stretch>
            <a:fillRect/>
          </a:stretch>
        </p:blipFill>
        <p:spPr>
          <a:xfrm>
            <a:off x="1524001" y="0"/>
            <a:ext cx="9144000" cy="6858000"/>
          </a:xfrm>
          <a:prstGeom prst="rect">
            <a:avLst/>
          </a:prstGeom>
        </p:spPr>
      </p:pic>
    </p:spTree>
    <p:extLst>
      <p:ext uri="{BB962C8B-B14F-4D97-AF65-F5344CB8AC3E}">
        <p14:creationId xmlns:p14="http://schemas.microsoft.com/office/powerpoint/2010/main" val="5921122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E31A6-F06F-9312-BDC0-F285E53EE899}"/>
              </a:ext>
            </a:extLst>
          </p:cNvPr>
          <p:cNvSpPr>
            <a:spLocks noGrp="1"/>
          </p:cNvSpPr>
          <p:nvPr>
            <p:ph type="title"/>
          </p:nvPr>
        </p:nvSpPr>
        <p:spPr/>
        <p:txBody>
          <a:bodyPr/>
          <a:lstStyle/>
          <a:p>
            <a:pPr algn="ctr"/>
            <a:r>
              <a:rPr lang="en-US" dirty="0"/>
              <a:t>Archery</a:t>
            </a:r>
          </a:p>
        </p:txBody>
      </p:sp>
      <p:sp>
        <p:nvSpPr>
          <p:cNvPr id="3" name="Content Placeholder 2">
            <a:extLst>
              <a:ext uri="{FF2B5EF4-FFF2-40B4-BE49-F238E27FC236}">
                <a16:creationId xmlns:a16="http://schemas.microsoft.com/office/drawing/2014/main" id="{225ADBC4-935E-2507-7637-8EE1A960DB0E}"/>
              </a:ext>
            </a:extLst>
          </p:cNvPr>
          <p:cNvSpPr>
            <a:spLocks noGrp="1"/>
          </p:cNvSpPr>
          <p:nvPr>
            <p:ph idx="1"/>
          </p:nvPr>
        </p:nvSpPr>
        <p:spPr/>
        <p:txBody>
          <a:bodyPr/>
          <a:lstStyle/>
          <a:p>
            <a:r>
              <a:rPr lang="en-US" dirty="0"/>
              <a:t>Bows - compound and recurve are the most popular</a:t>
            </a:r>
          </a:p>
          <a:p>
            <a:r>
              <a:rPr lang="en-US" dirty="0"/>
              <a:t>Compounds use cams of some kind to ease the holding weight and increase speed</a:t>
            </a:r>
          </a:p>
          <a:p>
            <a:r>
              <a:rPr lang="en-US" dirty="0"/>
              <a:t>Recurve no sites, no let-off</a:t>
            </a:r>
          </a:p>
          <a:p>
            <a:r>
              <a:rPr lang="en-US" dirty="0"/>
              <a:t>Use a bow stringer to put string on recurves</a:t>
            </a:r>
          </a:p>
        </p:txBody>
      </p:sp>
    </p:spTree>
    <p:extLst>
      <p:ext uri="{BB962C8B-B14F-4D97-AF65-F5344CB8AC3E}">
        <p14:creationId xmlns:p14="http://schemas.microsoft.com/office/powerpoint/2010/main" val="39863170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A8360-44D5-C502-6F56-2BF683EBD5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BE6EF6-11C6-6D2D-35B3-1C997B62B7CA}"/>
              </a:ext>
            </a:extLst>
          </p:cNvPr>
          <p:cNvSpPr>
            <a:spLocks noGrp="1"/>
          </p:cNvSpPr>
          <p:nvPr>
            <p:ph type="title"/>
          </p:nvPr>
        </p:nvSpPr>
        <p:spPr/>
        <p:txBody>
          <a:bodyPr/>
          <a:lstStyle/>
          <a:p>
            <a:pPr algn="ctr"/>
            <a:r>
              <a:rPr lang="en-US" dirty="0"/>
              <a:t>Archery</a:t>
            </a:r>
          </a:p>
        </p:txBody>
      </p:sp>
      <p:sp>
        <p:nvSpPr>
          <p:cNvPr id="3" name="Content Placeholder 2">
            <a:extLst>
              <a:ext uri="{FF2B5EF4-FFF2-40B4-BE49-F238E27FC236}">
                <a16:creationId xmlns:a16="http://schemas.microsoft.com/office/drawing/2014/main" id="{72BDA972-A2C6-0D0C-BC48-708D0A5BA58B}"/>
              </a:ext>
            </a:extLst>
          </p:cNvPr>
          <p:cNvSpPr>
            <a:spLocks noGrp="1"/>
          </p:cNvSpPr>
          <p:nvPr>
            <p:ph idx="1"/>
          </p:nvPr>
        </p:nvSpPr>
        <p:spPr/>
        <p:txBody>
          <a:bodyPr/>
          <a:lstStyle/>
          <a:p>
            <a:pPr>
              <a:buNone/>
            </a:pPr>
            <a:r>
              <a:rPr lang="en-US" sz="2800" b="0" i="0" dirty="0">
                <a:solidFill>
                  <a:srgbClr val="000000"/>
                </a:solidFill>
                <a:effectLst/>
                <a:latin typeface="ArialMT"/>
              </a:rPr>
              <a:t>Arrows - made of wood, fiberglass, aluminum, or carbon</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Should be matched in stiffness to the bow</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Should be the right length for you and your bow</a:t>
            </a:r>
            <a:r>
              <a:rPr lang="en-US" dirty="0"/>
              <a:t> </a:t>
            </a:r>
            <a:br>
              <a:rPr lang="en-US" dirty="0"/>
            </a:br>
            <a:endParaRPr lang="en-US" dirty="0"/>
          </a:p>
        </p:txBody>
      </p:sp>
    </p:spTree>
    <p:extLst>
      <p:ext uri="{BB962C8B-B14F-4D97-AF65-F5344CB8AC3E}">
        <p14:creationId xmlns:p14="http://schemas.microsoft.com/office/powerpoint/2010/main" val="3982918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293C-F3E3-7045-4EED-DD9A05BDB5A6}"/>
              </a:ext>
            </a:extLst>
          </p:cNvPr>
          <p:cNvSpPr>
            <a:spLocks noGrp="1"/>
          </p:cNvSpPr>
          <p:nvPr>
            <p:ph type="title"/>
          </p:nvPr>
        </p:nvSpPr>
        <p:spPr/>
        <p:txBody>
          <a:bodyPr/>
          <a:lstStyle/>
          <a:p>
            <a:pPr algn="ctr"/>
            <a:r>
              <a:rPr lang="en-US" sz="4400" b="1" i="0" dirty="0">
                <a:solidFill>
                  <a:srgbClr val="000000"/>
                </a:solidFill>
                <a:effectLst/>
                <a:latin typeface="Arial-BoldMT"/>
              </a:rPr>
              <a:t>Hunter Responsibility</a:t>
            </a:r>
            <a:r>
              <a:rPr lang="en-US" dirty="0"/>
              <a:t> </a:t>
            </a:r>
            <a:br>
              <a:rPr lang="en-US" dirty="0"/>
            </a:br>
            <a:endParaRPr lang="en-US" dirty="0"/>
          </a:p>
        </p:txBody>
      </p:sp>
      <p:sp>
        <p:nvSpPr>
          <p:cNvPr id="3" name="Content Placeholder 2">
            <a:extLst>
              <a:ext uri="{FF2B5EF4-FFF2-40B4-BE49-F238E27FC236}">
                <a16:creationId xmlns:a16="http://schemas.microsoft.com/office/drawing/2014/main" id="{0DDA834F-CA96-CA7E-4A07-40654D2DA20E}"/>
              </a:ext>
            </a:extLst>
          </p:cNvPr>
          <p:cNvSpPr>
            <a:spLocks noGrp="1"/>
          </p:cNvSpPr>
          <p:nvPr>
            <p:ph idx="1"/>
          </p:nvPr>
        </p:nvSpPr>
        <p:spPr/>
        <p:txBody>
          <a:bodyPr>
            <a:normAutofit/>
          </a:bodyPr>
          <a:lstStyle/>
          <a:p>
            <a:pPr>
              <a:buNone/>
            </a:pPr>
            <a:r>
              <a:rPr lang="en-US" sz="2800" b="0" i="0" dirty="0">
                <a:solidFill>
                  <a:srgbClr val="000000"/>
                </a:solidFill>
                <a:effectLst/>
                <a:latin typeface="ArialMT"/>
              </a:rPr>
              <a:t>Hunters are often alone, so they must act responsibly by obeying the laws, respecting other’s properties, and using good sense without someone telling them to. This is collectively known as the Hunter’s Code, or Hunter’s Ethics. Basically it means to do what is right</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Examples are: not taking a questionable shot, leaving gates as you find them, shooting only within your effective range</a:t>
            </a:r>
            <a:r>
              <a:rPr lang="en-US" dirty="0"/>
              <a:t> </a:t>
            </a:r>
            <a:br>
              <a:rPr lang="en-US" dirty="0"/>
            </a:br>
            <a:endParaRPr lang="en-US" dirty="0"/>
          </a:p>
        </p:txBody>
      </p:sp>
    </p:spTree>
    <p:extLst>
      <p:ext uri="{BB962C8B-B14F-4D97-AF65-F5344CB8AC3E}">
        <p14:creationId xmlns:p14="http://schemas.microsoft.com/office/powerpoint/2010/main" val="1527228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26662-403C-3055-2D2D-6FD0A97CA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FB9F1-76B9-D4FC-3D8B-E502F788F115}"/>
              </a:ext>
            </a:extLst>
          </p:cNvPr>
          <p:cNvSpPr>
            <a:spLocks noGrp="1"/>
          </p:cNvSpPr>
          <p:nvPr>
            <p:ph type="title"/>
          </p:nvPr>
        </p:nvSpPr>
        <p:spPr/>
        <p:txBody>
          <a:bodyPr/>
          <a:lstStyle/>
          <a:p>
            <a:pPr algn="ctr"/>
            <a:r>
              <a:rPr lang="en-US" dirty="0"/>
              <a:t>Archery</a:t>
            </a:r>
          </a:p>
        </p:txBody>
      </p:sp>
      <p:sp>
        <p:nvSpPr>
          <p:cNvPr id="3" name="Content Placeholder 2">
            <a:extLst>
              <a:ext uri="{FF2B5EF4-FFF2-40B4-BE49-F238E27FC236}">
                <a16:creationId xmlns:a16="http://schemas.microsoft.com/office/drawing/2014/main" id="{70F0452F-0D6A-2AE3-CA7F-168C6CF96CFB}"/>
              </a:ext>
            </a:extLst>
          </p:cNvPr>
          <p:cNvSpPr>
            <a:spLocks noGrp="1"/>
          </p:cNvSpPr>
          <p:nvPr>
            <p:ph idx="1"/>
          </p:nvPr>
        </p:nvSpPr>
        <p:spPr/>
        <p:txBody>
          <a:bodyPr>
            <a:normAutofit/>
          </a:bodyPr>
          <a:lstStyle/>
          <a:p>
            <a:pPr>
              <a:buNone/>
            </a:pPr>
            <a:r>
              <a:rPr lang="en-US" sz="2800" b="0" i="0" dirty="0">
                <a:solidFill>
                  <a:srgbClr val="000000"/>
                </a:solidFill>
                <a:effectLst/>
                <a:latin typeface="ArialMT"/>
              </a:rPr>
              <a:t>Points - practice points for targets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Broadheads should be razor sharp to work - they cut blood vessels</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Most accidents with points and broadheads are self-inflicted</a:t>
            </a:r>
          </a:p>
          <a:p>
            <a:pPr>
              <a:buNone/>
            </a:pPr>
            <a:endParaRPr lang="en-US" dirty="0">
              <a:solidFill>
                <a:srgbClr val="000000"/>
              </a:solidFill>
              <a:latin typeface="ArialMT"/>
            </a:endParaRPr>
          </a:p>
          <a:p>
            <a:pPr>
              <a:buNone/>
            </a:pPr>
            <a:r>
              <a:rPr lang="en-US" sz="2800" b="0" i="0" dirty="0">
                <a:solidFill>
                  <a:srgbClr val="000000"/>
                </a:solidFill>
                <a:effectLst/>
                <a:latin typeface="ArialMT"/>
              </a:rPr>
              <a:t>Tree stands - many archers use them. Do not climb with equipment in hand. Use a haul line and safety harnesses</a:t>
            </a:r>
            <a:r>
              <a:rPr lang="en-US" dirty="0"/>
              <a:t> </a:t>
            </a:r>
            <a:br>
              <a:rPr lang="en-US" dirty="0"/>
            </a:br>
            <a:br>
              <a:rPr lang="en-US" dirty="0"/>
            </a:br>
            <a:endParaRPr lang="en-US" dirty="0"/>
          </a:p>
        </p:txBody>
      </p:sp>
    </p:spTree>
    <p:extLst>
      <p:ext uri="{BB962C8B-B14F-4D97-AF65-F5344CB8AC3E}">
        <p14:creationId xmlns:p14="http://schemas.microsoft.com/office/powerpoint/2010/main" val="21069726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A1C935-9C42-4CC8-A57F-27EEBAE1A166}"/>
              </a:ext>
            </a:extLst>
          </p:cNvPr>
          <p:cNvPicPr>
            <a:picLocks noGrp="1" noChangeAspect="1"/>
          </p:cNvPicPr>
          <p:nvPr>
            <p:ph idx="1"/>
          </p:nvPr>
        </p:nvPicPr>
        <p:blipFill>
          <a:blip r:embed="rId2"/>
          <a:stretch>
            <a:fillRect/>
          </a:stretch>
        </p:blipFill>
        <p:spPr>
          <a:xfrm>
            <a:off x="1523999" y="-3942"/>
            <a:ext cx="9149256" cy="6861942"/>
          </a:xfrm>
          <a:prstGeom prst="rect">
            <a:avLst/>
          </a:prstGeom>
        </p:spPr>
      </p:pic>
    </p:spTree>
    <p:extLst>
      <p:ext uri="{BB962C8B-B14F-4D97-AF65-F5344CB8AC3E}">
        <p14:creationId xmlns:p14="http://schemas.microsoft.com/office/powerpoint/2010/main" val="4863954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51EA2-C772-51F8-023B-3454870DA66D}"/>
              </a:ext>
            </a:extLst>
          </p:cNvPr>
          <p:cNvSpPr>
            <a:spLocks noGrp="1"/>
          </p:cNvSpPr>
          <p:nvPr>
            <p:ph type="title"/>
          </p:nvPr>
        </p:nvSpPr>
        <p:spPr/>
        <p:txBody>
          <a:bodyPr/>
          <a:lstStyle/>
          <a:p>
            <a:pPr algn="ctr"/>
            <a:r>
              <a:rPr lang="en-US" dirty="0"/>
              <a:t>Survival</a:t>
            </a:r>
          </a:p>
        </p:txBody>
      </p:sp>
      <p:sp>
        <p:nvSpPr>
          <p:cNvPr id="3" name="Content Placeholder 2">
            <a:extLst>
              <a:ext uri="{FF2B5EF4-FFF2-40B4-BE49-F238E27FC236}">
                <a16:creationId xmlns:a16="http://schemas.microsoft.com/office/drawing/2014/main" id="{AFD85F76-8DB3-32B3-F08F-BC02131CD025}"/>
              </a:ext>
            </a:extLst>
          </p:cNvPr>
          <p:cNvSpPr>
            <a:spLocks noGrp="1"/>
          </p:cNvSpPr>
          <p:nvPr>
            <p:ph idx="1"/>
          </p:nvPr>
        </p:nvSpPr>
        <p:spPr/>
        <p:txBody>
          <a:bodyPr>
            <a:normAutofit lnSpcReduction="10000"/>
          </a:bodyPr>
          <a:lstStyle/>
          <a:p>
            <a:pPr marL="0" indent="0">
              <a:buNone/>
            </a:pPr>
            <a:r>
              <a:rPr lang="en-US" dirty="0"/>
              <a:t>Always carry a survival kit with you when hunting</a:t>
            </a:r>
          </a:p>
          <a:p>
            <a:pPr marL="0" indent="0">
              <a:buNone/>
            </a:pPr>
            <a:r>
              <a:rPr lang="en-US" dirty="0"/>
              <a:t>It should include items which will help you survive minor injuries and a</a:t>
            </a:r>
          </a:p>
          <a:p>
            <a:pPr marL="0" indent="0">
              <a:buNone/>
            </a:pPr>
            <a:r>
              <a:rPr lang="en-US" dirty="0"/>
              <a:t>stay overnight in the field</a:t>
            </a:r>
          </a:p>
          <a:p>
            <a:pPr marL="0" indent="0">
              <a:buNone/>
            </a:pPr>
            <a:r>
              <a:rPr lang="en-US" dirty="0"/>
              <a:t>➢ If you get hurt, or realize you are lost, panic is your worst enemy</a:t>
            </a:r>
          </a:p>
          <a:p>
            <a:pPr marL="0" indent="0">
              <a:buNone/>
            </a:pPr>
            <a:r>
              <a:rPr lang="en-US" dirty="0"/>
              <a:t>o STOP (sit, think, observe, plan)</a:t>
            </a:r>
          </a:p>
          <a:p>
            <a:pPr marL="0" indent="0">
              <a:buNone/>
            </a:pPr>
            <a:r>
              <a:rPr lang="en-US" dirty="0"/>
              <a:t>➢ Hypothermia - loss of heat, can happen even on warm days</a:t>
            </a:r>
          </a:p>
          <a:p>
            <a:pPr marL="0" indent="0">
              <a:buNone/>
            </a:pPr>
            <a:r>
              <a:rPr lang="en-US" dirty="0"/>
              <a:t>If you have to stay out overnight, shelter will help prevent it. A small</a:t>
            </a:r>
          </a:p>
          <a:p>
            <a:pPr marL="0" indent="0">
              <a:buNone/>
            </a:pPr>
            <a:r>
              <a:rPr lang="en-US" dirty="0"/>
              <a:t>fire will make you feel better and may help, too</a:t>
            </a:r>
          </a:p>
        </p:txBody>
      </p:sp>
    </p:spTree>
    <p:extLst>
      <p:ext uri="{BB962C8B-B14F-4D97-AF65-F5344CB8AC3E}">
        <p14:creationId xmlns:p14="http://schemas.microsoft.com/office/powerpoint/2010/main" val="17530602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F6229-0465-3E3D-1E2A-A4624F9C4AB9}"/>
              </a:ext>
            </a:extLst>
          </p:cNvPr>
          <p:cNvSpPr>
            <a:spLocks noGrp="1"/>
          </p:cNvSpPr>
          <p:nvPr>
            <p:ph type="title"/>
          </p:nvPr>
        </p:nvSpPr>
        <p:spPr/>
        <p:txBody>
          <a:bodyPr/>
          <a:lstStyle/>
          <a:p>
            <a:pPr algn="ctr"/>
            <a:r>
              <a:rPr lang="en-US" dirty="0"/>
              <a:t>Wildlife ID and Game Care</a:t>
            </a:r>
          </a:p>
        </p:txBody>
      </p:sp>
      <p:sp>
        <p:nvSpPr>
          <p:cNvPr id="3" name="Content Placeholder 2">
            <a:extLst>
              <a:ext uri="{FF2B5EF4-FFF2-40B4-BE49-F238E27FC236}">
                <a16:creationId xmlns:a16="http://schemas.microsoft.com/office/drawing/2014/main" id="{99D27F5C-7A9A-1752-E332-EFA093A9B215}"/>
              </a:ext>
            </a:extLst>
          </p:cNvPr>
          <p:cNvSpPr>
            <a:spLocks noGrp="1"/>
          </p:cNvSpPr>
          <p:nvPr>
            <p:ph idx="1"/>
          </p:nvPr>
        </p:nvSpPr>
        <p:spPr/>
        <p:txBody>
          <a:bodyPr/>
          <a:lstStyle/>
          <a:p>
            <a:pPr>
              <a:buNone/>
            </a:pPr>
            <a:r>
              <a:rPr lang="en-US" sz="2800" b="0" i="0" dirty="0">
                <a:solidFill>
                  <a:srgbClr val="000000"/>
                </a:solidFill>
                <a:effectLst/>
                <a:latin typeface="ArialMT"/>
              </a:rPr>
              <a:t>Know what you are shooting at, and know the law so you know what you can</a:t>
            </a:r>
          </a:p>
          <a:p>
            <a:pPr>
              <a:buNone/>
            </a:pPr>
            <a:r>
              <a:rPr lang="en-US" sz="2800" b="0" i="0" dirty="0">
                <a:solidFill>
                  <a:srgbClr val="000000"/>
                </a:solidFill>
                <a:effectLst/>
                <a:latin typeface="ArialMT"/>
              </a:rPr>
              <a:t>shoot at. If in doubt, don’t shoot</a:t>
            </a:r>
          </a:p>
          <a:p>
            <a:pPr>
              <a:buNone/>
            </a:pPr>
            <a:r>
              <a:rPr lang="en-US" sz="2800" b="0" i="0" dirty="0">
                <a:solidFill>
                  <a:srgbClr val="000000"/>
                </a:solidFill>
                <a:effectLst/>
                <a:latin typeface="ArialMT"/>
              </a:rPr>
              <a:t>If you do shoot something, both hunter ethics and the law dictate that you find the game and take care of it and not waste it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Biggest causes of meat spoilage - dirt, heat, moisture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Field dress your game as soon as possible</a:t>
            </a:r>
            <a:r>
              <a:rPr lang="en-US" dirty="0"/>
              <a:t> </a:t>
            </a:r>
            <a:br>
              <a:rPr lang="en-US" dirty="0"/>
            </a:br>
            <a:endParaRPr lang="en-US" dirty="0"/>
          </a:p>
        </p:txBody>
      </p:sp>
    </p:spTree>
    <p:extLst>
      <p:ext uri="{BB962C8B-B14F-4D97-AF65-F5344CB8AC3E}">
        <p14:creationId xmlns:p14="http://schemas.microsoft.com/office/powerpoint/2010/main" val="1657268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CDA8-0C9C-8A48-00E0-55C7476BA8C2}"/>
              </a:ext>
            </a:extLst>
          </p:cNvPr>
          <p:cNvSpPr>
            <a:spLocks noGrp="1"/>
          </p:cNvSpPr>
          <p:nvPr>
            <p:ph type="title"/>
          </p:nvPr>
        </p:nvSpPr>
        <p:spPr/>
        <p:txBody>
          <a:bodyPr/>
          <a:lstStyle/>
          <a:p>
            <a:pPr algn="ctr"/>
            <a:r>
              <a:rPr lang="en-US" dirty="0"/>
              <a:t>Regulations</a:t>
            </a:r>
          </a:p>
        </p:txBody>
      </p:sp>
      <p:sp>
        <p:nvSpPr>
          <p:cNvPr id="3" name="Content Placeholder 2">
            <a:extLst>
              <a:ext uri="{FF2B5EF4-FFF2-40B4-BE49-F238E27FC236}">
                <a16:creationId xmlns:a16="http://schemas.microsoft.com/office/drawing/2014/main" id="{09FA2A7A-3A89-BACB-FCA4-05623D6AA366}"/>
              </a:ext>
            </a:extLst>
          </p:cNvPr>
          <p:cNvSpPr>
            <a:spLocks noGrp="1"/>
          </p:cNvSpPr>
          <p:nvPr>
            <p:ph idx="1"/>
          </p:nvPr>
        </p:nvSpPr>
        <p:spPr/>
        <p:txBody>
          <a:bodyPr>
            <a:normAutofit lnSpcReduction="10000"/>
          </a:bodyPr>
          <a:lstStyle/>
          <a:p>
            <a:pPr marL="0" indent="0">
              <a:buNone/>
            </a:pPr>
            <a:r>
              <a:rPr lang="en-US" dirty="0"/>
              <a:t>Many are related to ethics</a:t>
            </a:r>
          </a:p>
          <a:p>
            <a:pPr marL="0" indent="0">
              <a:buNone/>
            </a:pPr>
            <a:r>
              <a:rPr lang="en-US" dirty="0"/>
              <a:t>Respect other’s properties</a:t>
            </a:r>
          </a:p>
          <a:p>
            <a:pPr marL="0" indent="0">
              <a:buNone/>
            </a:pPr>
            <a:r>
              <a:rPr lang="en-US" dirty="0"/>
              <a:t>Don’t trespass - hunt on private land with written permission only</a:t>
            </a:r>
          </a:p>
          <a:p>
            <a:pPr marL="0" indent="0">
              <a:buNone/>
            </a:pPr>
            <a:r>
              <a:rPr lang="en-US" dirty="0"/>
              <a:t>Don’t shoot close to buildings (150 yards)</a:t>
            </a:r>
          </a:p>
          <a:p>
            <a:pPr marL="0" indent="0">
              <a:buNone/>
            </a:pPr>
            <a:r>
              <a:rPr lang="en-US" dirty="0"/>
              <a:t>➢ Don’t use someone else’s license or tags</a:t>
            </a:r>
          </a:p>
          <a:p>
            <a:pPr marL="0" indent="0">
              <a:buNone/>
            </a:pPr>
            <a:r>
              <a:rPr lang="en-US" dirty="0"/>
              <a:t>➢ Some are related to safety</a:t>
            </a:r>
          </a:p>
          <a:p>
            <a:pPr marL="0" indent="0">
              <a:buNone/>
            </a:pPr>
            <a:r>
              <a:rPr lang="en-US" dirty="0"/>
              <a:t>Don’t shoot from vehicles; don’t even have a loaded firearm in a vehicle</a:t>
            </a:r>
          </a:p>
          <a:p>
            <a:pPr marL="0" indent="0">
              <a:buNone/>
            </a:pPr>
            <a:r>
              <a:rPr lang="en-US" dirty="0"/>
              <a:t>Don’t shoot from or across roads</a:t>
            </a:r>
          </a:p>
        </p:txBody>
      </p:sp>
    </p:spTree>
    <p:extLst>
      <p:ext uri="{BB962C8B-B14F-4D97-AF65-F5344CB8AC3E}">
        <p14:creationId xmlns:p14="http://schemas.microsoft.com/office/powerpoint/2010/main" val="3671442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5502D-22C9-49B4-9DDB-3070E0826D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A706D-B1AA-A0F3-9A7F-7F83491EA666}"/>
              </a:ext>
            </a:extLst>
          </p:cNvPr>
          <p:cNvSpPr>
            <a:spLocks noGrp="1"/>
          </p:cNvSpPr>
          <p:nvPr>
            <p:ph type="title"/>
          </p:nvPr>
        </p:nvSpPr>
        <p:spPr/>
        <p:txBody>
          <a:bodyPr/>
          <a:lstStyle/>
          <a:p>
            <a:pPr algn="ctr"/>
            <a:r>
              <a:rPr lang="en-US" dirty="0"/>
              <a:t>Regulations</a:t>
            </a:r>
          </a:p>
        </p:txBody>
      </p:sp>
      <p:sp>
        <p:nvSpPr>
          <p:cNvPr id="3" name="Content Placeholder 2">
            <a:extLst>
              <a:ext uri="{FF2B5EF4-FFF2-40B4-BE49-F238E27FC236}">
                <a16:creationId xmlns:a16="http://schemas.microsoft.com/office/drawing/2014/main" id="{CFAE7517-DE88-21BF-4A95-F123D5387B1B}"/>
              </a:ext>
            </a:extLst>
          </p:cNvPr>
          <p:cNvSpPr>
            <a:spLocks noGrp="1"/>
          </p:cNvSpPr>
          <p:nvPr>
            <p:ph idx="1"/>
          </p:nvPr>
        </p:nvSpPr>
        <p:spPr/>
        <p:txBody>
          <a:bodyPr>
            <a:normAutofit fontScale="92500"/>
          </a:bodyPr>
          <a:lstStyle/>
          <a:p>
            <a:pPr marL="0" indent="0">
              <a:buNone/>
            </a:pPr>
            <a:r>
              <a:rPr lang="en-US" dirty="0"/>
              <a:t>Know the rules for the firearm you are using</a:t>
            </a:r>
          </a:p>
          <a:p>
            <a:pPr marL="0" indent="0">
              <a:buNone/>
            </a:pPr>
            <a:r>
              <a:rPr lang="en-US" dirty="0"/>
              <a:t>You can’t possess firearms when hunting under archery only season/tag</a:t>
            </a:r>
          </a:p>
          <a:p>
            <a:pPr marL="0" indent="0">
              <a:buNone/>
            </a:pPr>
            <a:r>
              <a:rPr lang="en-US" dirty="0"/>
              <a:t>Shotguns must be plugged, so it may hold only three shells</a:t>
            </a:r>
          </a:p>
          <a:p>
            <a:pPr marL="0" indent="0">
              <a:buNone/>
            </a:pPr>
            <a:r>
              <a:rPr lang="en-US" dirty="0"/>
              <a:t>➢ Know the rules for the game you are after</a:t>
            </a:r>
          </a:p>
          <a:p>
            <a:pPr marL="0" indent="0">
              <a:buNone/>
            </a:pPr>
            <a:r>
              <a:rPr lang="en-US" dirty="0"/>
              <a:t>Legal limits - bag limits are usually daily, possession limits may be two</a:t>
            </a:r>
          </a:p>
          <a:p>
            <a:pPr marL="0" indent="0">
              <a:buNone/>
            </a:pPr>
            <a:r>
              <a:rPr lang="en-US" dirty="0"/>
              <a:t>days’ worth</a:t>
            </a:r>
          </a:p>
          <a:p>
            <a:pPr marL="0" indent="0">
              <a:buNone/>
            </a:pPr>
            <a:r>
              <a:rPr lang="en-US" dirty="0"/>
              <a:t>Tags - some animals, like big game, can’t be hunted without a tag</a:t>
            </a:r>
          </a:p>
          <a:p>
            <a:pPr marL="0" indent="0">
              <a:buNone/>
            </a:pPr>
            <a:r>
              <a:rPr lang="en-US" dirty="0"/>
              <a:t>➢ You will lose your license if you have three violations in five years</a:t>
            </a:r>
          </a:p>
        </p:txBody>
      </p:sp>
    </p:spTree>
    <p:extLst>
      <p:ext uri="{BB962C8B-B14F-4D97-AF65-F5344CB8AC3E}">
        <p14:creationId xmlns:p14="http://schemas.microsoft.com/office/powerpoint/2010/main" val="3525345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9FF37-43B7-C315-A26F-0E7E26D6D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EFAF8-B39F-743F-0814-EDF5D84C63F2}"/>
              </a:ext>
            </a:extLst>
          </p:cNvPr>
          <p:cNvSpPr>
            <a:spLocks noGrp="1"/>
          </p:cNvSpPr>
          <p:nvPr>
            <p:ph type="title"/>
          </p:nvPr>
        </p:nvSpPr>
        <p:spPr/>
        <p:txBody>
          <a:bodyPr/>
          <a:lstStyle/>
          <a:p>
            <a:pPr algn="ctr"/>
            <a:r>
              <a:rPr lang="en-US" sz="4400" b="1" i="0" dirty="0">
                <a:solidFill>
                  <a:srgbClr val="000000"/>
                </a:solidFill>
                <a:effectLst/>
                <a:latin typeface="Arial-BoldMT"/>
              </a:rPr>
              <a:t>Hunter Responsibility</a:t>
            </a:r>
            <a:r>
              <a:rPr lang="en-US" dirty="0"/>
              <a:t> </a:t>
            </a:r>
            <a:br>
              <a:rPr lang="en-US" dirty="0"/>
            </a:br>
            <a:endParaRPr lang="en-US" dirty="0"/>
          </a:p>
        </p:txBody>
      </p:sp>
      <p:sp>
        <p:nvSpPr>
          <p:cNvPr id="3" name="Content Placeholder 2">
            <a:extLst>
              <a:ext uri="{FF2B5EF4-FFF2-40B4-BE49-F238E27FC236}">
                <a16:creationId xmlns:a16="http://schemas.microsoft.com/office/drawing/2014/main" id="{26FE9152-621E-1322-9DE1-3E15F474B006}"/>
              </a:ext>
            </a:extLst>
          </p:cNvPr>
          <p:cNvSpPr>
            <a:spLocks noGrp="1"/>
          </p:cNvSpPr>
          <p:nvPr>
            <p:ph idx="1"/>
          </p:nvPr>
        </p:nvSpPr>
        <p:spPr/>
        <p:txBody>
          <a:bodyPr>
            <a:normAutofit fontScale="92500" lnSpcReduction="10000"/>
          </a:bodyPr>
          <a:lstStyle/>
          <a:p>
            <a:pPr>
              <a:buNone/>
            </a:pPr>
            <a:br>
              <a:rPr lang="en-US" dirty="0"/>
            </a:br>
            <a:r>
              <a:rPr lang="en-US" sz="2800" b="0" i="0" dirty="0">
                <a:solidFill>
                  <a:srgbClr val="000000"/>
                </a:solidFill>
                <a:effectLst/>
                <a:latin typeface="ArialMT"/>
              </a:rPr>
              <a:t>Hunting is a privilege, not a right. Some rights are guaranteed by law, such as freedom of speech</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Privileges can be taken away. If we want to continue hunting, we must demonstrate we are responsible</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Most people in the country believe it is okay to hunt, as long as animals are used for meat and are not wasted</a:t>
            </a:r>
            <a:r>
              <a:rPr lang="en-US" dirty="0"/>
              <a:t> </a:t>
            </a:r>
          </a:p>
          <a:p>
            <a:pPr>
              <a:buNone/>
            </a:pPr>
            <a:endParaRPr lang="en-US" dirty="0"/>
          </a:p>
          <a:p>
            <a:pPr>
              <a:buNone/>
            </a:pPr>
            <a:r>
              <a:rPr kumimoji="0" lang="en-US" sz="2800" b="0" i="0" u="none" strike="noStrike" kern="1200" cap="none" spc="0" normalizeH="0" baseline="0" noProof="0" dirty="0">
                <a:ln>
                  <a:noFill/>
                </a:ln>
                <a:solidFill>
                  <a:srgbClr val="000000"/>
                </a:solidFill>
                <a:effectLst/>
                <a:uLnTx/>
                <a:uFillTx/>
                <a:latin typeface="ArialMT"/>
                <a:ea typeface="+mn-ea"/>
                <a:cs typeface="+mn-cs"/>
              </a:rPr>
              <a:t>Breaking the law at any time is considered poaching</a:t>
            </a:r>
            <a:br>
              <a:rPr lang="en-US" dirty="0"/>
            </a:br>
            <a:endParaRPr lang="en-US" dirty="0"/>
          </a:p>
        </p:txBody>
      </p:sp>
    </p:spTree>
    <p:extLst>
      <p:ext uri="{BB962C8B-B14F-4D97-AF65-F5344CB8AC3E}">
        <p14:creationId xmlns:p14="http://schemas.microsoft.com/office/powerpoint/2010/main" val="101708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40A8-24EE-24FE-E0D6-4EAC112BB10B}"/>
              </a:ext>
            </a:extLst>
          </p:cNvPr>
          <p:cNvSpPr>
            <a:spLocks noGrp="1"/>
          </p:cNvSpPr>
          <p:nvPr>
            <p:ph type="title"/>
          </p:nvPr>
        </p:nvSpPr>
        <p:spPr/>
        <p:txBody>
          <a:bodyPr/>
          <a:lstStyle/>
          <a:p>
            <a:pPr algn="ctr"/>
            <a:r>
              <a:rPr lang="en-US" b="1" dirty="0"/>
              <a:t>Wildlife Conservation and Management</a:t>
            </a:r>
            <a:r>
              <a:rPr lang="en-US" dirty="0"/>
              <a:t> </a:t>
            </a:r>
            <a:br>
              <a:rPr lang="en-US" dirty="0"/>
            </a:br>
            <a:endParaRPr lang="en-US" dirty="0"/>
          </a:p>
        </p:txBody>
      </p:sp>
      <p:sp>
        <p:nvSpPr>
          <p:cNvPr id="3" name="Content Placeholder 2">
            <a:extLst>
              <a:ext uri="{FF2B5EF4-FFF2-40B4-BE49-F238E27FC236}">
                <a16:creationId xmlns:a16="http://schemas.microsoft.com/office/drawing/2014/main" id="{B6304142-9914-690A-8B72-743BACEB4C6A}"/>
              </a:ext>
            </a:extLst>
          </p:cNvPr>
          <p:cNvSpPr>
            <a:spLocks noGrp="1"/>
          </p:cNvSpPr>
          <p:nvPr>
            <p:ph idx="1"/>
          </p:nvPr>
        </p:nvSpPr>
        <p:spPr/>
        <p:txBody>
          <a:bodyPr>
            <a:normAutofit fontScale="77500" lnSpcReduction="20000"/>
          </a:bodyPr>
          <a:lstStyle/>
          <a:p>
            <a:pPr>
              <a:buNone/>
            </a:pPr>
            <a:r>
              <a:rPr lang="en-US" sz="2800" b="0" i="0" dirty="0">
                <a:solidFill>
                  <a:srgbClr val="000000"/>
                </a:solidFill>
                <a:effectLst/>
                <a:latin typeface="ArialMT"/>
              </a:rPr>
              <a:t>Remember that good habitat is the best thing for wildlife</a:t>
            </a:r>
          </a:p>
          <a:p>
            <a:pPr>
              <a:buNone/>
            </a:pPr>
            <a:r>
              <a:rPr lang="en-US" sz="2800" b="0" i="0" dirty="0">
                <a:solidFill>
                  <a:srgbClr val="000000"/>
                </a:solidFill>
                <a:effectLst/>
                <a:latin typeface="ArialMT"/>
              </a:rPr>
              <a:t>The amount of wildlife that habitat can support is the carrying capacity. If there</a:t>
            </a:r>
          </a:p>
          <a:p>
            <a:pPr>
              <a:buNone/>
            </a:pPr>
            <a:r>
              <a:rPr lang="en-US" sz="2800" b="0" i="0" dirty="0">
                <a:solidFill>
                  <a:srgbClr val="000000"/>
                </a:solidFill>
                <a:effectLst/>
                <a:latin typeface="ArialMT"/>
              </a:rPr>
              <a:t>are too many animals for the habitat to support, excess animals will probably die</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Legal hunting helps remove these excess animals and keep the</a:t>
            </a:r>
          </a:p>
          <a:p>
            <a:pPr>
              <a:buNone/>
            </a:pPr>
            <a:r>
              <a:rPr lang="en-US" sz="2800" b="0" i="0" dirty="0">
                <a:solidFill>
                  <a:srgbClr val="000000"/>
                </a:solidFill>
                <a:effectLst/>
                <a:latin typeface="ArialMT"/>
              </a:rPr>
              <a:t>	 population within their habitat limit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Wildlife managers try to keep the number of animals just below the number that    </a:t>
            </a:r>
          </a:p>
          <a:p>
            <a:pPr>
              <a:buNone/>
            </a:pPr>
            <a:r>
              <a:rPr lang="en-US" dirty="0">
                <a:solidFill>
                  <a:srgbClr val="000000"/>
                </a:solidFill>
                <a:latin typeface="ArialMT"/>
              </a:rPr>
              <a:t>	 </a:t>
            </a:r>
            <a:r>
              <a:rPr lang="en-US" sz="2800" b="0" i="0" dirty="0">
                <a:solidFill>
                  <a:srgbClr val="000000"/>
                </a:solidFill>
                <a:effectLst/>
                <a:latin typeface="ArialMT"/>
              </a:rPr>
              <a:t>the habitat will support</a:t>
            </a:r>
          </a:p>
          <a:p>
            <a:pPr>
              <a:buNone/>
            </a:pPr>
            <a:r>
              <a:rPr lang="en-US" sz="2800" b="0" i="0" dirty="0">
                <a:solidFill>
                  <a:srgbClr val="000000"/>
                </a:solidFill>
                <a:effectLst/>
                <a:latin typeface="CourierNewPSMT"/>
              </a:rPr>
              <a:t>o </a:t>
            </a:r>
            <a:r>
              <a:rPr lang="en-US" sz="2800" b="0" i="0" dirty="0">
                <a:solidFill>
                  <a:srgbClr val="000000"/>
                </a:solidFill>
                <a:effectLst/>
                <a:latin typeface="ArialMT"/>
              </a:rPr>
              <a:t>Prior to our understanding of habitats, deer on the Kaibab were allowed to overpopulate, with a resulting crash of population when deer died because the habitat couldn’t support them. Many starved, which is the most important death rate factor for many animal populations.</a:t>
            </a:r>
            <a:r>
              <a:rPr lang="en-US" dirty="0"/>
              <a:t> </a:t>
            </a:r>
            <a:br>
              <a:rPr lang="en-US" dirty="0"/>
            </a:br>
            <a:endParaRPr lang="en-US" dirty="0"/>
          </a:p>
        </p:txBody>
      </p:sp>
    </p:spTree>
    <p:extLst>
      <p:ext uri="{BB962C8B-B14F-4D97-AF65-F5344CB8AC3E}">
        <p14:creationId xmlns:p14="http://schemas.microsoft.com/office/powerpoint/2010/main" val="141608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2FEA8-A92D-2A64-0725-37A81B96E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E8CDF-1403-2F53-EFF9-68D41960F3CD}"/>
              </a:ext>
            </a:extLst>
          </p:cNvPr>
          <p:cNvSpPr>
            <a:spLocks noGrp="1"/>
          </p:cNvSpPr>
          <p:nvPr>
            <p:ph type="title"/>
          </p:nvPr>
        </p:nvSpPr>
        <p:spPr/>
        <p:txBody>
          <a:bodyPr/>
          <a:lstStyle/>
          <a:p>
            <a:pPr algn="ctr"/>
            <a:r>
              <a:rPr lang="en-US" b="1" dirty="0"/>
              <a:t>Wildlife Conservation and Management</a:t>
            </a:r>
            <a:r>
              <a:rPr lang="en-US" dirty="0"/>
              <a:t> </a:t>
            </a:r>
            <a:br>
              <a:rPr lang="en-US" dirty="0"/>
            </a:br>
            <a:endParaRPr lang="en-US" dirty="0"/>
          </a:p>
        </p:txBody>
      </p:sp>
      <p:sp>
        <p:nvSpPr>
          <p:cNvPr id="3" name="Content Placeholder 2">
            <a:extLst>
              <a:ext uri="{FF2B5EF4-FFF2-40B4-BE49-F238E27FC236}">
                <a16:creationId xmlns:a16="http://schemas.microsoft.com/office/drawing/2014/main" id="{464399FD-0A9A-591B-6CB9-FEADB35F26D7}"/>
              </a:ext>
            </a:extLst>
          </p:cNvPr>
          <p:cNvSpPr>
            <a:spLocks noGrp="1"/>
          </p:cNvSpPr>
          <p:nvPr>
            <p:ph idx="1"/>
          </p:nvPr>
        </p:nvSpPr>
        <p:spPr/>
        <p:txBody>
          <a:bodyPr>
            <a:normAutofit fontScale="85000" lnSpcReduction="20000"/>
          </a:bodyPr>
          <a:lstStyle/>
          <a:p>
            <a:pPr>
              <a:buNone/>
            </a:pPr>
            <a:r>
              <a:rPr lang="en-US" sz="2800" b="0" i="0" dirty="0">
                <a:solidFill>
                  <a:srgbClr val="000000"/>
                </a:solidFill>
                <a:effectLst/>
                <a:latin typeface="ArialMT"/>
              </a:rPr>
              <a:t>The best habitat provides food, water, shelter, and space</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It is most important that these factors are arranged properly</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CourierNewPSMT"/>
              </a:rPr>
              <a:t>o </a:t>
            </a:r>
            <a:r>
              <a:rPr lang="en-US" sz="2800" b="0" i="0" dirty="0">
                <a:solidFill>
                  <a:srgbClr val="000000"/>
                </a:solidFill>
                <a:effectLst/>
                <a:latin typeface="ArialMT"/>
              </a:rPr>
              <a:t>Two of the tools wildlife managers use to keep these  arrangements are fires and timber harvests. These keep habitat in various stages of succession, which is the gradual change from one habitat type to another as plant communities grow.</a:t>
            </a:r>
            <a:r>
              <a:rPr lang="en-US" dirty="0"/>
              <a:t> </a:t>
            </a:r>
          </a:p>
          <a:p>
            <a:pPr>
              <a:buNone/>
            </a:pPr>
            <a:endParaRPr lang="en-US" sz="2800" b="0" i="0" dirty="0">
              <a:solidFill>
                <a:srgbClr val="000000"/>
              </a:solidFill>
              <a:effectLst/>
              <a:latin typeface="ArialMT"/>
            </a:endParaRPr>
          </a:p>
          <a:p>
            <a:pPr>
              <a:buNone/>
            </a:pPr>
            <a:r>
              <a:rPr lang="en-US" sz="2800" b="0" i="0" dirty="0">
                <a:solidFill>
                  <a:srgbClr val="000000"/>
                </a:solidFill>
                <a:effectLst/>
                <a:latin typeface="ArialMT"/>
              </a:rPr>
              <a:t>Most wildlife do better at the edges of habitat types, where two different types of habitats come together</a:t>
            </a:r>
            <a:r>
              <a:rPr lang="en-US" dirty="0"/>
              <a:t> </a:t>
            </a:r>
            <a:br>
              <a:rPr lang="en-US" dirty="0"/>
            </a:br>
            <a:br>
              <a:rPr lang="en-US" dirty="0"/>
            </a:br>
            <a:endParaRPr lang="en-US" dirty="0"/>
          </a:p>
        </p:txBody>
      </p:sp>
    </p:spTree>
    <p:extLst>
      <p:ext uri="{BB962C8B-B14F-4D97-AF65-F5344CB8AC3E}">
        <p14:creationId xmlns:p14="http://schemas.microsoft.com/office/powerpoint/2010/main" val="167324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5A9E2B-F024-699C-E535-602865845793}"/>
              </a:ext>
            </a:extLst>
          </p:cNvPr>
          <p:cNvPicPr>
            <a:picLocks noGrp="1" noChangeAspect="1"/>
          </p:cNvPicPr>
          <p:nvPr>
            <p:ph idx="1"/>
          </p:nvPr>
        </p:nvPicPr>
        <p:blipFill>
          <a:blip r:embed="rId2"/>
          <a:stretch>
            <a:fillRect/>
          </a:stretch>
        </p:blipFill>
        <p:spPr>
          <a:xfrm>
            <a:off x="1403130" y="35473"/>
            <a:ext cx="9096703" cy="6822527"/>
          </a:xfrm>
          <a:prstGeom prst="rect">
            <a:avLst/>
          </a:prstGeom>
        </p:spPr>
      </p:pic>
    </p:spTree>
    <p:extLst>
      <p:ext uri="{BB962C8B-B14F-4D97-AF65-F5344CB8AC3E}">
        <p14:creationId xmlns:p14="http://schemas.microsoft.com/office/powerpoint/2010/main" val="2222798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A195224AB08441AE6E139662E48E8C" ma:contentTypeVersion="16" ma:contentTypeDescription="Create a new document." ma:contentTypeScope="" ma:versionID="0008882580e01e01b8f29b208831cd57">
  <xsd:schema xmlns:xsd="http://www.w3.org/2001/XMLSchema" xmlns:xs="http://www.w3.org/2001/XMLSchema" xmlns:p="http://schemas.microsoft.com/office/2006/metadata/properties" xmlns:ns2="8a2b58f0-67e2-4478-8d51-c0bfc93b74c5" xmlns:ns3="ef63c9f7-4f11-46bd-b503-ef502811ae56" targetNamespace="http://schemas.microsoft.com/office/2006/metadata/properties" ma:root="true" ma:fieldsID="04e444df8414a274eee4134ac1473bb3" ns2:_="" ns3:_="">
    <xsd:import namespace="8a2b58f0-67e2-4478-8d51-c0bfc93b74c5"/>
    <xsd:import namespace="ef63c9f7-4f11-46bd-b503-ef502811ae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b58f0-67e2-4478-8d51-c0bfc93b74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31e3ec-82b2-4510-8c6c-8b9e0fefcef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63c9f7-4f11-46bd-b503-ef502811ae5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8c5f4d-586e-4ecc-bacf-009725b6c172}" ma:internalName="TaxCatchAll" ma:showField="CatchAllData" ma:web="ef63c9f7-4f11-46bd-b503-ef502811ae56">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a2b58f0-67e2-4478-8d51-c0bfc93b74c5">
      <Terms xmlns="http://schemas.microsoft.com/office/infopath/2007/PartnerControls"/>
    </lcf76f155ced4ddcb4097134ff3c332f>
    <TaxCatchAll xmlns="ef63c9f7-4f11-46bd-b503-ef502811ae56" xsi:nil="true"/>
  </documentManagement>
</p:properties>
</file>

<file path=customXml/itemProps1.xml><?xml version="1.0" encoding="utf-8"?>
<ds:datastoreItem xmlns:ds="http://schemas.openxmlformats.org/officeDocument/2006/customXml" ds:itemID="{F84B18B9-34B4-4258-A6D0-3011F5DC3EA1}">
  <ds:schemaRefs>
    <ds:schemaRef ds:uri="http://schemas.microsoft.com/sharepoint/v3/contenttype/forms"/>
  </ds:schemaRefs>
</ds:datastoreItem>
</file>

<file path=customXml/itemProps2.xml><?xml version="1.0" encoding="utf-8"?>
<ds:datastoreItem xmlns:ds="http://schemas.openxmlformats.org/officeDocument/2006/customXml" ds:itemID="{5E5DA19C-DB55-4359-BAF7-C03FDA8DE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b58f0-67e2-4478-8d51-c0bfc93b74c5"/>
    <ds:schemaRef ds:uri="ef63c9f7-4f11-46bd-b503-ef502811a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06A25F-8F9D-4B42-BE75-24B59A9DD3B9}">
  <ds:schemaRefs>
    <ds:schemaRef ds:uri="http://schemas.microsoft.com/office/2006/metadata/properties"/>
    <ds:schemaRef ds:uri="http://schemas.microsoft.com/office/infopath/2007/PartnerControls"/>
    <ds:schemaRef ds:uri="8a2b58f0-67e2-4478-8d51-c0bfc93b74c5"/>
    <ds:schemaRef ds:uri="ef63c9f7-4f11-46bd-b503-ef502811ae56"/>
  </ds:schemaRefs>
</ds:datastoreItem>
</file>

<file path=docProps/app.xml><?xml version="1.0" encoding="utf-8"?>
<Properties xmlns="http://schemas.openxmlformats.org/officeDocument/2006/extended-properties" xmlns:vt="http://schemas.openxmlformats.org/officeDocument/2006/docPropsVTypes">
  <TotalTime>504</TotalTime>
  <Words>2274</Words>
  <Application>Microsoft Office PowerPoint</Application>
  <PresentationFormat>Widescreen</PresentationFormat>
  <Paragraphs>208</Paragraphs>
  <Slides>55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55</vt:i4>
      </vt:variant>
    </vt:vector>
  </HeadingPairs>
  <TitlesOfParts>
    <vt:vector size="65" baseType="lpstr">
      <vt:lpstr>Aptos</vt:lpstr>
      <vt:lpstr>Aptos Display</vt:lpstr>
      <vt:lpstr>Arial</vt:lpstr>
      <vt:lpstr>Arial-BoldMT</vt:lpstr>
      <vt:lpstr>ArialMT</vt:lpstr>
      <vt:lpstr>Calibri</vt:lpstr>
      <vt:lpstr>CourierNewPSMT</vt:lpstr>
      <vt:lpstr>TimesNewRomanPSMT</vt:lpstr>
      <vt:lpstr>Wingdings-Regular</vt:lpstr>
      <vt:lpstr>Office Theme</vt:lpstr>
      <vt:lpstr>California Department of Fish and Wildlife  Online Course &amp; Follow-Up Class  </vt:lpstr>
      <vt:lpstr>Introduction</vt:lpstr>
      <vt:lpstr>PowerPoint Presentation</vt:lpstr>
      <vt:lpstr>Ten commandments of gun safety </vt:lpstr>
      <vt:lpstr>Hunter Responsibility  </vt:lpstr>
      <vt:lpstr>Hunter Responsibility  </vt:lpstr>
      <vt:lpstr>Wildlife Conservation and Management  </vt:lpstr>
      <vt:lpstr>Wildlife Conservation and Management  </vt:lpstr>
      <vt:lpstr>PowerPoint Presentation</vt:lpstr>
      <vt:lpstr>Firearms: Descriptions and Safeties</vt:lpstr>
      <vt:lpstr>PowerPoint Presentation</vt:lpstr>
      <vt:lpstr>Firearms: Descriptions and Safeties</vt:lpstr>
      <vt:lpstr>PowerPoint Presentation</vt:lpstr>
      <vt:lpstr>PowerPoint Presentation</vt:lpstr>
      <vt:lpstr>PowerPoint Presentation</vt:lpstr>
      <vt:lpstr>PowerPoint Presentation</vt:lpstr>
      <vt:lpstr>PowerPoint Presentation</vt:lpstr>
      <vt:lpstr>PowerPoint Presentation</vt:lpstr>
      <vt:lpstr>Firearms: Descriptions and Safeties</vt:lpstr>
      <vt:lpstr>Firearms: Descriptions and Safeties</vt:lpstr>
      <vt:lpstr>PowerPoint Presentation</vt:lpstr>
      <vt:lpstr>PowerPoint Presentation</vt:lpstr>
      <vt:lpstr>Firearms: Descriptions and Safeties</vt:lpstr>
      <vt:lpstr>Firearms: Descriptions and Safeties</vt:lpstr>
      <vt:lpstr>Firearms: Descriptions and Safeties</vt:lpstr>
      <vt:lpstr>Firearms: Descriptions and Safeties</vt:lpstr>
      <vt:lpstr>Firearms Handling and Safety</vt:lpstr>
      <vt:lpstr>Firearms Handling and Safety</vt:lpstr>
      <vt:lpstr>Firearms Handling and Safety</vt:lpstr>
      <vt:lpstr>PowerPoint Presentation</vt:lpstr>
      <vt:lpstr>Firearms Handling and Safety</vt:lpstr>
      <vt:lpstr>PowerPoint Presentation</vt:lpstr>
      <vt:lpstr>PowerPoint Presentation</vt:lpstr>
      <vt:lpstr>PowerPoint Presentation</vt:lpstr>
      <vt:lpstr>PowerPoint Presentation</vt:lpstr>
      <vt:lpstr>PowerPoint Presentation</vt:lpstr>
      <vt:lpstr>Ammunition</vt:lpstr>
      <vt:lpstr>Ammunition</vt:lpstr>
      <vt:lpstr>Ammunition</vt:lpstr>
      <vt:lpstr>Ammunition</vt:lpstr>
      <vt:lpstr>Shooting</vt:lpstr>
      <vt:lpstr>Shooting</vt:lpstr>
      <vt:lpstr>PowerPoint Presentation</vt:lpstr>
      <vt:lpstr>PowerPoint Presentation</vt:lpstr>
      <vt:lpstr>PowerPoint Presentation</vt:lpstr>
      <vt:lpstr>PowerPoint Presentation</vt:lpstr>
      <vt:lpstr>PowerPoint Presentation</vt:lpstr>
      <vt:lpstr>Archery</vt:lpstr>
      <vt:lpstr>Archery</vt:lpstr>
      <vt:lpstr>Archery</vt:lpstr>
      <vt:lpstr>PowerPoint Presentation</vt:lpstr>
      <vt:lpstr>Survival</vt:lpstr>
      <vt:lpstr>Wildlife ID and Game Care</vt:lpstr>
      <vt:lpstr>Regulations</vt:lpstr>
      <vt:lpstr>Regulations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Cordero, Ryan@Wildlife</dc:creator>
  <cp:lastModifiedBy>Saeteurn, Fam@Wildlife</cp:lastModifiedBy>
  <cp:revision>2</cp:revision>
  <dcterms:created xsi:type="dcterms:W3CDTF">2025-09-08T20:25:17Z</dcterms:created>
  <dcterms:modified xsi:type="dcterms:W3CDTF">2026-02-23T15:42:25Z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0x010100FAA195224AB08441AE6E139662E48E8C</vt:lpwstr>
  </property>
</Properties>
</file>