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82" r:id="rId4"/>
    <p:sldId id="271" r:id="rId5"/>
    <p:sldId id="272" r:id="rId6"/>
    <p:sldId id="258" r:id="rId7"/>
    <p:sldId id="263" r:id="rId8"/>
    <p:sldId id="261" r:id="rId9"/>
    <p:sldId id="262" r:id="rId10"/>
    <p:sldId id="259" r:id="rId11"/>
    <p:sldId id="257" r:id="rId12"/>
    <p:sldId id="265" r:id="rId13"/>
    <p:sldId id="266" r:id="rId14"/>
    <p:sldId id="279" r:id="rId15"/>
    <p:sldId id="267" r:id="rId16"/>
    <p:sldId id="268" r:id="rId17"/>
    <p:sldId id="280" r:id="rId18"/>
    <p:sldId id="274" r:id="rId19"/>
    <p:sldId id="277" r:id="rId20"/>
    <p:sldId id="275" r:id="rId21"/>
    <p:sldId id="270" r:id="rId22"/>
    <p:sldId id="273" r:id="rId23"/>
    <p:sldId id="276"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280C"/>
    <a:srgbClr val="711F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327"/>
  </p:normalViewPr>
  <p:slideViewPr>
    <p:cSldViewPr snapToGrid="0" snapToObjects="1">
      <p:cViewPr varScale="1">
        <p:scale>
          <a:sx n="128" d="100"/>
          <a:sy n="128" d="100"/>
        </p:scale>
        <p:origin x="2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0F67-12B1-E243-8CAD-562FF3D010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782CF5-796E-544B-B887-E3621524B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42CB4-F5F0-B54A-9047-181C6F3E5E59}"/>
              </a:ext>
            </a:extLst>
          </p:cNvPr>
          <p:cNvSpPr>
            <a:spLocks noGrp="1"/>
          </p:cNvSpPr>
          <p:nvPr>
            <p:ph type="dt" sz="half" idx="10"/>
          </p:nvPr>
        </p:nvSpPr>
        <p:spPr/>
        <p:txBody>
          <a:bodyPr/>
          <a:lstStyle/>
          <a:p>
            <a:fld id="{9F6B34D5-AE0A-4444-BF4D-186108F3A5FD}" type="datetimeFigureOut">
              <a:rPr lang="en-US" smtClean="0"/>
              <a:t>11/16/20</a:t>
            </a:fld>
            <a:endParaRPr lang="en-US"/>
          </a:p>
        </p:txBody>
      </p:sp>
      <p:sp>
        <p:nvSpPr>
          <p:cNvPr id="5" name="Footer Placeholder 4">
            <a:extLst>
              <a:ext uri="{FF2B5EF4-FFF2-40B4-BE49-F238E27FC236}">
                <a16:creationId xmlns:a16="http://schemas.microsoft.com/office/drawing/2014/main" id="{20126FFF-5D32-2540-95FD-8C41E9486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CD2ED-4234-7946-A92A-B32105E4E095}"/>
              </a:ext>
            </a:extLst>
          </p:cNvPr>
          <p:cNvSpPr>
            <a:spLocks noGrp="1"/>
          </p:cNvSpPr>
          <p:nvPr>
            <p:ph type="sldNum" sz="quarter" idx="12"/>
          </p:nvPr>
        </p:nvSpPr>
        <p:spPr/>
        <p:txBody>
          <a:bodyPr/>
          <a:lstStyle/>
          <a:p>
            <a:fld id="{FC38D6CE-2B04-0B44-931F-E6F99446C1D5}" type="slidenum">
              <a:rPr lang="en-US" smtClean="0"/>
              <a:t>‹#›</a:t>
            </a:fld>
            <a:endParaRPr lang="en-US"/>
          </a:p>
        </p:txBody>
      </p:sp>
    </p:spTree>
    <p:extLst>
      <p:ext uri="{BB962C8B-B14F-4D97-AF65-F5344CB8AC3E}">
        <p14:creationId xmlns:p14="http://schemas.microsoft.com/office/powerpoint/2010/main" val="153682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E230-65B3-9D45-B0F7-973786D336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0B214E-0A3D-3B47-BE10-EC6B299314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93199-BD3D-CD47-84A3-6EE403338365}"/>
              </a:ext>
            </a:extLst>
          </p:cNvPr>
          <p:cNvSpPr>
            <a:spLocks noGrp="1"/>
          </p:cNvSpPr>
          <p:nvPr>
            <p:ph type="dt" sz="half" idx="10"/>
          </p:nvPr>
        </p:nvSpPr>
        <p:spPr/>
        <p:txBody>
          <a:bodyPr/>
          <a:lstStyle/>
          <a:p>
            <a:fld id="{9F6B34D5-AE0A-4444-BF4D-186108F3A5FD}" type="datetimeFigureOut">
              <a:rPr lang="en-US" smtClean="0"/>
              <a:t>11/16/20</a:t>
            </a:fld>
            <a:endParaRPr lang="en-US"/>
          </a:p>
        </p:txBody>
      </p:sp>
      <p:sp>
        <p:nvSpPr>
          <p:cNvPr id="5" name="Footer Placeholder 4">
            <a:extLst>
              <a:ext uri="{FF2B5EF4-FFF2-40B4-BE49-F238E27FC236}">
                <a16:creationId xmlns:a16="http://schemas.microsoft.com/office/drawing/2014/main" id="{2D16AB3B-54D5-7942-8EC6-DFCB0368B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0867B-700E-3F42-B080-31EC77BD3F7B}"/>
              </a:ext>
            </a:extLst>
          </p:cNvPr>
          <p:cNvSpPr>
            <a:spLocks noGrp="1"/>
          </p:cNvSpPr>
          <p:nvPr>
            <p:ph type="sldNum" sz="quarter" idx="12"/>
          </p:nvPr>
        </p:nvSpPr>
        <p:spPr/>
        <p:txBody>
          <a:bodyPr/>
          <a:lstStyle/>
          <a:p>
            <a:fld id="{FC38D6CE-2B04-0B44-931F-E6F99446C1D5}" type="slidenum">
              <a:rPr lang="en-US" smtClean="0"/>
              <a:t>‹#›</a:t>
            </a:fld>
            <a:endParaRPr lang="en-US"/>
          </a:p>
        </p:txBody>
      </p:sp>
    </p:spTree>
    <p:extLst>
      <p:ext uri="{BB962C8B-B14F-4D97-AF65-F5344CB8AC3E}">
        <p14:creationId xmlns:p14="http://schemas.microsoft.com/office/powerpoint/2010/main" val="53146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59D6D-871F-F844-B51C-8DEF309181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21B2E1-1C9F-AC47-A9DF-EE266CD14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87B1C-BF6F-2F49-9CEF-1E5D1692CC7A}"/>
              </a:ext>
            </a:extLst>
          </p:cNvPr>
          <p:cNvSpPr>
            <a:spLocks noGrp="1"/>
          </p:cNvSpPr>
          <p:nvPr>
            <p:ph type="dt" sz="half" idx="10"/>
          </p:nvPr>
        </p:nvSpPr>
        <p:spPr/>
        <p:txBody>
          <a:bodyPr/>
          <a:lstStyle/>
          <a:p>
            <a:fld id="{9F6B34D5-AE0A-4444-BF4D-186108F3A5FD}" type="datetimeFigureOut">
              <a:rPr lang="en-US" smtClean="0"/>
              <a:t>11/16/20</a:t>
            </a:fld>
            <a:endParaRPr lang="en-US"/>
          </a:p>
        </p:txBody>
      </p:sp>
      <p:sp>
        <p:nvSpPr>
          <p:cNvPr id="5" name="Footer Placeholder 4">
            <a:extLst>
              <a:ext uri="{FF2B5EF4-FFF2-40B4-BE49-F238E27FC236}">
                <a16:creationId xmlns:a16="http://schemas.microsoft.com/office/drawing/2014/main" id="{34F5CE68-8EFE-3A4F-8BA4-295855C6F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4A92B-61A5-F842-9EF2-131DBC56B809}"/>
              </a:ext>
            </a:extLst>
          </p:cNvPr>
          <p:cNvSpPr>
            <a:spLocks noGrp="1"/>
          </p:cNvSpPr>
          <p:nvPr>
            <p:ph type="sldNum" sz="quarter" idx="12"/>
          </p:nvPr>
        </p:nvSpPr>
        <p:spPr/>
        <p:txBody>
          <a:bodyPr/>
          <a:lstStyle/>
          <a:p>
            <a:fld id="{FC38D6CE-2B04-0B44-931F-E6F99446C1D5}" type="slidenum">
              <a:rPr lang="en-US" smtClean="0"/>
              <a:t>‹#›</a:t>
            </a:fld>
            <a:endParaRPr lang="en-US"/>
          </a:p>
        </p:txBody>
      </p:sp>
    </p:spTree>
    <p:extLst>
      <p:ext uri="{BB962C8B-B14F-4D97-AF65-F5344CB8AC3E}">
        <p14:creationId xmlns:p14="http://schemas.microsoft.com/office/powerpoint/2010/main" val="86593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5DBD-AC62-1F4A-8FDB-5BE259739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E28421-F68D-5348-A5C9-571AF08FC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4D404-AFA4-EE4A-82A5-85055C293CB9}"/>
              </a:ext>
            </a:extLst>
          </p:cNvPr>
          <p:cNvSpPr>
            <a:spLocks noGrp="1"/>
          </p:cNvSpPr>
          <p:nvPr>
            <p:ph type="dt" sz="half" idx="10"/>
          </p:nvPr>
        </p:nvSpPr>
        <p:spPr/>
        <p:txBody>
          <a:bodyPr/>
          <a:lstStyle/>
          <a:p>
            <a:fld id="{9F6B34D5-AE0A-4444-BF4D-186108F3A5FD}" type="datetimeFigureOut">
              <a:rPr lang="en-US" smtClean="0"/>
              <a:t>11/16/20</a:t>
            </a:fld>
            <a:endParaRPr lang="en-US"/>
          </a:p>
        </p:txBody>
      </p:sp>
      <p:sp>
        <p:nvSpPr>
          <p:cNvPr id="5" name="Footer Placeholder 4">
            <a:extLst>
              <a:ext uri="{FF2B5EF4-FFF2-40B4-BE49-F238E27FC236}">
                <a16:creationId xmlns:a16="http://schemas.microsoft.com/office/drawing/2014/main" id="{89337D59-154C-C94B-9E13-8D8F4BEE0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4C70E-9123-2840-BFA8-9A3FB5CD02BC}"/>
              </a:ext>
            </a:extLst>
          </p:cNvPr>
          <p:cNvSpPr>
            <a:spLocks noGrp="1"/>
          </p:cNvSpPr>
          <p:nvPr>
            <p:ph type="sldNum" sz="quarter" idx="12"/>
          </p:nvPr>
        </p:nvSpPr>
        <p:spPr/>
        <p:txBody>
          <a:bodyPr/>
          <a:lstStyle/>
          <a:p>
            <a:fld id="{FC38D6CE-2B04-0B44-931F-E6F99446C1D5}" type="slidenum">
              <a:rPr lang="en-US" smtClean="0"/>
              <a:t>‹#›</a:t>
            </a:fld>
            <a:endParaRPr lang="en-US"/>
          </a:p>
        </p:txBody>
      </p:sp>
    </p:spTree>
    <p:extLst>
      <p:ext uri="{BB962C8B-B14F-4D97-AF65-F5344CB8AC3E}">
        <p14:creationId xmlns:p14="http://schemas.microsoft.com/office/powerpoint/2010/main" val="117612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BBCD-DDA9-9047-9BA1-99F73BCA5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4AE10-92FB-3E42-9D13-B5A2DC382A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E32BE8-D51B-E948-9962-6592401C5BE2}"/>
              </a:ext>
            </a:extLst>
          </p:cNvPr>
          <p:cNvSpPr>
            <a:spLocks noGrp="1"/>
          </p:cNvSpPr>
          <p:nvPr>
            <p:ph type="dt" sz="half" idx="10"/>
          </p:nvPr>
        </p:nvSpPr>
        <p:spPr/>
        <p:txBody>
          <a:bodyPr/>
          <a:lstStyle/>
          <a:p>
            <a:fld id="{9F6B34D5-AE0A-4444-BF4D-186108F3A5FD}" type="datetimeFigureOut">
              <a:rPr lang="en-US" smtClean="0"/>
              <a:t>11/16/20</a:t>
            </a:fld>
            <a:endParaRPr lang="en-US"/>
          </a:p>
        </p:txBody>
      </p:sp>
      <p:sp>
        <p:nvSpPr>
          <p:cNvPr id="5" name="Footer Placeholder 4">
            <a:extLst>
              <a:ext uri="{FF2B5EF4-FFF2-40B4-BE49-F238E27FC236}">
                <a16:creationId xmlns:a16="http://schemas.microsoft.com/office/drawing/2014/main" id="{EC7F6A90-D002-8F45-AB77-88E1AF018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DCC5D-7D3C-5A4D-B352-ED1633C819A7}"/>
              </a:ext>
            </a:extLst>
          </p:cNvPr>
          <p:cNvSpPr>
            <a:spLocks noGrp="1"/>
          </p:cNvSpPr>
          <p:nvPr>
            <p:ph type="sldNum" sz="quarter" idx="12"/>
          </p:nvPr>
        </p:nvSpPr>
        <p:spPr/>
        <p:txBody>
          <a:bodyPr/>
          <a:lstStyle/>
          <a:p>
            <a:fld id="{FC38D6CE-2B04-0B44-931F-E6F99446C1D5}" type="slidenum">
              <a:rPr lang="en-US" smtClean="0"/>
              <a:t>‹#›</a:t>
            </a:fld>
            <a:endParaRPr lang="en-US"/>
          </a:p>
        </p:txBody>
      </p:sp>
    </p:spTree>
    <p:extLst>
      <p:ext uri="{BB962C8B-B14F-4D97-AF65-F5344CB8AC3E}">
        <p14:creationId xmlns:p14="http://schemas.microsoft.com/office/powerpoint/2010/main" val="273101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1B7B-19FA-AF47-A59A-47C5E7A446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98ED5-A9F1-B648-8A8B-450FF7D886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F4B58C-E265-FF4A-8D45-57763FB79B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76BC05-D61C-D649-A7B0-82A73A0CFAB3}"/>
              </a:ext>
            </a:extLst>
          </p:cNvPr>
          <p:cNvSpPr>
            <a:spLocks noGrp="1"/>
          </p:cNvSpPr>
          <p:nvPr>
            <p:ph type="dt" sz="half" idx="10"/>
          </p:nvPr>
        </p:nvSpPr>
        <p:spPr/>
        <p:txBody>
          <a:bodyPr/>
          <a:lstStyle/>
          <a:p>
            <a:fld id="{9F6B34D5-AE0A-4444-BF4D-186108F3A5FD}" type="datetimeFigureOut">
              <a:rPr lang="en-US" smtClean="0"/>
              <a:t>11/16/20</a:t>
            </a:fld>
            <a:endParaRPr lang="en-US"/>
          </a:p>
        </p:txBody>
      </p:sp>
      <p:sp>
        <p:nvSpPr>
          <p:cNvPr id="6" name="Footer Placeholder 5">
            <a:extLst>
              <a:ext uri="{FF2B5EF4-FFF2-40B4-BE49-F238E27FC236}">
                <a16:creationId xmlns:a16="http://schemas.microsoft.com/office/drawing/2014/main" id="{527752D2-FEC8-D349-B6A9-10895AF6B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DA3A1-23AD-2F44-B96B-AB9EC396C023}"/>
              </a:ext>
            </a:extLst>
          </p:cNvPr>
          <p:cNvSpPr>
            <a:spLocks noGrp="1"/>
          </p:cNvSpPr>
          <p:nvPr>
            <p:ph type="sldNum" sz="quarter" idx="12"/>
          </p:nvPr>
        </p:nvSpPr>
        <p:spPr/>
        <p:txBody>
          <a:bodyPr/>
          <a:lstStyle/>
          <a:p>
            <a:fld id="{FC38D6CE-2B04-0B44-931F-E6F99446C1D5}" type="slidenum">
              <a:rPr lang="en-US" smtClean="0"/>
              <a:t>‹#›</a:t>
            </a:fld>
            <a:endParaRPr lang="en-US"/>
          </a:p>
        </p:txBody>
      </p:sp>
    </p:spTree>
    <p:extLst>
      <p:ext uri="{BB962C8B-B14F-4D97-AF65-F5344CB8AC3E}">
        <p14:creationId xmlns:p14="http://schemas.microsoft.com/office/powerpoint/2010/main" val="70682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A6DB-D028-5A43-A8FA-A170E45004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68DC6F-2C9A-D74E-83D5-14B0A1244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A3274-AB46-9842-9D63-6C058AB341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381864-473C-4A4A-BF93-A2C8A8E120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747B56-3419-A246-AB85-7E71051F2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6651E9-34FC-1643-9001-B2F887F31F6A}"/>
              </a:ext>
            </a:extLst>
          </p:cNvPr>
          <p:cNvSpPr>
            <a:spLocks noGrp="1"/>
          </p:cNvSpPr>
          <p:nvPr>
            <p:ph type="dt" sz="half" idx="10"/>
          </p:nvPr>
        </p:nvSpPr>
        <p:spPr/>
        <p:txBody>
          <a:bodyPr/>
          <a:lstStyle/>
          <a:p>
            <a:fld id="{9F6B34D5-AE0A-4444-BF4D-186108F3A5FD}" type="datetimeFigureOut">
              <a:rPr lang="en-US" smtClean="0"/>
              <a:t>11/16/20</a:t>
            </a:fld>
            <a:endParaRPr lang="en-US"/>
          </a:p>
        </p:txBody>
      </p:sp>
      <p:sp>
        <p:nvSpPr>
          <p:cNvPr id="8" name="Footer Placeholder 7">
            <a:extLst>
              <a:ext uri="{FF2B5EF4-FFF2-40B4-BE49-F238E27FC236}">
                <a16:creationId xmlns:a16="http://schemas.microsoft.com/office/drawing/2014/main" id="{DA8B48FB-C207-D644-9B48-A986DEBC96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BB4772-D57E-7D48-9E96-A686C3C650F1}"/>
              </a:ext>
            </a:extLst>
          </p:cNvPr>
          <p:cNvSpPr>
            <a:spLocks noGrp="1"/>
          </p:cNvSpPr>
          <p:nvPr>
            <p:ph type="sldNum" sz="quarter" idx="12"/>
          </p:nvPr>
        </p:nvSpPr>
        <p:spPr/>
        <p:txBody>
          <a:bodyPr/>
          <a:lstStyle/>
          <a:p>
            <a:fld id="{FC38D6CE-2B04-0B44-931F-E6F99446C1D5}" type="slidenum">
              <a:rPr lang="en-US" smtClean="0"/>
              <a:t>‹#›</a:t>
            </a:fld>
            <a:endParaRPr lang="en-US"/>
          </a:p>
        </p:txBody>
      </p:sp>
    </p:spTree>
    <p:extLst>
      <p:ext uri="{BB962C8B-B14F-4D97-AF65-F5344CB8AC3E}">
        <p14:creationId xmlns:p14="http://schemas.microsoft.com/office/powerpoint/2010/main" val="354381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54EC4-20B1-374E-BD73-D6BDB373B4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BE9E41-02E0-DD41-B4F7-7F519C5AD20C}"/>
              </a:ext>
            </a:extLst>
          </p:cNvPr>
          <p:cNvSpPr>
            <a:spLocks noGrp="1"/>
          </p:cNvSpPr>
          <p:nvPr>
            <p:ph type="dt" sz="half" idx="10"/>
          </p:nvPr>
        </p:nvSpPr>
        <p:spPr/>
        <p:txBody>
          <a:bodyPr/>
          <a:lstStyle/>
          <a:p>
            <a:fld id="{9F6B34D5-AE0A-4444-BF4D-186108F3A5FD}" type="datetimeFigureOut">
              <a:rPr lang="en-US" smtClean="0"/>
              <a:t>11/16/20</a:t>
            </a:fld>
            <a:endParaRPr lang="en-US"/>
          </a:p>
        </p:txBody>
      </p:sp>
      <p:sp>
        <p:nvSpPr>
          <p:cNvPr id="4" name="Footer Placeholder 3">
            <a:extLst>
              <a:ext uri="{FF2B5EF4-FFF2-40B4-BE49-F238E27FC236}">
                <a16:creationId xmlns:a16="http://schemas.microsoft.com/office/drawing/2014/main" id="{7A6640B2-2819-6548-9B7B-DA70F2C3E7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C46C96-1A1E-384E-8C85-6524BFD14BFB}"/>
              </a:ext>
            </a:extLst>
          </p:cNvPr>
          <p:cNvSpPr>
            <a:spLocks noGrp="1"/>
          </p:cNvSpPr>
          <p:nvPr>
            <p:ph type="sldNum" sz="quarter" idx="12"/>
          </p:nvPr>
        </p:nvSpPr>
        <p:spPr/>
        <p:txBody>
          <a:bodyPr/>
          <a:lstStyle/>
          <a:p>
            <a:fld id="{FC38D6CE-2B04-0B44-931F-E6F99446C1D5}" type="slidenum">
              <a:rPr lang="en-US" smtClean="0"/>
              <a:t>‹#›</a:t>
            </a:fld>
            <a:endParaRPr lang="en-US"/>
          </a:p>
        </p:txBody>
      </p:sp>
    </p:spTree>
    <p:extLst>
      <p:ext uri="{BB962C8B-B14F-4D97-AF65-F5344CB8AC3E}">
        <p14:creationId xmlns:p14="http://schemas.microsoft.com/office/powerpoint/2010/main" val="120277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E94CE-61AC-EA42-8AB5-BC5BF16FA318}"/>
              </a:ext>
            </a:extLst>
          </p:cNvPr>
          <p:cNvSpPr>
            <a:spLocks noGrp="1"/>
          </p:cNvSpPr>
          <p:nvPr>
            <p:ph type="dt" sz="half" idx="10"/>
          </p:nvPr>
        </p:nvSpPr>
        <p:spPr/>
        <p:txBody>
          <a:bodyPr/>
          <a:lstStyle/>
          <a:p>
            <a:fld id="{9F6B34D5-AE0A-4444-BF4D-186108F3A5FD}" type="datetimeFigureOut">
              <a:rPr lang="en-US" smtClean="0"/>
              <a:t>11/16/20</a:t>
            </a:fld>
            <a:endParaRPr lang="en-US"/>
          </a:p>
        </p:txBody>
      </p:sp>
      <p:sp>
        <p:nvSpPr>
          <p:cNvPr id="3" name="Footer Placeholder 2">
            <a:extLst>
              <a:ext uri="{FF2B5EF4-FFF2-40B4-BE49-F238E27FC236}">
                <a16:creationId xmlns:a16="http://schemas.microsoft.com/office/drawing/2014/main" id="{2EFF2DE5-02E3-A54D-B846-0C77C3ED1A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7139F0-4CFD-3C46-AA44-4EB9828ECCCA}"/>
              </a:ext>
            </a:extLst>
          </p:cNvPr>
          <p:cNvSpPr>
            <a:spLocks noGrp="1"/>
          </p:cNvSpPr>
          <p:nvPr>
            <p:ph type="sldNum" sz="quarter" idx="12"/>
          </p:nvPr>
        </p:nvSpPr>
        <p:spPr/>
        <p:txBody>
          <a:bodyPr/>
          <a:lstStyle/>
          <a:p>
            <a:fld id="{FC38D6CE-2B04-0B44-931F-E6F99446C1D5}" type="slidenum">
              <a:rPr lang="en-US" smtClean="0"/>
              <a:t>‹#›</a:t>
            </a:fld>
            <a:endParaRPr lang="en-US"/>
          </a:p>
        </p:txBody>
      </p:sp>
    </p:spTree>
    <p:extLst>
      <p:ext uri="{BB962C8B-B14F-4D97-AF65-F5344CB8AC3E}">
        <p14:creationId xmlns:p14="http://schemas.microsoft.com/office/powerpoint/2010/main" val="211754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E64E-E208-0045-9373-127A24980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0CC785-D2C3-874E-93C5-040DF7DEB7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D35BF-0612-134E-BB3A-FE2840133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E5C4C-857B-D04B-AD47-FBB1F0C35E34}"/>
              </a:ext>
            </a:extLst>
          </p:cNvPr>
          <p:cNvSpPr>
            <a:spLocks noGrp="1"/>
          </p:cNvSpPr>
          <p:nvPr>
            <p:ph type="dt" sz="half" idx="10"/>
          </p:nvPr>
        </p:nvSpPr>
        <p:spPr/>
        <p:txBody>
          <a:bodyPr/>
          <a:lstStyle/>
          <a:p>
            <a:fld id="{9F6B34D5-AE0A-4444-BF4D-186108F3A5FD}" type="datetimeFigureOut">
              <a:rPr lang="en-US" smtClean="0"/>
              <a:t>11/16/20</a:t>
            </a:fld>
            <a:endParaRPr lang="en-US"/>
          </a:p>
        </p:txBody>
      </p:sp>
      <p:sp>
        <p:nvSpPr>
          <p:cNvPr id="6" name="Footer Placeholder 5">
            <a:extLst>
              <a:ext uri="{FF2B5EF4-FFF2-40B4-BE49-F238E27FC236}">
                <a16:creationId xmlns:a16="http://schemas.microsoft.com/office/drawing/2014/main" id="{457EB264-9BC1-4842-B075-D9C3FE3D8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6536C9-E3E5-DE43-9A90-B9A85DAEB13A}"/>
              </a:ext>
            </a:extLst>
          </p:cNvPr>
          <p:cNvSpPr>
            <a:spLocks noGrp="1"/>
          </p:cNvSpPr>
          <p:nvPr>
            <p:ph type="sldNum" sz="quarter" idx="12"/>
          </p:nvPr>
        </p:nvSpPr>
        <p:spPr/>
        <p:txBody>
          <a:bodyPr/>
          <a:lstStyle/>
          <a:p>
            <a:fld id="{FC38D6CE-2B04-0B44-931F-E6F99446C1D5}" type="slidenum">
              <a:rPr lang="en-US" smtClean="0"/>
              <a:t>‹#›</a:t>
            </a:fld>
            <a:endParaRPr lang="en-US"/>
          </a:p>
        </p:txBody>
      </p:sp>
    </p:spTree>
    <p:extLst>
      <p:ext uri="{BB962C8B-B14F-4D97-AF65-F5344CB8AC3E}">
        <p14:creationId xmlns:p14="http://schemas.microsoft.com/office/powerpoint/2010/main" val="326375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129B-AA32-1A44-ADD4-29449EA98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33505F-A2B2-3044-849E-57DF66E7D7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99AFBE-DE1C-314B-9D63-558960BB5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4F3AED-33F7-7C41-AD97-F7B185C8431C}"/>
              </a:ext>
            </a:extLst>
          </p:cNvPr>
          <p:cNvSpPr>
            <a:spLocks noGrp="1"/>
          </p:cNvSpPr>
          <p:nvPr>
            <p:ph type="dt" sz="half" idx="10"/>
          </p:nvPr>
        </p:nvSpPr>
        <p:spPr/>
        <p:txBody>
          <a:bodyPr/>
          <a:lstStyle/>
          <a:p>
            <a:fld id="{9F6B34D5-AE0A-4444-BF4D-186108F3A5FD}" type="datetimeFigureOut">
              <a:rPr lang="en-US" smtClean="0"/>
              <a:t>11/16/20</a:t>
            </a:fld>
            <a:endParaRPr lang="en-US"/>
          </a:p>
        </p:txBody>
      </p:sp>
      <p:sp>
        <p:nvSpPr>
          <p:cNvPr id="6" name="Footer Placeholder 5">
            <a:extLst>
              <a:ext uri="{FF2B5EF4-FFF2-40B4-BE49-F238E27FC236}">
                <a16:creationId xmlns:a16="http://schemas.microsoft.com/office/drawing/2014/main" id="{6C2FE8BA-B560-3242-8D3E-3BB9EE64F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2E913-2E8D-DB44-A759-96425BF44DDA}"/>
              </a:ext>
            </a:extLst>
          </p:cNvPr>
          <p:cNvSpPr>
            <a:spLocks noGrp="1"/>
          </p:cNvSpPr>
          <p:nvPr>
            <p:ph type="sldNum" sz="quarter" idx="12"/>
          </p:nvPr>
        </p:nvSpPr>
        <p:spPr/>
        <p:txBody>
          <a:bodyPr/>
          <a:lstStyle/>
          <a:p>
            <a:fld id="{FC38D6CE-2B04-0B44-931F-E6F99446C1D5}" type="slidenum">
              <a:rPr lang="en-US" smtClean="0"/>
              <a:t>‹#›</a:t>
            </a:fld>
            <a:endParaRPr lang="en-US"/>
          </a:p>
        </p:txBody>
      </p:sp>
    </p:spTree>
    <p:extLst>
      <p:ext uri="{BB962C8B-B14F-4D97-AF65-F5344CB8AC3E}">
        <p14:creationId xmlns:p14="http://schemas.microsoft.com/office/powerpoint/2010/main" val="416887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392AA-D002-2B4F-8CB8-46B4AC68B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B45432-C573-2A41-9E79-501988F93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BD054-9F61-DC46-BB12-7282190AA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B34D5-AE0A-4444-BF4D-186108F3A5FD}" type="datetimeFigureOut">
              <a:rPr lang="en-US" smtClean="0"/>
              <a:t>11/16/20</a:t>
            </a:fld>
            <a:endParaRPr lang="en-US"/>
          </a:p>
        </p:txBody>
      </p:sp>
      <p:sp>
        <p:nvSpPr>
          <p:cNvPr id="5" name="Footer Placeholder 4">
            <a:extLst>
              <a:ext uri="{FF2B5EF4-FFF2-40B4-BE49-F238E27FC236}">
                <a16:creationId xmlns:a16="http://schemas.microsoft.com/office/drawing/2014/main" id="{17443625-54C5-6E4D-A01E-2E5C1F4DC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CE414B-A014-BD4C-9BFF-6E5B39377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8D6CE-2B04-0B44-931F-E6F99446C1D5}" type="slidenum">
              <a:rPr lang="en-US" smtClean="0"/>
              <a:t>‹#›</a:t>
            </a:fld>
            <a:endParaRPr lang="en-US"/>
          </a:p>
        </p:txBody>
      </p:sp>
    </p:spTree>
    <p:extLst>
      <p:ext uri="{BB962C8B-B14F-4D97-AF65-F5344CB8AC3E}">
        <p14:creationId xmlns:p14="http://schemas.microsoft.com/office/powerpoint/2010/main" val="146257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iWc7zwVUSB8"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ucdavis.box.com/s/nuhxsnq3086ejc9mbiievyed8axw2cbb"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Permaculture" TargetMode="External"/><Relationship Id="rId3" Type="http://schemas.openxmlformats.org/officeDocument/2006/relationships/hyperlink" Target="https://en.wikipedia.org/wiki/Horticulturalist" TargetMode="External"/><Relationship Id="rId7" Type="http://schemas.openxmlformats.org/officeDocument/2006/relationships/hyperlink" Target="https://en.wikipedia.org/wiki/Fire_ecology" TargetMode="External"/><Relationship Id="rId12" Type="http://schemas.openxmlformats.org/officeDocument/2006/relationships/hyperlink" Target="https://en.wikipedia.org/wiki/History_of_California#cite_note-6"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en.wikipedia.org/wiki/Native_American_use_of_fire" TargetMode="External"/><Relationship Id="rId11" Type="http://schemas.openxmlformats.org/officeDocument/2006/relationships/hyperlink" Target="https://en.wikipedia.org/wiki/History_of_California#cite_note-Cunningham2010-5" TargetMode="External"/><Relationship Id="rId5" Type="http://schemas.openxmlformats.org/officeDocument/2006/relationships/hyperlink" Target="https://en.wikipedia.org/wiki/Fire-stick_farming" TargetMode="External"/><Relationship Id="rId10" Type="http://schemas.openxmlformats.org/officeDocument/2006/relationships/hyperlink" Target="https://en.wikipedia.org/wiki/History_of_California#cite_note-4" TargetMode="External"/><Relationship Id="rId4" Type="http://schemas.openxmlformats.org/officeDocument/2006/relationships/hyperlink" Target="https://en.wikipedia.org/wiki/Forest_gardening" TargetMode="External"/><Relationship Id="rId9" Type="http://schemas.openxmlformats.org/officeDocument/2006/relationships/hyperlink" Target="https://en.wikipedia.org/wiki/History_of_California#cite_note-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California_Statute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en.wikipedia.org/wiki/Act_for_the_Government_and_Protection_of_Indians#cite_note-Johnston-Dodds-2" TargetMode="External"/><Relationship Id="rId5" Type="http://schemas.openxmlformats.org/officeDocument/2006/relationships/hyperlink" Target="https://en.wikipedia.org/wiki/Act_for_the_Government_and_Protection_of_Indians#cite_note-OHP-1" TargetMode="External"/><Relationship Id="rId4" Type="http://schemas.openxmlformats.org/officeDocument/2006/relationships/hyperlink" Target="https://en.wikipedia.org/wiki/California_State_Legislatur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3844-CCCE-174F-AFF0-7B6D9407A003}"/>
              </a:ext>
            </a:extLst>
          </p:cNvPr>
          <p:cNvSpPr>
            <a:spLocks noGrp="1"/>
          </p:cNvSpPr>
          <p:nvPr>
            <p:ph type="ctrTitle"/>
          </p:nvPr>
        </p:nvSpPr>
        <p:spPr/>
        <p:txBody>
          <a:bodyPr>
            <a:normAutofit/>
          </a:bodyPr>
          <a:lstStyle/>
          <a:p>
            <a:endParaRPr lang="en-US" dirty="0"/>
          </a:p>
        </p:txBody>
      </p:sp>
      <p:sp>
        <p:nvSpPr>
          <p:cNvPr id="3" name="Subtitle 2">
            <a:extLst>
              <a:ext uri="{FF2B5EF4-FFF2-40B4-BE49-F238E27FC236}">
                <a16:creationId xmlns:a16="http://schemas.microsoft.com/office/drawing/2014/main" id="{86BE09C4-107B-FD47-9D8C-B00341C05466}"/>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id="{31D6863A-6336-5E4E-97A5-C2FB7D5CF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7000" y="-2667000"/>
            <a:ext cx="6858000" cy="1219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61305FE-9946-354A-8832-9AE2001F5163}"/>
              </a:ext>
            </a:extLst>
          </p:cNvPr>
          <p:cNvSpPr/>
          <p:nvPr/>
        </p:nvSpPr>
        <p:spPr>
          <a:xfrm>
            <a:off x="3377810" y="568623"/>
            <a:ext cx="4625690" cy="1077218"/>
          </a:xfrm>
          <a:prstGeom prst="rect">
            <a:avLst/>
          </a:prstGeom>
          <a:noFill/>
        </p:spPr>
        <p:txBody>
          <a:bodyPr wrap="none" lIns="91440" tIns="45720" rIns="91440" bIns="45720">
            <a:spAutoFit/>
          </a:bodyPr>
          <a:lstStyle/>
          <a:p>
            <a:pPr algn="ctr"/>
            <a:r>
              <a:rPr lang="en-US" sz="3200" b="1" cap="none" spc="0" dirty="0">
                <a:ln w="12700">
                  <a:solidFill>
                    <a:schemeClr val="tx2">
                      <a:satMod val="155000"/>
                    </a:schemeClr>
                  </a:solidFill>
                  <a:prstDash val="solid"/>
                </a:ln>
                <a:solidFill>
                  <a:srgbClr val="711F09"/>
                </a:solidFill>
                <a:effectLst>
                  <a:outerShdw blurRad="41275" dist="20320" dir="1800000" algn="tl" rotWithShape="0">
                    <a:srgbClr val="000000">
                      <a:alpha val="40000"/>
                    </a:srgbClr>
                  </a:outerShdw>
                </a:effectLst>
                <a:latin typeface="Baskerville" panose="02020502070401020303" pitchFamily="18" charset="0"/>
                <a:ea typeface="Baskerville" panose="02020502070401020303" pitchFamily="18" charset="0"/>
              </a:rPr>
              <a:t>The Diverse California</a:t>
            </a:r>
          </a:p>
          <a:p>
            <a:pPr algn="ctr"/>
            <a:r>
              <a:rPr lang="en-US" sz="3200" b="1" cap="none" spc="0" dirty="0">
                <a:ln w="12700">
                  <a:solidFill>
                    <a:schemeClr val="tx2">
                      <a:satMod val="155000"/>
                    </a:schemeClr>
                  </a:solidFill>
                  <a:prstDash val="solid"/>
                </a:ln>
                <a:solidFill>
                  <a:srgbClr val="711F09"/>
                </a:solidFill>
                <a:effectLst>
                  <a:outerShdw blurRad="41275" dist="20320" dir="1800000" algn="tl" rotWithShape="0">
                    <a:srgbClr val="000000">
                      <a:alpha val="40000"/>
                    </a:srgbClr>
                  </a:outerShdw>
                </a:effectLst>
                <a:latin typeface="Baskerville" panose="02020502070401020303" pitchFamily="18" charset="0"/>
                <a:ea typeface="Baskerville" panose="02020502070401020303" pitchFamily="18" charset="0"/>
              </a:rPr>
              <a:t> Native </a:t>
            </a:r>
            <a:r>
              <a:rPr lang="en-US" sz="3200" b="1" cap="none" spc="0" dirty="0">
                <a:ln w="12700">
                  <a:solidFill>
                    <a:schemeClr val="tx2">
                      <a:satMod val="155000"/>
                    </a:schemeClr>
                  </a:solidFill>
                  <a:prstDash val="solid"/>
                </a:ln>
                <a:solidFill>
                  <a:srgbClr val="8F280C"/>
                </a:solidFill>
                <a:effectLst>
                  <a:outerShdw blurRad="41275" dist="20320" dir="1800000" algn="tl" rotWithShape="0">
                    <a:srgbClr val="000000">
                      <a:alpha val="40000"/>
                    </a:srgbClr>
                  </a:outerShdw>
                </a:effectLst>
                <a:latin typeface="Baskerville" panose="02020502070401020303" pitchFamily="18" charset="0"/>
                <a:ea typeface="Baskerville" panose="02020502070401020303" pitchFamily="18" charset="0"/>
              </a:rPr>
              <a:t>Population</a:t>
            </a:r>
          </a:p>
        </p:txBody>
      </p:sp>
      <p:pic>
        <p:nvPicPr>
          <p:cNvPr id="6" name="Picture 5" descr="A group of people that are standing in the dirt&#10;&#10;Description automatically generated">
            <a:extLst>
              <a:ext uri="{FF2B5EF4-FFF2-40B4-BE49-F238E27FC236}">
                <a16:creationId xmlns:a16="http://schemas.microsoft.com/office/drawing/2014/main" id="{67035CB0-E2C8-D741-8D3E-6A90508FC174}"/>
              </a:ext>
            </a:extLst>
          </p:cNvPr>
          <p:cNvPicPr>
            <a:picLocks noChangeAspect="1"/>
          </p:cNvPicPr>
          <p:nvPr/>
        </p:nvPicPr>
        <p:blipFill>
          <a:blip r:embed="rId3"/>
          <a:stretch>
            <a:fillRect/>
          </a:stretch>
        </p:blipFill>
        <p:spPr>
          <a:xfrm>
            <a:off x="268357" y="1861120"/>
            <a:ext cx="4656959" cy="2387601"/>
          </a:xfrm>
          <a:prstGeom prst="rect">
            <a:avLst/>
          </a:prstGeom>
        </p:spPr>
      </p:pic>
      <p:pic>
        <p:nvPicPr>
          <p:cNvPr id="8" name="Picture 7" descr="A group of people posing for the camera&#10;&#10;Description automatically generated">
            <a:extLst>
              <a:ext uri="{FF2B5EF4-FFF2-40B4-BE49-F238E27FC236}">
                <a16:creationId xmlns:a16="http://schemas.microsoft.com/office/drawing/2014/main" id="{6EA73E4A-90D2-BD4B-8BEC-39F7717DAFF5}"/>
              </a:ext>
            </a:extLst>
          </p:cNvPr>
          <p:cNvPicPr>
            <a:picLocks noChangeAspect="1"/>
          </p:cNvPicPr>
          <p:nvPr/>
        </p:nvPicPr>
        <p:blipFill>
          <a:blip r:embed="rId4"/>
          <a:stretch>
            <a:fillRect/>
          </a:stretch>
        </p:blipFill>
        <p:spPr>
          <a:xfrm>
            <a:off x="4041914" y="4248720"/>
            <a:ext cx="3810000" cy="2603500"/>
          </a:xfrm>
          <a:prstGeom prst="rect">
            <a:avLst/>
          </a:prstGeom>
        </p:spPr>
      </p:pic>
      <p:pic>
        <p:nvPicPr>
          <p:cNvPr id="10" name="Picture 9" descr="A group of people in a field&#10;&#10;Description automatically generated">
            <a:extLst>
              <a:ext uri="{FF2B5EF4-FFF2-40B4-BE49-F238E27FC236}">
                <a16:creationId xmlns:a16="http://schemas.microsoft.com/office/drawing/2014/main" id="{8DBD1B86-761C-964C-A14C-28FB14F5EA5B}"/>
              </a:ext>
            </a:extLst>
          </p:cNvPr>
          <p:cNvPicPr>
            <a:picLocks noChangeAspect="1"/>
          </p:cNvPicPr>
          <p:nvPr/>
        </p:nvPicPr>
        <p:blipFill>
          <a:blip r:embed="rId5"/>
          <a:stretch>
            <a:fillRect/>
          </a:stretch>
        </p:blipFill>
        <p:spPr>
          <a:xfrm>
            <a:off x="7523922" y="1648111"/>
            <a:ext cx="3810000" cy="2603500"/>
          </a:xfrm>
          <a:prstGeom prst="rect">
            <a:avLst/>
          </a:prstGeom>
        </p:spPr>
      </p:pic>
    </p:spTree>
    <p:extLst>
      <p:ext uri="{BB962C8B-B14F-4D97-AF65-F5344CB8AC3E}">
        <p14:creationId xmlns:p14="http://schemas.microsoft.com/office/powerpoint/2010/main" val="292508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05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6FA782-BDBC-6845-B5E1-3E8142B64995}"/>
              </a:ext>
            </a:extLst>
          </p:cNvPr>
          <p:cNvSpPr>
            <a:spLocks noGrp="1"/>
          </p:cNvSpPr>
          <p:nvPr>
            <p:ph type="title"/>
          </p:nvPr>
        </p:nvSpPr>
        <p:spPr>
          <a:xfrm>
            <a:off x="8995719" y="618681"/>
            <a:ext cx="2711649" cy="4794567"/>
          </a:xfrm>
        </p:spPr>
        <p:txBody>
          <a:bodyPr vert="horz" lIns="91440" tIns="45720" rIns="91440" bIns="45720" rtlCol="0" anchor="ctr">
            <a:normAutofit/>
          </a:bodyPr>
          <a:lstStyle/>
          <a:p>
            <a:r>
              <a:rPr lang="en-US" sz="3600" dirty="0">
                <a:solidFill>
                  <a:srgbClr val="FFFFFF"/>
                </a:solidFill>
              </a:rPr>
              <a:t>Current California Tribal Communities</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AFC4E18C-A138-2844-80E3-207530E4A29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931" r="6162"/>
          <a:stretch/>
        </p:blipFill>
        <p:spPr bwMode="auto">
          <a:xfrm rot="16200000">
            <a:off x="2153696" y="-234907"/>
            <a:ext cx="4808332" cy="716322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5" descr="Map&#10;&#10;Description automatically generated">
            <a:extLst>
              <a:ext uri="{FF2B5EF4-FFF2-40B4-BE49-F238E27FC236}">
                <a16:creationId xmlns:a16="http://schemas.microsoft.com/office/drawing/2014/main" id="{9C32DAFF-CF1A-C048-8EF8-5159B4B2B2FB}"/>
              </a:ext>
            </a:extLst>
          </p:cNvPr>
          <p:cNvPicPr>
            <a:picLocks noChangeAspect="1"/>
          </p:cNvPicPr>
          <p:nvPr/>
        </p:nvPicPr>
        <p:blipFill>
          <a:blip r:embed="rId3"/>
          <a:stretch>
            <a:fillRect/>
          </a:stretch>
        </p:blipFill>
        <p:spPr>
          <a:xfrm>
            <a:off x="358124" y="417068"/>
            <a:ext cx="8264245" cy="5956300"/>
          </a:xfrm>
          <a:prstGeom prst="rect">
            <a:avLst/>
          </a:prstGeom>
        </p:spPr>
      </p:pic>
    </p:spTree>
    <p:extLst>
      <p:ext uri="{BB962C8B-B14F-4D97-AF65-F5344CB8AC3E}">
        <p14:creationId xmlns:p14="http://schemas.microsoft.com/office/powerpoint/2010/main" val="371102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91B0-22D2-874D-8A16-31AF23B38993}"/>
              </a:ext>
            </a:extLst>
          </p:cNvPr>
          <p:cNvSpPr>
            <a:spLocks noGrp="1"/>
          </p:cNvSpPr>
          <p:nvPr>
            <p:ph type="title"/>
          </p:nvPr>
        </p:nvSpPr>
        <p:spPr/>
        <p:txBody>
          <a:bodyPr/>
          <a:lstStyle/>
          <a:p>
            <a:endParaRPr lang="en-US"/>
          </a:p>
        </p:txBody>
      </p:sp>
      <p:pic>
        <p:nvPicPr>
          <p:cNvPr id="11" name="Content Placeholder 10" descr="Map&#10;&#10;Description automatically generated">
            <a:extLst>
              <a:ext uri="{FF2B5EF4-FFF2-40B4-BE49-F238E27FC236}">
                <a16:creationId xmlns:a16="http://schemas.microsoft.com/office/drawing/2014/main" id="{E33C2EE5-DF5B-E245-82C2-64BCB4DDC87C}"/>
              </a:ext>
            </a:extLst>
          </p:cNvPr>
          <p:cNvPicPr>
            <a:picLocks noGrp="1" noChangeAspect="1"/>
          </p:cNvPicPr>
          <p:nvPr>
            <p:ph idx="1"/>
          </p:nvPr>
        </p:nvPicPr>
        <p:blipFill>
          <a:blip r:embed="rId2"/>
          <a:stretch>
            <a:fillRect/>
          </a:stretch>
        </p:blipFill>
        <p:spPr>
          <a:xfrm>
            <a:off x="4261515" y="1825625"/>
            <a:ext cx="3668969" cy="4351338"/>
          </a:xfrm>
        </p:spPr>
      </p:pic>
      <p:pic>
        <p:nvPicPr>
          <p:cNvPr id="4" name="Picture 2">
            <a:extLst>
              <a:ext uri="{FF2B5EF4-FFF2-40B4-BE49-F238E27FC236}">
                <a16:creationId xmlns:a16="http://schemas.microsoft.com/office/drawing/2014/main" id="{D7C392B9-D3E7-184A-8D9A-79C5EC033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667000" y="-2667000"/>
            <a:ext cx="6858000"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76C8836-41D9-4645-A712-E57959F3BFCC}"/>
              </a:ext>
            </a:extLst>
          </p:cNvPr>
          <p:cNvPicPr>
            <a:picLocks noChangeAspect="1"/>
          </p:cNvPicPr>
          <p:nvPr/>
        </p:nvPicPr>
        <p:blipFill>
          <a:blip r:embed="rId4"/>
          <a:stretch>
            <a:fillRect/>
          </a:stretch>
        </p:blipFill>
        <p:spPr>
          <a:xfrm>
            <a:off x="425663" y="365125"/>
            <a:ext cx="5443796" cy="5986248"/>
          </a:xfrm>
          <a:prstGeom prst="rect">
            <a:avLst/>
          </a:prstGeom>
        </p:spPr>
      </p:pic>
      <p:pic>
        <p:nvPicPr>
          <p:cNvPr id="16" name="Picture 15" descr="Map&#10;&#10;Description automatically generated">
            <a:extLst>
              <a:ext uri="{FF2B5EF4-FFF2-40B4-BE49-F238E27FC236}">
                <a16:creationId xmlns:a16="http://schemas.microsoft.com/office/drawing/2014/main" id="{5D27BC3D-283B-6142-9033-3802F2B46093}"/>
              </a:ext>
            </a:extLst>
          </p:cNvPr>
          <p:cNvPicPr>
            <a:picLocks noChangeAspect="1"/>
          </p:cNvPicPr>
          <p:nvPr/>
        </p:nvPicPr>
        <p:blipFill>
          <a:blip r:embed="rId5"/>
          <a:stretch>
            <a:fillRect/>
          </a:stretch>
        </p:blipFill>
        <p:spPr>
          <a:xfrm>
            <a:off x="6591644" y="105633"/>
            <a:ext cx="5384800" cy="6245740"/>
          </a:xfrm>
          <a:prstGeom prst="rect">
            <a:avLst/>
          </a:prstGeom>
        </p:spPr>
      </p:pic>
    </p:spTree>
    <p:extLst>
      <p:ext uri="{BB962C8B-B14F-4D97-AF65-F5344CB8AC3E}">
        <p14:creationId xmlns:p14="http://schemas.microsoft.com/office/powerpoint/2010/main" val="684312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AF89EE-8081-E548-B25D-812C3ED377B5}"/>
              </a:ext>
            </a:extLst>
          </p:cNvPr>
          <p:cNvPicPr>
            <a:picLocks noChangeAspect="1"/>
          </p:cNvPicPr>
          <p:nvPr/>
        </p:nvPicPr>
        <p:blipFill>
          <a:blip r:embed="rId3"/>
          <a:stretch>
            <a:fillRect/>
          </a:stretch>
        </p:blipFill>
        <p:spPr>
          <a:xfrm>
            <a:off x="425663" y="365125"/>
            <a:ext cx="5443796" cy="5986248"/>
          </a:xfrm>
          <a:prstGeom prst="rect">
            <a:avLst/>
          </a:prstGeom>
        </p:spPr>
      </p:pic>
      <p:pic>
        <p:nvPicPr>
          <p:cNvPr id="6" name="Picture 5">
            <a:extLst>
              <a:ext uri="{FF2B5EF4-FFF2-40B4-BE49-F238E27FC236}">
                <a16:creationId xmlns:a16="http://schemas.microsoft.com/office/drawing/2014/main" id="{63925B49-92D3-E140-A44D-6A018F5A12AE}"/>
              </a:ext>
            </a:extLst>
          </p:cNvPr>
          <p:cNvPicPr>
            <a:picLocks noChangeAspect="1"/>
          </p:cNvPicPr>
          <p:nvPr/>
        </p:nvPicPr>
        <p:blipFill>
          <a:blip r:embed="rId4"/>
          <a:stretch>
            <a:fillRect/>
          </a:stretch>
        </p:blipFill>
        <p:spPr>
          <a:xfrm>
            <a:off x="5542521" y="139700"/>
            <a:ext cx="6540500" cy="6578600"/>
          </a:xfrm>
          <a:prstGeom prst="rect">
            <a:avLst/>
          </a:prstGeom>
        </p:spPr>
      </p:pic>
    </p:spTree>
    <p:extLst>
      <p:ext uri="{BB962C8B-B14F-4D97-AF65-F5344CB8AC3E}">
        <p14:creationId xmlns:p14="http://schemas.microsoft.com/office/powerpoint/2010/main" val="8589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964E070-0CAF-4845-9EDD-6D71F3EE98B9}"/>
              </a:ext>
            </a:extLst>
          </p:cNvPr>
          <p:cNvSpPr/>
          <p:nvPr/>
        </p:nvSpPr>
        <p:spPr>
          <a:xfrm>
            <a:off x="2656704" y="148471"/>
            <a:ext cx="5906528" cy="7879080"/>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Other factors contributing</a:t>
            </a:r>
          </a:p>
          <a:p>
            <a:pPr algn="ctr"/>
            <a:r>
              <a:rPr lang="en-US" sz="2800" b="0" cap="none" spc="0" dirty="0">
                <a:ln w="0"/>
                <a:solidFill>
                  <a:schemeClr val="tx1"/>
                </a:solidFill>
                <a:effectLst>
                  <a:outerShdw blurRad="38100" dist="19050" dir="2700000" algn="tl" rotWithShape="0">
                    <a:schemeClr val="dk1">
                      <a:alpha val="40000"/>
                    </a:schemeClr>
                  </a:outerShdw>
                </a:effectLst>
              </a:rPr>
              <a:t>To Diversity:</a:t>
            </a:r>
          </a:p>
          <a:p>
            <a:pPr algn="ctr"/>
            <a:endParaRPr lang="en-US" sz="2800" b="0" cap="none" spc="0" dirty="0">
              <a:ln w="0"/>
              <a:solidFill>
                <a:schemeClr val="tx1"/>
              </a:solidFill>
              <a:effectLst>
                <a:outerShdw blurRad="38100" dist="19050" dir="2700000" algn="tl" rotWithShape="0">
                  <a:schemeClr val="dk1">
                    <a:alpha val="40000"/>
                  </a:schemeClr>
                </a:outerShdw>
              </a:effectLst>
            </a:endParaRPr>
          </a:p>
          <a:p>
            <a:pPr algn="ctr"/>
            <a:r>
              <a:rPr lang="en-US" sz="2800" b="0" cap="none" spc="0" dirty="0">
                <a:ln w="0"/>
                <a:solidFill>
                  <a:schemeClr val="tx1"/>
                </a:solidFill>
                <a:effectLst>
                  <a:outerShdw blurRad="38100" dist="19050" dir="2700000" algn="tl" rotWithShape="0">
                    <a:schemeClr val="dk1">
                      <a:alpha val="40000"/>
                    </a:schemeClr>
                  </a:outerShdw>
                </a:effectLst>
              </a:rPr>
              <a:t>Federally Reco</a:t>
            </a:r>
            <a:r>
              <a:rPr lang="en-US" sz="2800" dirty="0">
                <a:ln w="0"/>
                <a:effectLst>
                  <a:outerShdw blurRad="38100" dist="19050" dir="2700000" algn="tl" rotWithShape="0">
                    <a:schemeClr val="dk1">
                      <a:alpha val="40000"/>
                    </a:schemeClr>
                  </a:outerShdw>
                </a:effectLst>
              </a:rPr>
              <a:t>gnized</a:t>
            </a:r>
          </a:p>
          <a:p>
            <a:pPr algn="ctr"/>
            <a:r>
              <a:rPr lang="en-US" sz="2800" b="0" cap="none" spc="0" dirty="0">
                <a:ln w="0"/>
                <a:solidFill>
                  <a:schemeClr val="tx1"/>
                </a:solidFill>
                <a:effectLst>
                  <a:outerShdw blurRad="38100" dist="19050" dir="2700000" algn="tl" rotWithShape="0">
                    <a:schemeClr val="dk1">
                      <a:alpha val="40000"/>
                    </a:schemeClr>
                  </a:outerShdw>
                </a:effectLst>
              </a:rPr>
              <a:t>Non-Federally Recognized</a:t>
            </a:r>
          </a:p>
          <a:p>
            <a:pPr algn="ctr"/>
            <a:endParaRPr lang="en-US" sz="2800" b="0" cap="none" spc="0" dirty="0">
              <a:ln w="0"/>
              <a:solidFill>
                <a:schemeClr val="tx1"/>
              </a:solidFill>
              <a:effectLst>
                <a:outerShdw blurRad="38100" dist="19050" dir="2700000" algn="tl" rotWithShape="0">
                  <a:schemeClr val="dk1">
                    <a:alpha val="40000"/>
                  </a:schemeClr>
                </a:outerShdw>
              </a:effectLst>
            </a:endParaRPr>
          </a:p>
          <a:p>
            <a:pPr algn="ctr"/>
            <a:r>
              <a:rPr lang="en-US" sz="2800" dirty="0">
                <a:ln w="0"/>
                <a:effectLst>
                  <a:outerShdw blurRad="38100" dist="19050" dir="2700000" algn="tl" rotWithShape="0">
                    <a:schemeClr val="dk1">
                      <a:alpha val="40000"/>
                    </a:schemeClr>
                  </a:outerShdw>
                </a:effectLst>
              </a:rPr>
              <a:t>Reservation vs. Rancheria</a:t>
            </a:r>
          </a:p>
          <a:p>
            <a:pPr algn="ctr"/>
            <a:endParaRPr lang="en-US" sz="2800" dirty="0">
              <a:ln w="0"/>
              <a:effectLst>
                <a:outerShdw blurRad="38100" dist="19050" dir="2700000" algn="tl" rotWithShape="0">
                  <a:schemeClr val="dk1">
                    <a:alpha val="40000"/>
                  </a:schemeClr>
                </a:outerShdw>
              </a:effectLst>
            </a:endParaRPr>
          </a:p>
          <a:p>
            <a:pPr algn="ctr"/>
            <a:r>
              <a:rPr lang="en-US" sz="2800" dirty="0">
                <a:ln w="0"/>
                <a:effectLst>
                  <a:outerShdw blurRad="38100" dist="19050" dir="2700000" algn="tl" rotWithShape="0">
                    <a:schemeClr val="dk1">
                      <a:alpha val="40000"/>
                    </a:schemeClr>
                  </a:outerShdw>
                </a:effectLst>
              </a:rPr>
              <a:t>Enrollment Categories:</a:t>
            </a:r>
          </a:p>
          <a:p>
            <a:pPr algn="ctr"/>
            <a:r>
              <a:rPr lang="en-US" sz="2800" dirty="0">
                <a:ln w="0"/>
                <a:effectLst>
                  <a:outerShdw blurRad="38100" dist="19050" dir="2700000" algn="tl" rotWithShape="0">
                    <a:schemeClr val="dk1">
                      <a:alpha val="40000"/>
                    </a:schemeClr>
                  </a:outerShdw>
                </a:effectLst>
              </a:rPr>
              <a:t>CDIB</a:t>
            </a:r>
          </a:p>
          <a:p>
            <a:pPr algn="ctr"/>
            <a:r>
              <a:rPr lang="en-US" sz="2800" dirty="0">
                <a:ln w="0"/>
                <a:effectLst>
                  <a:outerShdw blurRad="38100" dist="19050" dir="2700000" algn="tl" rotWithShape="0">
                    <a:schemeClr val="dk1">
                      <a:alpha val="40000"/>
                    </a:schemeClr>
                  </a:outerShdw>
                </a:effectLst>
              </a:rPr>
              <a:t>Judgement Rolls</a:t>
            </a:r>
          </a:p>
          <a:p>
            <a:pPr algn="ctr"/>
            <a:r>
              <a:rPr lang="en-US" sz="2800" dirty="0">
                <a:ln w="0"/>
                <a:effectLst>
                  <a:outerShdw blurRad="38100" dist="19050" dir="2700000" algn="tl" rotWithShape="0">
                    <a:schemeClr val="dk1">
                      <a:alpha val="40000"/>
                    </a:schemeClr>
                  </a:outerShdw>
                </a:effectLst>
              </a:rPr>
              <a:t>Disenrolled</a:t>
            </a:r>
          </a:p>
          <a:p>
            <a:pPr algn="ctr"/>
            <a:r>
              <a:rPr lang="en-US" sz="2800" dirty="0">
                <a:ln w="0"/>
                <a:effectLst>
                  <a:outerShdw blurRad="38100" dist="19050" dir="2700000" algn="tl" rotWithShape="0">
                    <a:schemeClr val="dk1">
                      <a:alpha val="40000"/>
                    </a:schemeClr>
                  </a:outerShdw>
                </a:effectLst>
              </a:rPr>
              <a:t>Self Identified</a:t>
            </a:r>
          </a:p>
          <a:p>
            <a:pPr algn="ctr"/>
            <a:endParaRPr lang="en-US" sz="3200" dirty="0">
              <a:ln w="0"/>
              <a:effectLst>
                <a:outerShdw blurRad="38100" dist="19050" dir="2700000" algn="tl" rotWithShape="0">
                  <a:schemeClr val="dk1">
                    <a:alpha val="40000"/>
                  </a:schemeClr>
                </a:outerShdw>
              </a:effectLst>
            </a:endParaRPr>
          </a:p>
          <a:p>
            <a:pPr algn="ctr"/>
            <a:endParaRPr lang="en-US" sz="3200" dirty="0">
              <a:ln w="0"/>
              <a:effectLst>
                <a:outerShdw blurRad="38100" dist="19050" dir="2700000" algn="tl" rotWithShape="0">
                  <a:schemeClr val="dk1">
                    <a:alpha val="40000"/>
                  </a:schemeClr>
                </a:outerShdw>
              </a:effectLst>
            </a:endParaRPr>
          </a:p>
          <a:p>
            <a:pPr algn="ctr"/>
            <a:endParaRPr lang="en-US" sz="2400" b="0" cap="none" spc="0" dirty="0">
              <a:ln w="0"/>
              <a:solidFill>
                <a:schemeClr val="tx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2152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3501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924550-D636-174F-95BC-624DD1B83ACF}"/>
              </a:ext>
            </a:extLst>
          </p:cNvPr>
          <p:cNvSpPr/>
          <p:nvPr/>
        </p:nvSpPr>
        <p:spPr>
          <a:xfrm>
            <a:off x="4559628" y="272022"/>
            <a:ext cx="300274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TEK Video</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524BABA3-9995-4641-8009-A606A083F9A7}"/>
              </a:ext>
            </a:extLst>
          </p:cNvPr>
          <p:cNvSpPr txBox="1"/>
          <p:nvPr/>
        </p:nvSpPr>
        <p:spPr>
          <a:xfrm>
            <a:off x="2298357" y="2483708"/>
            <a:ext cx="7525265" cy="2677656"/>
          </a:xfrm>
          <a:prstGeom prst="rect">
            <a:avLst/>
          </a:prstGeom>
          <a:noFill/>
        </p:spPr>
        <p:txBody>
          <a:bodyPr wrap="square" rtlCol="0">
            <a:spAutoFit/>
          </a:bodyPr>
          <a:lstStyle/>
          <a:p>
            <a:r>
              <a:rPr lang="en-US" sz="2400" dirty="0"/>
              <a:t>This short 4-minute video highlights the tribal perspective and discusses Traditional Ecological Knowledge.</a:t>
            </a:r>
          </a:p>
          <a:p>
            <a:r>
              <a:rPr lang="en-US" sz="2400" dirty="0"/>
              <a:t> </a:t>
            </a:r>
            <a:r>
              <a:rPr lang="en-US" sz="2400" dirty="0">
                <a:hlinkClick r:id="rId3"/>
              </a:rPr>
              <a:t>https://youtu.be/iWc7zwVUSB8</a:t>
            </a:r>
            <a:endParaRPr lang="en-US" sz="2400" dirty="0"/>
          </a:p>
          <a:p>
            <a:endParaRPr lang="en-US" sz="2400" dirty="0"/>
          </a:p>
          <a:p>
            <a:r>
              <a:rPr lang="en-US" dirty="0"/>
              <a:t>- </a:t>
            </a:r>
            <a:r>
              <a:rPr lang="en-US" dirty="0">
                <a:hlinkClick r:id="rId4"/>
              </a:rPr>
              <a:t>https://ucdavis.box.com/s/nuhxsnq3086ejc9mbiievyed8axw2cbb</a:t>
            </a:r>
            <a:endParaRPr lang="en-US" sz="2400" dirty="0"/>
          </a:p>
          <a:p>
            <a:endParaRPr lang="en-US" sz="2400" dirty="0"/>
          </a:p>
          <a:p>
            <a:endParaRPr lang="en-US" sz="2400" dirty="0"/>
          </a:p>
        </p:txBody>
      </p:sp>
    </p:spTree>
    <p:extLst>
      <p:ext uri="{BB962C8B-B14F-4D97-AF65-F5344CB8AC3E}">
        <p14:creationId xmlns:p14="http://schemas.microsoft.com/office/powerpoint/2010/main" val="1214897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924550-D636-174F-95BC-624DD1B83ACF}"/>
              </a:ext>
            </a:extLst>
          </p:cNvPr>
          <p:cNvSpPr/>
          <p:nvPr/>
        </p:nvSpPr>
        <p:spPr>
          <a:xfrm>
            <a:off x="1417320" y="520697"/>
            <a:ext cx="9357370" cy="1754326"/>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Understanding TEK</a:t>
            </a:r>
          </a:p>
          <a:p>
            <a:pPr algn="ctr"/>
            <a:r>
              <a:rPr lang="en-US" sz="5400" b="0" cap="none" spc="0" dirty="0">
                <a:ln w="0"/>
                <a:solidFill>
                  <a:schemeClr val="tx1"/>
                </a:solidFill>
                <a:effectLst>
                  <a:outerShdw blurRad="38100" dist="19050" dir="2700000" algn="tl" rotWithShape="0">
                    <a:schemeClr val="dk1">
                      <a:alpha val="40000"/>
                    </a:schemeClr>
                  </a:outerShdw>
                </a:effectLst>
              </a:rPr>
              <a:t>Traditional Ecological Knowledge</a:t>
            </a:r>
          </a:p>
        </p:txBody>
      </p:sp>
      <p:sp>
        <p:nvSpPr>
          <p:cNvPr id="5" name="TextBox 4">
            <a:extLst>
              <a:ext uri="{FF2B5EF4-FFF2-40B4-BE49-F238E27FC236}">
                <a16:creationId xmlns:a16="http://schemas.microsoft.com/office/drawing/2014/main" id="{524BABA3-9995-4641-8009-A606A083F9A7}"/>
              </a:ext>
            </a:extLst>
          </p:cNvPr>
          <p:cNvSpPr txBox="1"/>
          <p:nvPr/>
        </p:nvSpPr>
        <p:spPr>
          <a:xfrm>
            <a:off x="2977978" y="2483708"/>
            <a:ext cx="5634681" cy="1569660"/>
          </a:xfrm>
          <a:prstGeom prst="rect">
            <a:avLst/>
          </a:prstGeom>
          <a:noFill/>
        </p:spPr>
        <p:txBody>
          <a:bodyPr wrap="square" rtlCol="0">
            <a:spAutoFit/>
          </a:bodyPr>
          <a:lstStyle/>
          <a:p>
            <a:r>
              <a:rPr lang="en-US" sz="2400" dirty="0"/>
              <a:t>Refers to evolving knowledge acquired by </a:t>
            </a:r>
          </a:p>
          <a:p>
            <a:r>
              <a:rPr lang="en-US" sz="2400" dirty="0"/>
              <a:t>Indigenous and local peoples over hundreds or thousands of years through direct contact with the environment.</a:t>
            </a:r>
          </a:p>
        </p:txBody>
      </p:sp>
    </p:spTree>
    <p:extLst>
      <p:ext uri="{BB962C8B-B14F-4D97-AF65-F5344CB8AC3E}">
        <p14:creationId xmlns:p14="http://schemas.microsoft.com/office/powerpoint/2010/main" val="2139017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924550-D636-174F-95BC-624DD1B83ACF}"/>
              </a:ext>
            </a:extLst>
          </p:cNvPr>
          <p:cNvSpPr/>
          <p:nvPr/>
        </p:nvSpPr>
        <p:spPr>
          <a:xfrm>
            <a:off x="1417320" y="520697"/>
            <a:ext cx="9357370" cy="1754326"/>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Understanding TEK</a:t>
            </a:r>
          </a:p>
          <a:p>
            <a:pPr algn="ctr"/>
            <a:r>
              <a:rPr lang="en-US" sz="5400" b="0" cap="none" spc="0" dirty="0">
                <a:ln w="0"/>
                <a:solidFill>
                  <a:schemeClr val="tx1"/>
                </a:solidFill>
                <a:effectLst>
                  <a:outerShdw blurRad="38100" dist="19050" dir="2700000" algn="tl" rotWithShape="0">
                    <a:schemeClr val="dk1">
                      <a:alpha val="40000"/>
                    </a:schemeClr>
                  </a:outerShdw>
                </a:effectLst>
              </a:rPr>
              <a:t>Traditional Ecological Knowledge</a:t>
            </a:r>
          </a:p>
        </p:txBody>
      </p:sp>
      <p:sp>
        <p:nvSpPr>
          <p:cNvPr id="5" name="TextBox 4">
            <a:extLst>
              <a:ext uri="{FF2B5EF4-FFF2-40B4-BE49-F238E27FC236}">
                <a16:creationId xmlns:a16="http://schemas.microsoft.com/office/drawing/2014/main" id="{524BABA3-9995-4641-8009-A606A083F9A7}"/>
              </a:ext>
            </a:extLst>
          </p:cNvPr>
          <p:cNvSpPr txBox="1"/>
          <p:nvPr/>
        </p:nvSpPr>
        <p:spPr>
          <a:xfrm>
            <a:off x="2298357" y="2483708"/>
            <a:ext cx="7525265" cy="2677656"/>
          </a:xfrm>
          <a:prstGeom prst="rect">
            <a:avLst/>
          </a:prstGeom>
          <a:noFill/>
        </p:spPr>
        <p:txBody>
          <a:bodyPr wrap="square" rtlCol="0">
            <a:spAutoFit/>
          </a:bodyPr>
          <a:lstStyle/>
          <a:p>
            <a:pPr marL="342900" indent="-342900">
              <a:buFont typeface="Wingdings" pitchFamily="2" charset="2"/>
              <a:buChar char="Ø"/>
            </a:pPr>
            <a:r>
              <a:rPr lang="en-US" sz="2400" dirty="0"/>
              <a:t>TEK is specific to a location</a:t>
            </a:r>
          </a:p>
          <a:p>
            <a:pPr marL="342900" indent="-342900">
              <a:buFont typeface="Wingdings" pitchFamily="2" charset="2"/>
              <a:buChar char="Ø"/>
            </a:pPr>
            <a:r>
              <a:rPr lang="en-US" sz="2400" dirty="0"/>
              <a:t>Includes relationships between plants, animals, natural phenomena, landscapes, and timing of events</a:t>
            </a:r>
          </a:p>
          <a:p>
            <a:pPr marL="342900" indent="-342900">
              <a:buFont typeface="Wingdings" pitchFamily="2" charset="2"/>
              <a:buChar char="Ø"/>
            </a:pPr>
            <a:r>
              <a:rPr lang="en-US" sz="2400" dirty="0"/>
              <a:t>Encompasses the world view of indigenous people which includes ecology, spirituality, human and animal relationships, and more</a:t>
            </a:r>
          </a:p>
          <a:p>
            <a:pPr marL="342900" indent="-342900">
              <a:buFont typeface="Wingdings" pitchFamily="2" charset="2"/>
              <a:buChar char="Ø"/>
            </a:pPr>
            <a:endParaRPr lang="en-US" sz="2400" dirty="0"/>
          </a:p>
        </p:txBody>
      </p:sp>
    </p:spTree>
    <p:extLst>
      <p:ext uri="{BB962C8B-B14F-4D97-AF65-F5344CB8AC3E}">
        <p14:creationId xmlns:p14="http://schemas.microsoft.com/office/powerpoint/2010/main" val="32607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924550-D636-174F-95BC-624DD1B83ACF}"/>
              </a:ext>
            </a:extLst>
          </p:cNvPr>
          <p:cNvSpPr/>
          <p:nvPr/>
        </p:nvSpPr>
        <p:spPr>
          <a:xfrm>
            <a:off x="3781497" y="520697"/>
            <a:ext cx="4629024" cy="1754326"/>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Example of TEK</a:t>
            </a:r>
          </a:p>
          <a:p>
            <a:pPr algn="ctr"/>
            <a:r>
              <a:rPr lang="en-US" sz="5400" dirty="0">
                <a:ln w="0"/>
                <a:effectLst>
                  <a:outerShdw blurRad="38100" dist="19050" dir="2700000" algn="tl" rotWithShape="0">
                    <a:schemeClr val="dk1">
                      <a:alpha val="40000"/>
                    </a:schemeClr>
                  </a:outerShdw>
                </a:effectLst>
              </a:rPr>
              <a:t>Prior to Contact</a:t>
            </a:r>
          </a:p>
        </p:txBody>
      </p:sp>
      <p:sp>
        <p:nvSpPr>
          <p:cNvPr id="5" name="TextBox 4">
            <a:extLst>
              <a:ext uri="{FF2B5EF4-FFF2-40B4-BE49-F238E27FC236}">
                <a16:creationId xmlns:a16="http://schemas.microsoft.com/office/drawing/2014/main" id="{524BABA3-9995-4641-8009-A606A083F9A7}"/>
              </a:ext>
            </a:extLst>
          </p:cNvPr>
          <p:cNvSpPr txBox="1"/>
          <p:nvPr/>
        </p:nvSpPr>
        <p:spPr>
          <a:xfrm>
            <a:off x="2298357" y="2483708"/>
            <a:ext cx="7525265" cy="2123658"/>
          </a:xfrm>
          <a:prstGeom prst="rect">
            <a:avLst/>
          </a:prstGeom>
          <a:noFill/>
        </p:spPr>
        <p:txBody>
          <a:bodyPr wrap="square" rtlCol="0">
            <a:spAutoFit/>
          </a:bodyPr>
          <a:lstStyle/>
          <a:p>
            <a:r>
              <a:rPr lang="en-US" dirty="0"/>
              <a:t>Prior to contact, native </a:t>
            </a:r>
            <a:r>
              <a:rPr lang="en-US" dirty="0">
                <a:hlinkClick r:id="rId3" tooltip="Horticulturalist"/>
              </a:rPr>
              <a:t>horticulturalists</a:t>
            </a:r>
            <a:r>
              <a:rPr lang="en-US" dirty="0"/>
              <a:t> practiced various forms of </a:t>
            </a:r>
            <a:r>
              <a:rPr lang="en-US" dirty="0">
                <a:hlinkClick r:id="rId4" tooltip="Forest gardening"/>
              </a:rPr>
              <a:t>forest gardening</a:t>
            </a:r>
            <a:r>
              <a:rPr lang="en-US" dirty="0"/>
              <a:t> and </a:t>
            </a:r>
            <a:r>
              <a:rPr lang="en-US" dirty="0">
                <a:hlinkClick r:id="rId5" tooltip="Fire-stick farming"/>
              </a:rPr>
              <a:t>fire-stick farming</a:t>
            </a:r>
            <a:r>
              <a:rPr lang="en-US" dirty="0"/>
              <a:t> in the forests, grasslands, mixed woodlands, and wetlands, ensuring that desired food and medicine plants continued to be available. The </a:t>
            </a:r>
            <a:r>
              <a:rPr lang="en-US" dirty="0">
                <a:hlinkClick r:id="rId6" tooltip="Native American use of fire"/>
              </a:rPr>
              <a:t>natives controlled fire</a:t>
            </a:r>
            <a:r>
              <a:rPr lang="en-US" dirty="0"/>
              <a:t> on a regional scale to create a low-intensity </a:t>
            </a:r>
            <a:r>
              <a:rPr lang="en-US" dirty="0">
                <a:hlinkClick r:id="rId7" tooltip="Fire ecology"/>
              </a:rPr>
              <a:t>fire ecology</a:t>
            </a:r>
            <a:r>
              <a:rPr lang="en-US" dirty="0"/>
              <a:t> which prevented larger, catastrophic fires and sustained a low-density agriculture in loose rotation; a sort of "wild" </a:t>
            </a:r>
            <a:r>
              <a:rPr lang="en-US" dirty="0">
                <a:hlinkClick r:id="rId8" tooltip="Permaculture"/>
              </a:rPr>
              <a:t>permaculture</a:t>
            </a:r>
            <a:r>
              <a:rPr lang="en-US" dirty="0"/>
              <a:t>.</a:t>
            </a:r>
            <a:r>
              <a:rPr lang="en-US" baseline="30000" dirty="0">
                <a:hlinkClick r:id="rId9"/>
              </a:rPr>
              <a:t>[3]</a:t>
            </a:r>
            <a:r>
              <a:rPr lang="en-US" baseline="30000" dirty="0">
                <a:hlinkClick r:id="rId10"/>
              </a:rPr>
              <a:t>[4]</a:t>
            </a:r>
            <a:r>
              <a:rPr lang="en-US" baseline="30000" dirty="0">
                <a:hlinkClick r:id="rId11"/>
              </a:rPr>
              <a:t>[5]</a:t>
            </a:r>
            <a:r>
              <a:rPr lang="en-US" baseline="30000" dirty="0">
                <a:hlinkClick r:id="rId12"/>
              </a:rPr>
              <a:t>[6]</a:t>
            </a:r>
            <a:endParaRPr lang="en-US" sz="2400" dirty="0"/>
          </a:p>
          <a:p>
            <a:pPr marL="342900" indent="-342900">
              <a:buFont typeface="Wingdings" pitchFamily="2" charset="2"/>
              <a:buChar char="Ø"/>
            </a:pPr>
            <a:endParaRPr lang="en-US" sz="2400" dirty="0"/>
          </a:p>
        </p:txBody>
      </p:sp>
    </p:spTree>
    <p:extLst>
      <p:ext uri="{BB962C8B-B14F-4D97-AF65-F5344CB8AC3E}">
        <p14:creationId xmlns:p14="http://schemas.microsoft.com/office/powerpoint/2010/main" val="304119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69574" y="-7951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924550-D636-174F-95BC-624DD1B83ACF}"/>
              </a:ext>
            </a:extLst>
          </p:cNvPr>
          <p:cNvSpPr/>
          <p:nvPr/>
        </p:nvSpPr>
        <p:spPr>
          <a:xfrm>
            <a:off x="1941959" y="520697"/>
            <a:ext cx="8308107" cy="646331"/>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The </a:t>
            </a:r>
            <a:r>
              <a:rPr lang="en-US" dirty="0" err="1">
                <a:ln w="0"/>
                <a:effectLst>
                  <a:outerShdw blurRad="38100" dist="19050" dir="2700000" algn="tl" rotWithShape="0">
                    <a:schemeClr val="dk1">
                      <a:alpha val="40000"/>
                    </a:schemeClr>
                  </a:outerShdw>
                </a:effectLst>
              </a:rPr>
              <a:t>Winnemem</a:t>
            </a:r>
            <a:r>
              <a:rPr lang="en-US" dirty="0">
                <a:ln w="0"/>
                <a:effectLst>
                  <a:outerShdw blurRad="38100" dist="19050" dir="2700000" algn="tl" rotWithShape="0">
                    <a:schemeClr val="dk1">
                      <a:alpha val="40000"/>
                    </a:schemeClr>
                  </a:outerShdw>
                </a:effectLst>
              </a:rPr>
              <a:t> make Baby Salmon Protection Pools, which provide migrating smolts a</a:t>
            </a:r>
          </a:p>
          <a:p>
            <a:pPr algn="ctr"/>
            <a:r>
              <a:rPr lang="en-US" dirty="0">
                <a:ln w="0"/>
                <a:effectLst>
                  <a:outerShdw blurRad="38100" dist="19050" dir="2700000" algn="tl" rotWithShape="0">
                    <a:schemeClr val="dk1">
                      <a:alpha val="40000"/>
                    </a:schemeClr>
                  </a:outerShdw>
                </a:effectLst>
              </a:rPr>
              <a:t> place to rest and hide from predators during their journey to the ocean.</a:t>
            </a:r>
          </a:p>
        </p:txBody>
      </p:sp>
      <p:pic>
        <p:nvPicPr>
          <p:cNvPr id="7" name="Picture 6" descr="A flock of seagulls standing on a rocky shore&#10;&#10;Description automatically generated">
            <a:extLst>
              <a:ext uri="{FF2B5EF4-FFF2-40B4-BE49-F238E27FC236}">
                <a16:creationId xmlns:a16="http://schemas.microsoft.com/office/drawing/2014/main" id="{11201B6F-3F32-C142-AB15-6799DDAA4B63}"/>
              </a:ext>
            </a:extLst>
          </p:cNvPr>
          <p:cNvPicPr>
            <a:picLocks noChangeAspect="1"/>
          </p:cNvPicPr>
          <p:nvPr/>
        </p:nvPicPr>
        <p:blipFill>
          <a:blip r:embed="rId3"/>
          <a:stretch>
            <a:fillRect/>
          </a:stretch>
        </p:blipFill>
        <p:spPr>
          <a:xfrm>
            <a:off x="2571504" y="1303758"/>
            <a:ext cx="6623490" cy="4967618"/>
          </a:xfrm>
          <a:prstGeom prst="rect">
            <a:avLst/>
          </a:prstGeom>
        </p:spPr>
      </p:pic>
    </p:spTree>
    <p:extLst>
      <p:ext uri="{BB962C8B-B14F-4D97-AF65-F5344CB8AC3E}">
        <p14:creationId xmlns:p14="http://schemas.microsoft.com/office/powerpoint/2010/main" val="1603348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924550-D636-174F-95BC-624DD1B83ACF}"/>
              </a:ext>
            </a:extLst>
          </p:cNvPr>
          <p:cNvSpPr/>
          <p:nvPr/>
        </p:nvSpPr>
        <p:spPr>
          <a:xfrm>
            <a:off x="1742518" y="520697"/>
            <a:ext cx="87069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Native Traditional Fire Burning</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5631034F-3A55-424A-A0B9-3D3E01D3F6DB}"/>
              </a:ext>
            </a:extLst>
          </p:cNvPr>
          <p:cNvPicPr>
            <a:picLocks noChangeAspect="1"/>
          </p:cNvPicPr>
          <p:nvPr/>
        </p:nvPicPr>
        <p:blipFill>
          <a:blip r:embed="rId3"/>
          <a:stretch>
            <a:fillRect/>
          </a:stretch>
        </p:blipFill>
        <p:spPr>
          <a:xfrm>
            <a:off x="478146" y="1599599"/>
            <a:ext cx="5617854" cy="3814167"/>
          </a:xfrm>
          <a:prstGeom prst="rect">
            <a:avLst/>
          </a:prstGeom>
        </p:spPr>
      </p:pic>
      <p:pic>
        <p:nvPicPr>
          <p:cNvPr id="6" name="Picture 5">
            <a:extLst>
              <a:ext uri="{FF2B5EF4-FFF2-40B4-BE49-F238E27FC236}">
                <a16:creationId xmlns:a16="http://schemas.microsoft.com/office/drawing/2014/main" id="{28564D78-EA90-8042-A8A0-A3CD430B92AA}"/>
              </a:ext>
            </a:extLst>
          </p:cNvPr>
          <p:cNvPicPr>
            <a:picLocks noChangeAspect="1"/>
          </p:cNvPicPr>
          <p:nvPr/>
        </p:nvPicPr>
        <p:blipFill>
          <a:blip r:embed="rId4"/>
          <a:stretch>
            <a:fillRect/>
          </a:stretch>
        </p:blipFill>
        <p:spPr>
          <a:xfrm>
            <a:off x="6525872" y="1599599"/>
            <a:ext cx="5348700" cy="3560229"/>
          </a:xfrm>
          <a:prstGeom prst="rect">
            <a:avLst/>
          </a:prstGeom>
        </p:spPr>
      </p:pic>
    </p:spTree>
    <p:extLst>
      <p:ext uri="{BB962C8B-B14F-4D97-AF65-F5344CB8AC3E}">
        <p14:creationId xmlns:p14="http://schemas.microsoft.com/office/powerpoint/2010/main" val="300708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64E6AD-700E-EE4C-96FE-DAECEF8A23EC}"/>
              </a:ext>
            </a:extLst>
          </p:cNvPr>
          <p:cNvSpPr>
            <a:spLocks noGrp="1"/>
          </p:cNvSpPr>
          <p:nvPr>
            <p:ph type="title"/>
          </p:nvPr>
        </p:nvSpPr>
        <p:spPr>
          <a:xfrm>
            <a:off x="7821827" y="640081"/>
            <a:ext cx="4151870" cy="3708895"/>
          </a:xfrm>
          <a:noFill/>
        </p:spPr>
        <p:txBody>
          <a:bodyPr vert="horz" lIns="91440" tIns="45720" rIns="91440" bIns="45720" rtlCol="0" anchor="b">
            <a:normAutofit/>
          </a:bodyPr>
          <a:lstStyle/>
          <a:p>
            <a:r>
              <a:rPr lang="en-US" dirty="0">
                <a:solidFill>
                  <a:schemeClr val="bg1"/>
                </a:solidFill>
              </a:rPr>
              <a:t>Goals of </a:t>
            </a:r>
            <a:r>
              <a:rPr lang="en-US" dirty="0" err="1">
                <a:solidFill>
                  <a:schemeClr val="bg1"/>
                </a:solidFill>
              </a:rPr>
              <a:t>Presentaiton</a:t>
            </a:r>
            <a:br>
              <a:rPr lang="en-US" dirty="0">
                <a:solidFill>
                  <a:schemeClr val="bg1"/>
                </a:solidFill>
              </a:rPr>
            </a:br>
            <a:br>
              <a:rPr lang="en-US" dirty="0">
                <a:solidFill>
                  <a:schemeClr val="bg1"/>
                </a:solidFill>
              </a:rPr>
            </a:br>
            <a:endParaRPr lang="en-US" dirty="0">
              <a:solidFill>
                <a:schemeClr val="bg1"/>
              </a:solidFill>
            </a:endParaRPr>
          </a:p>
        </p:txBody>
      </p:sp>
      <p:pic>
        <p:nvPicPr>
          <p:cNvPr id="4" name="Picture 2">
            <a:extLst>
              <a:ext uri="{FF2B5EF4-FFF2-40B4-BE49-F238E27FC236}">
                <a16:creationId xmlns:a16="http://schemas.microsoft.com/office/drawing/2014/main" id="{156464A0-4769-6D42-8D40-AA861320B4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2106"/>
          <a:stretch/>
        </p:blipFill>
        <p:spPr bwMode="auto">
          <a:xfrm rot="16200000">
            <a:off x="206761" y="-338328"/>
            <a:ext cx="6858000" cy="75346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0261EC-5482-5E47-A351-60CDAD4632A4}"/>
              </a:ext>
            </a:extLst>
          </p:cNvPr>
          <p:cNvSpPr/>
          <p:nvPr/>
        </p:nvSpPr>
        <p:spPr>
          <a:xfrm>
            <a:off x="320582" y="640081"/>
            <a:ext cx="7082507" cy="3908762"/>
          </a:xfrm>
          <a:prstGeom prst="rect">
            <a:avLst/>
          </a:prstGeom>
          <a:noFill/>
        </p:spPr>
        <p:txBody>
          <a:bodyPr wrap="square" lIns="91440" tIns="45720" rIns="91440" bIns="45720">
            <a:spAutoFit/>
          </a:bodyPr>
          <a:lstStyle/>
          <a:p>
            <a:r>
              <a:rPr lang="en-US" sz="2800" dirty="0"/>
              <a:t>The goals of the presentation are as follows:</a:t>
            </a:r>
          </a:p>
          <a:p>
            <a:r>
              <a:rPr lang="en-US" sz="2800" dirty="0"/>
              <a:t> </a:t>
            </a:r>
          </a:p>
          <a:p>
            <a:pPr marL="285750" indent="-285750">
              <a:buFont typeface="Wingdings" pitchFamily="2" charset="2"/>
              <a:buChar char="v"/>
            </a:pPr>
            <a:r>
              <a:rPr lang="en-US" sz="2800" dirty="0"/>
              <a:t>Share information on the diversity of California Indian tribes;</a:t>
            </a:r>
          </a:p>
          <a:p>
            <a:pPr marL="285750" indent="-285750">
              <a:buFont typeface="Wingdings" pitchFamily="2" charset="2"/>
              <a:buChar char="v"/>
            </a:pPr>
            <a:r>
              <a:rPr lang="en-US" sz="2800" dirty="0"/>
              <a:t>Share world view and aspects of Traditional Ecological Knowledge;</a:t>
            </a:r>
          </a:p>
          <a:p>
            <a:pPr marL="285750" indent="-285750">
              <a:buFont typeface="Wingdings" pitchFamily="2" charset="2"/>
              <a:buChar char="v"/>
            </a:pPr>
            <a:r>
              <a:rPr lang="en-US" sz="2800" dirty="0"/>
              <a:t>Recommend strategies for working with California’s tribes.</a:t>
            </a:r>
          </a:p>
          <a:p>
            <a:pPr algn="ct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3244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924550-D636-174F-95BC-624DD1B83ACF}"/>
              </a:ext>
            </a:extLst>
          </p:cNvPr>
          <p:cNvSpPr/>
          <p:nvPr/>
        </p:nvSpPr>
        <p:spPr>
          <a:xfrm>
            <a:off x="6003655" y="520697"/>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524BABA3-9995-4641-8009-A606A083F9A7}"/>
              </a:ext>
            </a:extLst>
          </p:cNvPr>
          <p:cNvSpPr txBox="1"/>
          <p:nvPr/>
        </p:nvSpPr>
        <p:spPr>
          <a:xfrm>
            <a:off x="2298357" y="2483708"/>
            <a:ext cx="7525265" cy="461665"/>
          </a:xfrm>
          <a:prstGeom prst="rect">
            <a:avLst/>
          </a:prstGeom>
          <a:noFill/>
        </p:spPr>
        <p:txBody>
          <a:bodyPr wrap="square" rtlCol="0">
            <a:spAutoFit/>
          </a:bodyPr>
          <a:lstStyle/>
          <a:p>
            <a:pPr marL="342900" indent="-342900">
              <a:buFont typeface="Wingdings" pitchFamily="2" charset="2"/>
              <a:buChar char="Ø"/>
            </a:pPr>
            <a:endParaRPr lang="en-US" sz="2400" dirty="0"/>
          </a:p>
        </p:txBody>
      </p:sp>
      <p:sp>
        <p:nvSpPr>
          <p:cNvPr id="7" name="TextBox 6">
            <a:extLst>
              <a:ext uri="{FF2B5EF4-FFF2-40B4-BE49-F238E27FC236}">
                <a16:creationId xmlns:a16="http://schemas.microsoft.com/office/drawing/2014/main" id="{6ADDEFC9-F1C8-2F41-8013-478A4EF090A3}"/>
              </a:ext>
            </a:extLst>
          </p:cNvPr>
          <p:cNvSpPr txBox="1"/>
          <p:nvPr/>
        </p:nvSpPr>
        <p:spPr>
          <a:xfrm>
            <a:off x="3249827" y="2137719"/>
            <a:ext cx="4782065" cy="3002692"/>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6737594D-0E0B-1C42-87F3-840C26465B25}"/>
              </a:ext>
            </a:extLst>
          </p:cNvPr>
          <p:cNvSpPr/>
          <p:nvPr/>
        </p:nvSpPr>
        <p:spPr>
          <a:xfrm>
            <a:off x="1314651" y="1905506"/>
            <a:ext cx="8835081" cy="3970318"/>
          </a:xfrm>
          <a:prstGeom prst="rect">
            <a:avLst/>
          </a:prstGeom>
        </p:spPr>
        <p:txBody>
          <a:bodyPr wrap="square">
            <a:spAutoFit/>
          </a:bodyPr>
          <a:lstStyle/>
          <a:p>
            <a:r>
              <a:rPr lang="en-US" dirty="0"/>
              <a:t>The </a:t>
            </a:r>
            <a:r>
              <a:rPr lang="en-US" b="1" dirty="0"/>
              <a:t>Act for the Government and Protection of Indians</a:t>
            </a:r>
            <a:r>
              <a:rPr lang="en-US" dirty="0"/>
              <a:t> (Chapter 133, </a:t>
            </a:r>
            <a:r>
              <a:rPr lang="en-US" u="sng" dirty="0">
                <a:hlinkClick r:id="rId3" tooltip="California Statutes"/>
              </a:rPr>
              <a:t>Cal. Stats.</a:t>
            </a:r>
            <a:r>
              <a:rPr lang="en-US" dirty="0"/>
              <a:t>, April 22, 1850) was enacted by the first session of the </a:t>
            </a:r>
            <a:r>
              <a:rPr lang="en-US" u="sng" dirty="0">
                <a:hlinkClick r:id="rId4" tooltip="California State Legislature"/>
              </a:rPr>
              <a:t>California State Legislature</a:t>
            </a:r>
            <a:r>
              <a:rPr lang="en-US" dirty="0"/>
              <a:t>.</a:t>
            </a:r>
            <a:r>
              <a:rPr lang="en-US" u="sng" baseline="30000" dirty="0">
                <a:hlinkClick r:id="rId5"/>
              </a:rPr>
              <a:t>[1]</a:t>
            </a:r>
            <a:r>
              <a:rPr lang="en-US" u="sng" baseline="30000" dirty="0"/>
              <a:t> </a:t>
            </a:r>
            <a:r>
              <a:rPr lang="en-US" dirty="0"/>
              <a:t>The act facilitated removing California Indians from their traditional lands, separating at least a generation of children and adults from their families, languages, and cultures (1850 to 1865). This California law provided for "apprenticing" or indenturing Indian children and adults to Whites, and also punished "vagrant" Indians by "hiring" them out to the highest bidder at a public auction if the Indian could not provide sufficient bond or bail."</a:t>
            </a:r>
            <a:r>
              <a:rPr lang="en-US" u="sng" baseline="30000" dirty="0">
                <a:hlinkClick r:id="rId6"/>
              </a:rPr>
              <a:t>[2]</a:t>
            </a:r>
            <a:r>
              <a:rPr lang="en-US" dirty="0"/>
              <a:t> It was amended in 1860.</a:t>
            </a:r>
            <a:r>
              <a:rPr lang="en-US" dirty="0">
                <a:effectLst/>
              </a:rPr>
              <a:t> </a:t>
            </a:r>
          </a:p>
          <a:p>
            <a:r>
              <a:rPr lang="en-US" dirty="0">
                <a:highlight>
                  <a:srgbClr val="FFFF00"/>
                </a:highlight>
              </a:rPr>
              <a:t>This act, however, also cited that Indians could not “set the prairie on fire, or refuse to use proper exertions to extinguish the fire when the prairies are burning."</a:t>
            </a:r>
            <a:r>
              <a:rPr lang="en-US" dirty="0"/>
              <a:t> For years, indigenous inhabitants of California had set fire to their grasslands in order to draw game into canyons and other areas where Native American hunters could kill them</a:t>
            </a:r>
          </a:p>
          <a:p>
            <a:endParaRPr lang="en-US" dirty="0"/>
          </a:p>
          <a:p>
            <a:endParaRPr lang="en-US" dirty="0"/>
          </a:p>
        </p:txBody>
      </p:sp>
      <p:sp>
        <p:nvSpPr>
          <p:cNvPr id="9" name="Rectangle 8">
            <a:extLst>
              <a:ext uri="{FF2B5EF4-FFF2-40B4-BE49-F238E27FC236}">
                <a16:creationId xmlns:a16="http://schemas.microsoft.com/office/drawing/2014/main" id="{A4B6665B-45A3-D041-9E00-15C52760C440}"/>
              </a:ext>
            </a:extLst>
          </p:cNvPr>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64CCE4FC-3DDE-9248-8095-8E1C836F2D7A}"/>
              </a:ext>
            </a:extLst>
          </p:cNvPr>
          <p:cNvSpPr/>
          <p:nvPr/>
        </p:nvSpPr>
        <p:spPr>
          <a:xfrm>
            <a:off x="6003631"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C2D9AD2B-DB11-4941-A8E1-61B459F77186}"/>
              </a:ext>
            </a:extLst>
          </p:cNvPr>
          <p:cNvSpPr/>
          <p:nvPr/>
        </p:nvSpPr>
        <p:spPr>
          <a:xfrm>
            <a:off x="1568842" y="390908"/>
            <a:ext cx="8984319" cy="1538883"/>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An Example of How Past State Laws</a:t>
            </a:r>
          </a:p>
          <a:p>
            <a:pPr algn="ctr"/>
            <a:r>
              <a:rPr lang="en-US" sz="4000" dirty="0">
                <a:ln w="0"/>
                <a:effectLst>
                  <a:outerShdw blurRad="38100" dist="19050" dir="2700000" algn="tl" rotWithShape="0">
                    <a:schemeClr val="dk1">
                      <a:alpha val="40000"/>
                    </a:schemeClr>
                  </a:outerShdw>
                </a:effectLst>
              </a:rPr>
              <a:t> Eliminating a TEK Practice Impacts Us All </a:t>
            </a:r>
            <a:r>
              <a:rPr lang="en-US" sz="5400" dirty="0">
                <a:ln w="0"/>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34455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924550-D636-174F-95BC-624DD1B83ACF}"/>
              </a:ext>
            </a:extLst>
          </p:cNvPr>
          <p:cNvSpPr/>
          <p:nvPr/>
        </p:nvSpPr>
        <p:spPr>
          <a:xfrm>
            <a:off x="2292085" y="520697"/>
            <a:ext cx="7607852" cy="1754326"/>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American Indian </a:t>
            </a:r>
            <a:r>
              <a:rPr lang="en-US" sz="5400" dirty="0" err="1">
                <a:ln w="0"/>
                <a:effectLst>
                  <a:outerShdw blurRad="38100" dist="19050" dir="2700000" algn="tl" rotWithShape="0">
                    <a:schemeClr val="dk1">
                      <a:alpha val="40000"/>
                    </a:schemeClr>
                  </a:outerShdw>
                </a:effectLst>
              </a:rPr>
              <a:t>Religiouis</a:t>
            </a:r>
            <a:endParaRPr lang="en-US" sz="5400" dirty="0">
              <a:ln w="0"/>
              <a:effectLst>
                <a:outerShdw blurRad="38100" dist="19050" dir="2700000" algn="tl" rotWithShape="0">
                  <a:schemeClr val="dk1">
                    <a:alpha val="40000"/>
                  </a:schemeClr>
                </a:outerShdw>
              </a:effectLst>
            </a:endParaRPr>
          </a:p>
          <a:p>
            <a:pPr algn="ctr"/>
            <a:r>
              <a:rPr lang="en-US" sz="5400" b="0" cap="none" spc="0" dirty="0">
                <a:ln w="0"/>
                <a:solidFill>
                  <a:schemeClr val="tx1"/>
                </a:solidFill>
                <a:effectLst>
                  <a:outerShdw blurRad="38100" dist="19050" dir="2700000" algn="tl" rotWithShape="0">
                    <a:schemeClr val="dk1">
                      <a:alpha val="40000"/>
                    </a:schemeClr>
                  </a:outerShdw>
                </a:effectLst>
              </a:rPr>
              <a:t>Freedom ACT (AIRFA)</a:t>
            </a:r>
          </a:p>
        </p:txBody>
      </p:sp>
      <p:sp>
        <p:nvSpPr>
          <p:cNvPr id="5" name="TextBox 4">
            <a:extLst>
              <a:ext uri="{FF2B5EF4-FFF2-40B4-BE49-F238E27FC236}">
                <a16:creationId xmlns:a16="http://schemas.microsoft.com/office/drawing/2014/main" id="{524BABA3-9995-4641-8009-A606A083F9A7}"/>
              </a:ext>
            </a:extLst>
          </p:cNvPr>
          <p:cNvSpPr txBox="1"/>
          <p:nvPr/>
        </p:nvSpPr>
        <p:spPr>
          <a:xfrm>
            <a:off x="2298357" y="2483708"/>
            <a:ext cx="7525265" cy="461665"/>
          </a:xfrm>
          <a:prstGeom prst="rect">
            <a:avLst/>
          </a:prstGeom>
          <a:noFill/>
        </p:spPr>
        <p:txBody>
          <a:bodyPr wrap="square" rtlCol="0">
            <a:spAutoFit/>
          </a:bodyPr>
          <a:lstStyle/>
          <a:p>
            <a:pPr marL="342900" indent="-342900">
              <a:buFont typeface="Wingdings" pitchFamily="2" charset="2"/>
              <a:buChar char="Ø"/>
            </a:pPr>
            <a:endParaRPr lang="en-US" sz="2400" dirty="0"/>
          </a:p>
        </p:txBody>
      </p:sp>
      <p:sp>
        <p:nvSpPr>
          <p:cNvPr id="6" name="TextBox 5">
            <a:extLst>
              <a:ext uri="{FF2B5EF4-FFF2-40B4-BE49-F238E27FC236}">
                <a16:creationId xmlns:a16="http://schemas.microsoft.com/office/drawing/2014/main" id="{AC339B61-A99A-F448-9F19-774FE8975CEA}"/>
              </a:ext>
            </a:extLst>
          </p:cNvPr>
          <p:cNvSpPr txBox="1"/>
          <p:nvPr/>
        </p:nvSpPr>
        <p:spPr>
          <a:xfrm>
            <a:off x="2718486" y="2336780"/>
            <a:ext cx="6203092" cy="3785652"/>
          </a:xfrm>
          <a:prstGeom prst="rect">
            <a:avLst/>
          </a:prstGeom>
          <a:noFill/>
        </p:spPr>
        <p:txBody>
          <a:bodyPr wrap="square" rtlCol="0">
            <a:spAutoFit/>
          </a:bodyPr>
          <a:lstStyle/>
          <a:p>
            <a:pPr marL="285750" indent="-285750">
              <a:buFont typeface="Wingdings" pitchFamily="2" charset="2"/>
              <a:buChar char="Ø"/>
            </a:pPr>
            <a:r>
              <a:rPr lang="en-US" sz="2400" dirty="0"/>
              <a:t>Consult with the tribal representative to identify for land management procedures to conflict with Native Americans’ religious observances and to seek </a:t>
            </a:r>
            <a:r>
              <a:rPr lang="en-US" sz="2400" dirty="0" err="1"/>
              <a:t>alternarives</a:t>
            </a:r>
            <a:r>
              <a:rPr lang="en-US" sz="2400" dirty="0"/>
              <a:t> that would resolve the potential conflicts</a:t>
            </a:r>
          </a:p>
          <a:p>
            <a:pPr marL="285750" indent="-285750">
              <a:buFont typeface="Wingdings" pitchFamily="2" charset="2"/>
              <a:buChar char="Ø"/>
            </a:pPr>
            <a:r>
              <a:rPr lang="en-US" sz="2400" dirty="0"/>
              <a:t>Conflicts can also invoke the </a:t>
            </a:r>
            <a:r>
              <a:rPr lang="en-US" sz="2400" b="1" dirty="0"/>
              <a:t>Religious Freedom Restoration Act (RFRA) </a:t>
            </a:r>
            <a:r>
              <a:rPr lang="en-US" sz="2400" dirty="0"/>
              <a:t>which says that the government shall not overly burden religious exercise without compelling jurisdiction.</a:t>
            </a:r>
          </a:p>
        </p:txBody>
      </p:sp>
    </p:spTree>
    <p:extLst>
      <p:ext uri="{BB962C8B-B14F-4D97-AF65-F5344CB8AC3E}">
        <p14:creationId xmlns:p14="http://schemas.microsoft.com/office/powerpoint/2010/main" val="860870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3501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924550-D636-174F-95BC-624DD1B83ACF}"/>
              </a:ext>
            </a:extLst>
          </p:cNvPr>
          <p:cNvSpPr/>
          <p:nvPr/>
        </p:nvSpPr>
        <p:spPr>
          <a:xfrm>
            <a:off x="4440942" y="272022"/>
            <a:ext cx="3240118"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Tips Working with Tribes</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524BABA3-9995-4641-8009-A606A083F9A7}"/>
              </a:ext>
            </a:extLst>
          </p:cNvPr>
          <p:cNvSpPr txBox="1"/>
          <p:nvPr/>
        </p:nvSpPr>
        <p:spPr>
          <a:xfrm>
            <a:off x="2298357" y="2483708"/>
            <a:ext cx="7525265" cy="461665"/>
          </a:xfrm>
          <a:prstGeom prst="rect">
            <a:avLst/>
          </a:prstGeom>
          <a:noFill/>
        </p:spPr>
        <p:txBody>
          <a:bodyPr wrap="square" rtlCol="0">
            <a:spAutoFit/>
          </a:bodyPr>
          <a:lstStyle/>
          <a:p>
            <a:pPr marL="342900" indent="-342900">
              <a:buFont typeface="Wingdings" pitchFamily="2" charset="2"/>
              <a:buChar char="Ø"/>
            </a:pPr>
            <a:endParaRPr lang="en-US" sz="2400" dirty="0"/>
          </a:p>
        </p:txBody>
      </p:sp>
      <p:sp>
        <p:nvSpPr>
          <p:cNvPr id="6" name="TextBox 5">
            <a:extLst>
              <a:ext uri="{FF2B5EF4-FFF2-40B4-BE49-F238E27FC236}">
                <a16:creationId xmlns:a16="http://schemas.microsoft.com/office/drawing/2014/main" id="{AC339B61-A99A-F448-9F19-774FE8975CEA}"/>
              </a:ext>
            </a:extLst>
          </p:cNvPr>
          <p:cNvSpPr txBox="1"/>
          <p:nvPr/>
        </p:nvSpPr>
        <p:spPr>
          <a:xfrm>
            <a:off x="957469" y="926995"/>
            <a:ext cx="9435001" cy="5386090"/>
          </a:xfrm>
          <a:prstGeom prst="rect">
            <a:avLst/>
          </a:prstGeom>
          <a:noFill/>
        </p:spPr>
        <p:txBody>
          <a:bodyPr wrap="square" rtlCol="0">
            <a:spAutoFit/>
          </a:bodyPr>
          <a:lstStyle/>
          <a:p>
            <a:pPr marL="285750" indent="-285750">
              <a:buFont typeface="Wingdings" pitchFamily="2" charset="2"/>
              <a:buChar char="Ø"/>
            </a:pPr>
            <a:r>
              <a:rPr lang="en-US" sz="2000" dirty="0"/>
              <a:t>Know the tribes in your region (Federally Recognized and Non-Federally Recognized, Tribal Non-profits) Developing a Land Acknowledgment Statement helps with this task</a:t>
            </a:r>
          </a:p>
          <a:p>
            <a:pPr marL="285750" indent="-285750">
              <a:buFont typeface="Wingdings" pitchFamily="2" charset="2"/>
              <a:buChar char="Ø"/>
            </a:pPr>
            <a:r>
              <a:rPr lang="en-US" sz="2000" dirty="0"/>
              <a:t>Read and implement the 10 page CDFW Consultation Policy! (Remember: Consultation is not restricted to a list serve email)</a:t>
            </a:r>
          </a:p>
          <a:p>
            <a:pPr marL="285750" indent="-285750">
              <a:buFont typeface="Wingdings" pitchFamily="2" charset="2"/>
              <a:buChar char="Ø"/>
            </a:pPr>
            <a:r>
              <a:rPr lang="en-US" sz="2000" dirty="0"/>
              <a:t>Contact or visit the tribe to determine your contact (Introduce yourself virtually)</a:t>
            </a:r>
          </a:p>
          <a:p>
            <a:pPr marL="285750" indent="-285750">
              <a:buFont typeface="Wingdings" pitchFamily="2" charset="2"/>
              <a:buChar char="Ø"/>
            </a:pPr>
            <a:r>
              <a:rPr lang="en-US" sz="2000" dirty="0"/>
              <a:t>Make your visits intentional (Introduce yourself, Establish contact point)</a:t>
            </a:r>
          </a:p>
          <a:p>
            <a:pPr marL="285750" indent="-285750">
              <a:buFont typeface="Wingdings" pitchFamily="2" charset="2"/>
              <a:buChar char="Ø"/>
            </a:pPr>
            <a:r>
              <a:rPr lang="en-US" sz="2000" dirty="0"/>
              <a:t>Identify areas they may need assistance with or have questions of</a:t>
            </a:r>
          </a:p>
          <a:p>
            <a:pPr marL="285750" indent="-285750">
              <a:buFont typeface="Wingdings" pitchFamily="2" charset="2"/>
              <a:buChar char="Ø"/>
            </a:pPr>
            <a:r>
              <a:rPr lang="en-US" sz="2000" dirty="0"/>
              <a:t>If possible, develop joint ventures within your scope of services</a:t>
            </a:r>
          </a:p>
          <a:p>
            <a:pPr marL="285750" indent="-285750">
              <a:buFont typeface="Wingdings" pitchFamily="2" charset="2"/>
              <a:buChar char="Ø"/>
            </a:pPr>
            <a:r>
              <a:rPr lang="en-US" sz="2000" dirty="0"/>
              <a:t>Establish Co-management ventures such as the Conservation of Humbug Valley Project where a collective of nine Maidu  organizations and CDFW’s North Central Region filed competing claims to gain ownership of Humbug Valley </a:t>
            </a:r>
          </a:p>
          <a:p>
            <a:pPr marL="285750" indent="-285750">
              <a:buFont typeface="Wingdings" pitchFamily="2" charset="2"/>
              <a:buChar char="Ø"/>
            </a:pPr>
            <a:r>
              <a:rPr lang="en-US" sz="2000" dirty="0"/>
              <a:t>Establish regional tribal Liaisons (See CDFW Consultation Policy: Page 4, Section 4, #2)</a:t>
            </a:r>
          </a:p>
          <a:p>
            <a:pPr marL="285750" indent="-285750">
              <a:buFont typeface="Wingdings" pitchFamily="2" charset="2"/>
              <a:buChar char="Ø"/>
            </a:pPr>
            <a:r>
              <a:rPr lang="en-US" sz="2000" dirty="0"/>
              <a:t>Support Non-federal recognized tribes via their non-profit organizations</a:t>
            </a:r>
          </a:p>
          <a:p>
            <a:pPr marL="285750" indent="-285750">
              <a:buFont typeface="Wingdings" pitchFamily="2" charset="2"/>
              <a:buChar char="Ø"/>
            </a:pPr>
            <a:r>
              <a:rPr lang="en-US" sz="2000" dirty="0"/>
              <a:t>If your agency doesn’t have a consultancy process, develop one</a:t>
            </a:r>
          </a:p>
          <a:p>
            <a:pPr marL="285750" indent="-285750">
              <a:buFont typeface="Wingdings" pitchFamily="2" charset="2"/>
              <a:buChar char="Ø"/>
            </a:pPr>
            <a:r>
              <a:rPr lang="en-US" sz="2000" dirty="0"/>
              <a:t>Review CDFW use of Offensive references, i.e., “Squaw”, “Indian Joe”, “Digger”, etc.</a:t>
            </a:r>
          </a:p>
          <a:p>
            <a:pPr marL="285750" indent="-285750">
              <a:buFont typeface="Wingdings" pitchFamily="2" charset="2"/>
              <a:buChar char="Ø"/>
            </a:pPr>
            <a:r>
              <a:rPr lang="en-US" sz="2000" dirty="0"/>
              <a:t>Support the renaming of places, rivers, creeks, geographic areas to their Native names</a:t>
            </a:r>
          </a:p>
          <a:p>
            <a:pPr marL="285750" indent="-285750">
              <a:buFont typeface="Wingdings" pitchFamily="2" charset="2"/>
              <a:buChar char="Ø"/>
            </a:pPr>
            <a:endParaRPr lang="en-US" sz="2400" dirty="0"/>
          </a:p>
        </p:txBody>
      </p:sp>
    </p:spTree>
    <p:extLst>
      <p:ext uri="{BB962C8B-B14F-4D97-AF65-F5344CB8AC3E}">
        <p14:creationId xmlns:p14="http://schemas.microsoft.com/office/powerpoint/2010/main" val="3576846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3501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924550-D636-174F-95BC-624DD1B83ACF}"/>
              </a:ext>
            </a:extLst>
          </p:cNvPr>
          <p:cNvSpPr/>
          <p:nvPr/>
        </p:nvSpPr>
        <p:spPr>
          <a:xfrm>
            <a:off x="3207109" y="272022"/>
            <a:ext cx="570778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Where </a:t>
            </a:r>
            <a:r>
              <a:rPr lang="en-US" sz="5400">
                <a:ln w="0"/>
                <a:effectLst>
                  <a:outerShdw blurRad="38100" dist="19050" dir="2700000" algn="tl" rotWithShape="0">
                    <a:schemeClr val="dk1">
                      <a:alpha val="40000"/>
                    </a:schemeClr>
                  </a:outerShdw>
                </a:effectLst>
              </a:rPr>
              <a:t>we Intersect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524BABA3-9995-4641-8009-A606A083F9A7}"/>
              </a:ext>
            </a:extLst>
          </p:cNvPr>
          <p:cNvSpPr txBox="1"/>
          <p:nvPr/>
        </p:nvSpPr>
        <p:spPr>
          <a:xfrm>
            <a:off x="2298357" y="2483708"/>
            <a:ext cx="7525265" cy="461665"/>
          </a:xfrm>
          <a:prstGeom prst="rect">
            <a:avLst/>
          </a:prstGeom>
          <a:noFill/>
        </p:spPr>
        <p:txBody>
          <a:bodyPr wrap="square" rtlCol="0">
            <a:spAutoFit/>
          </a:bodyPr>
          <a:lstStyle/>
          <a:p>
            <a:pPr marL="342900" indent="-342900">
              <a:buFont typeface="Wingdings" pitchFamily="2" charset="2"/>
              <a:buChar char="Ø"/>
            </a:pPr>
            <a:endParaRPr lang="en-US" sz="2400" dirty="0"/>
          </a:p>
        </p:txBody>
      </p:sp>
      <p:sp>
        <p:nvSpPr>
          <p:cNvPr id="6" name="TextBox 5">
            <a:extLst>
              <a:ext uri="{FF2B5EF4-FFF2-40B4-BE49-F238E27FC236}">
                <a16:creationId xmlns:a16="http://schemas.microsoft.com/office/drawing/2014/main" id="{AC339B61-A99A-F448-9F19-774FE8975CEA}"/>
              </a:ext>
            </a:extLst>
          </p:cNvPr>
          <p:cNvSpPr txBox="1"/>
          <p:nvPr/>
        </p:nvSpPr>
        <p:spPr>
          <a:xfrm>
            <a:off x="1630016" y="1467375"/>
            <a:ext cx="8348871" cy="4524315"/>
          </a:xfrm>
          <a:prstGeom prst="rect">
            <a:avLst/>
          </a:prstGeom>
          <a:noFill/>
        </p:spPr>
        <p:txBody>
          <a:bodyPr wrap="square" rtlCol="0">
            <a:spAutoFit/>
          </a:bodyPr>
          <a:lstStyle/>
          <a:p>
            <a:r>
              <a:rPr lang="en-US" sz="2000" dirty="0">
                <a:highlight>
                  <a:srgbClr val="FFFF00"/>
                </a:highlight>
              </a:rPr>
              <a:t>The Mission of the Department of Fish and Wildlife </a:t>
            </a:r>
            <a:r>
              <a:rPr lang="en-US" sz="2000" dirty="0"/>
              <a:t>is to manage California's diverse fish, wildlife, and plant resources, and the habitats upon which they depend, for their ecological values and for their use and enjoyment by the public.</a:t>
            </a:r>
          </a:p>
          <a:p>
            <a:endParaRPr lang="en-US" sz="2800" dirty="0"/>
          </a:p>
          <a:p>
            <a:r>
              <a:rPr lang="en-US" sz="2000" dirty="0">
                <a:highlight>
                  <a:srgbClr val="FFFF00"/>
                </a:highlight>
              </a:rPr>
              <a:t>In the short video, the narrator says</a:t>
            </a:r>
            <a:r>
              <a:rPr lang="en-US" sz="2000" dirty="0"/>
              <a:t>, “The whole world view of tribal communities emphasizes the intricate world of people in the eco system. They acknowledge that human well being really depends on maintaining some type of reciprocal relationship with nature. This changes the focus of how do we protect nature from people to how do we conserve nature for people.”</a:t>
            </a:r>
          </a:p>
          <a:p>
            <a:endParaRPr lang="en-US" sz="2800" dirty="0"/>
          </a:p>
          <a:p>
            <a:endParaRPr lang="en-US" sz="2800" dirty="0"/>
          </a:p>
          <a:p>
            <a:endParaRPr lang="en-US" sz="2400" dirty="0"/>
          </a:p>
        </p:txBody>
      </p:sp>
    </p:spTree>
    <p:extLst>
      <p:ext uri="{BB962C8B-B14F-4D97-AF65-F5344CB8AC3E}">
        <p14:creationId xmlns:p14="http://schemas.microsoft.com/office/powerpoint/2010/main" val="224336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3501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924550-D636-174F-95BC-624DD1B83ACF}"/>
              </a:ext>
            </a:extLst>
          </p:cNvPr>
          <p:cNvSpPr/>
          <p:nvPr/>
        </p:nvSpPr>
        <p:spPr>
          <a:xfrm>
            <a:off x="2897190" y="272022"/>
            <a:ext cx="632763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Questions/Comments</a:t>
            </a:r>
          </a:p>
        </p:txBody>
      </p:sp>
      <p:sp>
        <p:nvSpPr>
          <p:cNvPr id="5" name="TextBox 4">
            <a:extLst>
              <a:ext uri="{FF2B5EF4-FFF2-40B4-BE49-F238E27FC236}">
                <a16:creationId xmlns:a16="http://schemas.microsoft.com/office/drawing/2014/main" id="{524BABA3-9995-4641-8009-A606A083F9A7}"/>
              </a:ext>
            </a:extLst>
          </p:cNvPr>
          <p:cNvSpPr txBox="1"/>
          <p:nvPr/>
        </p:nvSpPr>
        <p:spPr>
          <a:xfrm>
            <a:off x="2298357" y="2483708"/>
            <a:ext cx="7525265" cy="461665"/>
          </a:xfrm>
          <a:prstGeom prst="rect">
            <a:avLst/>
          </a:prstGeom>
          <a:noFill/>
        </p:spPr>
        <p:txBody>
          <a:bodyPr wrap="square" rtlCol="0">
            <a:spAutoFit/>
          </a:bodyPr>
          <a:lstStyle/>
          <a:p>
            <a:pPr marL="342900" indent="-342900">
              <a:buFont typeface="Wingdings" pitchFamily="2" charset="2"/>
              <a:buChar char="Ø"/>
            </a:pPr>
            <a:endParaRPr lang="en-US" sz="2400" dirty="0"/>
          </a:p>
        </p:txBody>
      </p:sp>
      <p:sp>
        <p:nvSpPr>
          <p:cNvPr id="6" name="TextBox 5">
            <a:extLst>
              <a:ext uri="{FF2B5EF4-FFF2-40B4-BE49-F238E27FC236}">
                <a16:creationId xmlns:a16="http://schemas.microsoft.com/office/drawing/2014/main" id="{AC339B61-A99A-F448-9F19-774FE8975CEA}"/>
              </a:ext>
            </a:extLst>
          </p:cNvPr>
          <p:cNvSpPr txBox="1"/>
          <p:nvPr/>
        </p:nvSpPr>
        <p:spPr>
          <a:xfrm>
            <a:off x="1759676" y="4315046"/>
            <a:ext cx="8348871" cy="1200329"/>
          </a:xfrm>
          <a:prstGeom prst="rect">
            <a:avLst/>
          </a:prstGeom>
          <a:noFill/>
        </p:spPr>
        <p:txBody>
          <a:bodyPr wrap="square" rtlCol="0">
            <a:spAutoFit/>
          </a:bodyPr>
          <a:lstStyle/>
          <a:p>
            <a:r>
              <a:rPr lang="en-US" dirty="0"/>
              <a:t>California became a state on September 9, 1850. Thereafter, September 9th was celebrated as Admission Day. In 1925, California was commemorating the 75th anniversary (Diamond Jubilee) of it joining the union in San Francisco. </a:t>
            </a:r>
            <a:r>
              <a:rPr lang="en-US" dirty="0" err="1"/>
              <a:t>Wintu</a:t>
            </a:r>
            <a:r>
              <a:rPr lang="en-US" dirty="0"/>
              <a:t> tribal bands attended and danced at the event. (P.S.: We became citizens in 1924)</a:t>
            </a:r>
            <a:endParaRPr lang="en-US" sz="2000" dirty="0"/>
          </a:p>
        </p:txBody>
      </p:sp>
      <p:pic>
        <p:nvPicPr>
          <p:cNvPr id="7" name="Picture 6">
            <a:extLst>
              <a:ext uri="{FF2B5EF4-FFF2-40B4-BE49-F238E27FC236}">
                <a16:creationId xmlns:a16="http://schemas.microsoft.com/office/drawing/2014/main" id="{55C741DA-0AB5-B747-9F81-CF5EDD8709AB}"/>
              </a:ext>
            </a:extLst>
          </p:cNvPr>
          <p:cNvPicPr>
            <a:picLocks noChangeAspect="1"/>
          </p:cNvPicPr>
          <p:nvPr/>
        </p:nvPicPr>
        <p:blipFill>
          <a:blip r:embed="rId3"/>
          <a:stretch>
            <a:fillRect/>
          </a:stretch>
        </p:blipFill>
        <p:spPr>
          <a:xfrm>
            <a:off x="326571" y="1195352"/>
            <a:ext cx="11469189" cy="2270466"/>
          </a:xfrm>
          <a:prstGeom prst="rect">
            <a:avLst/>
          </a:prstGeom>
          <a:ln w="28575">
            <a:solidFill>
              <a:schemeClr val="tx1"/>
            </a:solidFill>
          </a:ln>
        </p:spPr>
      </p:pic>
    </p:spTree>
    <p:extLst>
      <p:ext uri="{BB962C8B-B14F-4D97-AF65-F5344CB8AC3E}">
        <p14:creationId xmlns:p14="http://schemas.microsoft.com/office/powerpoint/2010/main" val="52738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64E6AD-700E-EE4C-96FE-DAECEF8A23EC}"/>
              </a:ext>
            </a:extLst>
          </p:cNvPr>
          <p:cNvSpPr>
            <a:spLocks noGrp="1"/>
          </p:cNvSpPr>
          <p:nvPr>
            <p:ph type="title"/>
          </p:nvPr>
        </p:nvSpPr>
        <p:spPr>
          <a:xfrm>
            <a:off x="7821827" y="640081"/>
            <a:ext cx="4151870" cy="3708895"/>
          </a:xfrm>
          <a:noFill/>
        </p:spPr>
        <p:txBody>
          <a:bodyPr vert="horz" lIns="91440" tIns="45720" rIns="91440" bIns="45720" rtlCol="0" anchor="b">
            <a:normAutofit/>
          </a:bodyPr>
          <a:lstStyle/>
          <a:p>
            <a:r>
              <a:rPr lang="en-US" dirty="0">
                <a:solidFill>
                  <a:schemeClr val="bg1"/>
                </a:solidFill>
              </a:rPr>
              <a:t>Land Acknowledgment</a:t>
            </a:r>
          </a:p>
        </p:txBody>
      </p:sp>
      <p:pic>
        <p:nvPicPr>
          <p:cNvPr id="4" name="Picture 2">
            <a:extLst>
              <a:ext uri="{FF2B5EF4-FFF2-40B4-BE49-F238E27FC236}">
                <a16:creationId xmlns:a16="http://schemas.microsoft.com/office/drawing/2014/main" id="{156464A0-4769-6D42-8D40-AA861320B4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2106"/>
          <a:stretch/>
        </p:blipFill>
        <p:spPr bwMode="auto">
          <a:xfrm rot="16200000">
            <a:off x="206761" y="-338328"/>
            <a:ext cx="6858000" cy="75346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0261EC-5482-5E47-A351-60CDAD4632A4}"/>
              </a:ext>
            </a:extLst>
          </p:cNvPr>
          <p:cNvSpPr/>
          <p:nvPr/>
        </p:nvSpPr>
        <p:spPr>
          <a:xfrm>
            <a:off x="320582" y="640081"/>
            <a:ext cx="7082507" cy="3785652"/>
          </a:xfrm>
          <a:prstGeom prst="rect">
            <a:avLst/>
          </a:prstGeom>
          <a:noFill/>
        </p:spPr>
        <p:txBody>
          <a:bodyPr wrap="square" lIns="91440" tIns="45720" rIns="91440" bIns="45720">
            <a:spAutoFit/>
          </a:bodyPr>
          <a:lstStyle/>
          <a:p>
            <a:pPr algn="ctr"/>
            <a:r>
              <a:rPr lang="en-US" sz="2400" cap="none" spc="0" dirty="0">
                <a:ln w="12700">
                  <a:solidFill>
                    <a:schemeClr val="tx2">
                      <a:satMod val="155000"/>
                    </a:schemeClr>
                  </a:solidFill>
                  <a:prstDash val="solid"/>
                </a:ln>
                <a:solidFill>
                  <a:srgbClr val="8F280C"/>
                </a:solidFill>
                <a:effectLst>
                  <a:outerShdw blurRad="41275" dist="20320" dir="1800000" algn="tl" rotWithShape="0">
                    <a:srgbClr val="000000">
                      <a:alpha val="40000"/>
                    </a:srgbClr>
                  </a:outerShdw>
                </a:effectLst>
                <a:latin typeface="Palatino" pitchFamily="2" charset="77"/>
                <a:ea typeface="Palatino" pitchFamily="2" charset="77"/>
              </a:rPr>
              <a:t>I am mindful in acknowledging</a:t>
            </a:r>
          </a:p>
          <a:p>
            <a:pPr algn="ctr"/>
            <a:r>
              <a:rPr lang="en-US" sz="2400" dirty="0">
                <a:ln w="12700">
                  <a:solidFill>
                    <a:schemeClr val="tx2">
                      <a:satMod val="155000"/>
                    </a:schemeClr>
                  </a:solidFill>
                  <a:prstDash val="solid"/>
                </a:ln>
                <a:solidFill>
                  <a:srgbClr val="8F280C"/>
                </a:solidFill>
                <a:effectLst>
                  <a:outerShdw blurRad="41275" dist="20320" dir="1800000" algn="tl" rotWithShape="0">
                    <a:srgbClr val="000000">
                      <a:alpha val="40000"/>
                    </a:srgbClr>
                  </a:outerShdw>
                </a:effectLst>
                <a:latin typeface="Palatino" pitchFamily="2" charset="77"/>
                <a:ea typeface="Palatino" pitchFamily="2" charset="77"/>
              </a:rPr>
              <a:t>That the land I stand on today, was and</a:t>
            </a:r>
          </a:p>
          <a:p>
            <a:pPr algn="ctr"/>
            <a:r>
              <a:rPr lang="en-US" sz="2400" dirty="0">
                <a:ln w="12700">
                  <a:solidFill>
                    <a:schemeClr val="tx2">
                      <a:satMod val="155000"/>
                    </a:schemeClr>
                  </a:solidFill>
                  <a:prstDash val="solid"/>
                </a:ln>
                <a:solidFill>
                  <a:srgbClr val="8F280C"/>
                </a:solidFill>
                <a:effectLst>
                  <a:outerShdw blurRad="41275" dist="20320" dir="1800000" algn="tl" rotWithShape="0">
                    <a:srgbClr val="000000">
                      <a:alpha val="40000"/>
                    </a:srgbClr>
                  </a:outerShdw>
                </a:effectLst>
                <a:latin typeface="Palatino" pitchFamily="2" charset="77"/>
                <a:ea typeface="Palatino" pitchFamily="2" charset="77"/>
              </a:rPr>
              <a:t>Continues to be occupied by the indigenous</a:t>
            </a:r>
          </a:p>
          <a:p>
            <a:pPr algn="ctr"/>
            <a:r>
              <a:rPr lang="en-US" sz="2400" dirty="0">
                <a:ln w="12700">
                  <a:solidFill>
                    <a:schemeClr val="tx2">
                      <a:satMod val="155000"/>
                    </a:schemeClr>
                  </a:solidFill>
                  <a:prstDash val="solid"/>
                </a:ln>
                <a:solidFill>
                  <a:srgbClr val="8F280C"/>
                </a:solidFill>
                <a:effectLst>
                  <a:outerShdw blurRad="41275" dist="20320" dir="1800000" algn="tl" rotWithShape="0">
                    <a:srgbClr val="000000">
                      <a:alpha val="40000"/>
                    </a:srgbClr>
                  </a:outerShdw>
                </a:effectLst>
                <a:latin typeface="Palatino" pitchFamily="2" charset="77"/>
                <a:ea typeface="Palatino" pitchFamily="2" charset="77"/>
              </a:rPr>
              <a:t>People of this area, the Miwok, Maidu, and Nisenan.</a:t>
            </a:r>
          </a:p>
          <a:p>
            <a:pPr algn="ctr"/>
            <a:r>
              <a:rPr lang="en-US" sz="2400" dirty="0">
                <a:ln w="12700">
                  <a:solidFill>
                    <a:schemeClr val="tx2">
                      <a:satMod val="155000"/>
                    </a:schemeClr>
                  </a:solidFill>
                  <a:prstDash val="solid"/>
                </a:ln>
                <a:solidFill>
                  <a:srgbClr val="8F280C"/>
                </a:solidFill>
                <a:effectLst>
                  <a:outerShdw blurRad="41275" dist="20320" dir="1800000" algn="tl" rotWithShape="0">
                    <a:srgbClr val="000000">
                      <a:alpha val="40000"/>
                    </a:srgbClr>
                  </a:outerShdw>
                </a:effectLst>
                <a:latin typeface="Palatino" pitchFamily="2" charset="77"/>
                <a:ea typeface="Palatino" pitchFamily="2" charset="77"/>
              </a:rPr>
              <a:t>Recognizing their culture that is rich with</a:t>
            </a:r>
          </a:p>
          <a:p>
            <a:pPr algn="ctr"/>
            <a:r>
              <a:rPr lang="en-US" sz="2400" dirty="0">
                <a:ln w="12700">
                  <a:solidFill>
                    <a:schemeClr val="tx2">
                      <a:satMod val="155000"/>
                    </a:schemeClr>
                  </a:solidFill>
                  <a:prstDash val="solid"/>
                </a:ln>
                <a:solidFill>
                  <a:srgbClr val="8F280C"/>
                </a:solidFill>
                <a:effectLst>
                  <a:outerShdw blurRad="41275" dist="20320" dir="1800000" algn="tl" rotWithShape="0">
                    <a:srgbClr val="000000">
                      <a:alpha val="40000"/>
                    </a:srgbClr>
                  </a:outerShdw>
                </a:effectLst>
                <a:latin typeface="Palatino" pitchFamily="2" charset="77"/>
                <a:ea typeface="Palatino" pitchFamily="2" charset="77"/>
              </a:rPr>
              <a:t>Spiritual ties to the land and waters that resonate</a:t>
            </a:r>
          </a:p>
          <a:p>
            <a:pPr algn="ctr"/>
            <a:r>
              <a:rPr lang="en-US" sz="2400" dirty="0">
                <a:ln w="12700">
                  <a:solidFill>
                    <a:schemeClr val="tx2">
                      <a:satMod val="155000"/>
                    </a:schemeClr>
                  </a:solidFill>
                  <a:prstDash val="solid"/>
                </a:ln>
                <a:solidFill>
                  <a:srgbClr val="8F280C"/>
                </a:solidFill>
                <a:effectLst>
                  <a:outerShdw blurRad="41275" dist="20320" dir="1800000" algn="tl" rotWithShape="0">
                    <a:srgbClr val="000000">
                      <a:alpha val="40000"/>
                    </a:srgbClr>
                  </a:outerShdw>
                </a:effectLst>
                <a:latin typeface="Palatino" pitchFamily="2" charset="77"/>
                <a:ea typeface="Palatino" pitchFamily="2" charset="77"/>
              </a:rPr>
              <a:t>With their traditions. We are humbled and take </a:t>
            </a:r>
          </a:p>
          <a:p>
            <a:pPr algn="ctr"/>
            <a:r>
              <a:rPr lang="en-US" sz="2400" dirty="0">
                <a:ln w="12700">
                  <a:solidFill>
                    <a:schemeClr val="tx2">
                      <a:satMod val="155000"/>
                    </a:schemeClr>
                  </a:solidFill>
                  <a:prstDash val="solid"/>
                </a:ln>
                <a:solidFill>
                  <a:srgbClr val="8F280C"/>
                </a:solidFill>
                <a:effectLst>
                  <a:outerShdw blurRad="41275" dist="20320" dir="1800000" algn="tl" rotWithShape="0">
                    <a:srgbClr val="000000">
                      <a:alpha val="40000"/>
                    </a:srgbClr>
                  </a:outerShdw>
                </a:effectLst>
                <a:latin typeface="Palatino" pitchFamily="2" charset="77"/>
                <a:ea typeface="Palatino" pitchFamily="2" charset="77"/>
              </a:rPr>
              <a:t>this opportunity to thank and honor them. </a:t>
            </a:r>
          </a:p>
          <a:p>
            <a:pPr algn="ct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6725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4BABA3-9995-4641-8009-A606A083F9A7}"/>
              </a:ext>
            </a:extLst>
          </p:cNvPr>
          <p:cNvSpPr txBox="1"/>
          <p:nvPr/>
        </p:nvSpPr>
        <p:spPr>
          <a:xfrm>
            <a:off x="2298357" y="2483708"/>
            <a:ext cx="7525265" cy="461665"/>
          </a:xfrm>
          <a:prstGeom prst="rect">
            <a:avLst/>
          </a:prstGeom>
          <a:noFill/>
        </p:spPr>
        <p:txBody>
          <a:bodyPr wrap="square" rtlCol="0">
            <a:spAutoFit/>
          </a:bodyPr>
          <a:lstStyle/>
          <a:p>
            <a:pPr marL="342900" indent="-342900">
              <a:buFont typeface="Wingdings" pitchFamily="2" charset="2"/>
              <a:buChar char="Ø"/>
            </a:pPr>
            <a:endParaRPr lang="en-US" sz="2400" dirty="0"/>
          </a:p>
        </p:txBody>
      </p:sp>
      <p:sp>
        <p:nvSpPr>
          <p:cNvPr id="8" name="Rectangle 7">
            <a:extLst>
              <a:ext uri="{FF2B5EF4-FFF2-40B4-BE49-F238E27FC236}">
                <a16:creationId xmlns:a16="http://schemas.microsoft.com/office/drawing/2014/main" id="{6737594D-0E0B-1C42-87F3-840C26465B25}"/>
              </a:ext>
            </a:extLst>
          </p:cNvPr>
          <p:cNvSpPr/>
          <p:nvPr/>
        </p:nvSpPr>
        <p:spPr>
          <a:xfrm>
            <a:off x="3047996" y="2011838"/>
            <a:ext cx="6096000" cy="3139321"/>
          </a:xfrm>
          <a:prstGeom prst="rect">
            <a:avLst/>
          </a:prstGeom>
        </p:spPr>
        <p:txBody>
          <a:bodyPr>
            <a:spAutoFit/>
          </a:bodyPr>
          <a:lstStyle/>
          <a:p>
            <a:r>
              <a:rPr lang="en-US" dirty="0"/>
              <a:t>“Consistent with the goals of s</a:t>
            </a:r>
            <a:r>
              <a:rPr lang="en-US" dirty="0">
                <a:ln w="0"/>
                <a:effectLst>
                  <a:outerShdw blurRad="38100" dist="19050" dir="2700000" algn="tl" rotWithShape="0">
                    <a:schemeClr val="dk1">
                      <a:alpha val="40000"/>
                    </a:schemeClr>
                  </a:outerShdw>
                </a:effectLst>
              </a:rPr>
              <a:t>uch</a:t>
            </a:r>
            <a:r>
              <a:rPr lang="en-US" dirty="0"/>
              <a:t> Executive Orders, and in the spirit of truth and healing in recognition of past harms done to California Native American communities, it is the policy of this administration to encourage every State agency, department, board and commission (collectively, “entities”) subject to my executive control to seek opportunities to support California tribes’ co-management of and access to natural lands1 that are within a California tribe’s ancestral land and under the ownership or control of the State of California, and to work cooperatively with California tribes that are interested in acquiring natural lands in excess of State needs.”</a:t>
            </a:r>
          </a:p>
        </p:txBody>
      </p:sp>
      <p:sp>
        <p:nvSpPr>
          <p:cNvPr id="11" name="Rectangle 10">
            <a:extLst>
              <a:ext uri="{FF2B5EF4-FFF2-40B4-BE49-F238E27FC236}">
                <a16:creationId xmlns:a16="http://schemas.microsoft.com/office/drawing/2014/main" id="{C2D9AD2B-DB11-4941-A8E1-61B459F77186}"/>
              </a:ext>
            </a:extLst>
          </p:cNvPr>
          <p:cNvSpPr/>
          <p:nvPr/>
        </p:nvSpPr>
        <p:spPr>
          <a:xfrm>
            <a:off x="1245472" y="1003744"/>
            <a:ext cx="963103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Governor’s Reconciliation Policies</a:t>
            </a:r>
          </a:p>
        </p:txBody>
      </p:sp>
    </p:spTree>
    <p:extLst>
      <p:ext uri="{BB962C8B-B14F-4D97-AF65-F5344CB8AC3E}">
        <p14:creationId xmlns:p14="http://schemas.microsoft.com/office/powerpoint/2010/main" val="363974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96F8-3CA5-2646-A934-7A520FB222F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6CCBBFE-9F45-BD4B-ABB8-9B5B222BB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924550-D636-174F-95BC-624DD1B83ACF}"/>
              </a:ext>
            </a:extLst>
          </p:cNvPr>
          <p:cNvSpPr/>
          <p:nvPr/>
        </p:nvSpPr>
        <p:spPr>
          <a:xfrm>
            <a:off x="6003655" y="520697"/>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524BABA3-9995-4641-8009-A606A083F9A7}"/>
              </a:ext>
            </a:extLst>
          </p:cNvPr>
          <p:cNvSpPr txBox="1"/>
          <p:nvPr/>
        </p:nvSpPr>
        <p:spPr>
          <a:xfrm>
            <a:off x="2298357" y="2483708"/>
            <a:ext cx="7525265" cy="461665"/>
          </a:xfrm>
          <a:prstGeom prst="rect">
            <a:avLst/>
          </a:prstGeom>
          <a:noFill/>
        </p:spPr>
        <p:txBody>
          <a:bodyPr wrap="square" rtlCol="0">
            <a:spAutoFit/>
          </a:bodyPr>
          <a:lstStyle/>
          <a:p>
            <a:pPr marL="342900" indent="-342900">
              <a:buFont typeface="Wingdings" pitchFamily="2" charset="2"/>
              <a:buChar char="Ø"/>
            </a:pPr>
            <a:endParaRPr lang="en-US" sz="2400" dirty="0"/>
          </a:p>
        </p:txBody>
      </p:sp>
      <p:sp>
        <p:nvSpPr>
          <p:cNvPr id="7" name="TextBox 6">
            <a:extLst>
              <a:ext uri="{FF2B5EF4-FFF2-40B4-BE49-F238E27FC236}">
                <a16:creationId xmlns:a16="http://schemas.microsoft.com/office/drawing/2014/main" id="{6ADDEFC9-F1C8-2F41-8013-478A4EF090A3}"/>
              </a:ext>
            </a:extLst>
          </p:cNvPr>
          <p:cNvSpPr txBox="1"/>
          <p:nvPr/>
        </p:nvSpPr>
        <p:spPr>
          <a:xfrm>
            <a:off x="3249827" y="2137719"/>
            <a:ext cx="4782065" cy="3002692"/>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6737594D-0E0B-1C42-87F3-840C26465B25}"/>
              </a:ext>
            </a:extLst>
          </p:cNvPr>
          <p:cNvSpPr/>
          <p:nvPr/>
        </p:nvSpPr>
        <p:spPr>
          <a:xfrm>
            <a:off x="3047996" y="1381684"/>
            <a:ext cx="6096000" cy="4801314"/>
          </a:xfrm>
          <a:prstGeom prst="rect">
            <a:avLst/>
          </a:prstGeom>
        </p:spPr>
        <p:txBody>
          <a:bodyPr>
            <a:spAutoFit/>
          </a:bodyPr>
          <a:lstStyle/>
          <a:p>
            <a:r>
              <a:rPr lang="en-US" dirty="0"/>
              <a:t>“The purpose of this Policy is to partner with California tribes to facilitate tribal access, use, and co-management of State-owned or controlled natural lands and to work cooperatively with California tribes that are interested in acquiring natural lands in excess of State needs in order to, among other things: • Support tribal self-determination and self-government; • Facilitate the access of California Native Americans to sacred sites and cultural resources; • Improve the ability of California Native Americans to engage in traditional and sustenance gathering, hunting and fishing; • Partner with California tribes on land management and stewardship utilizing Traditional Ecological Knowledges; • Reduce fractionation of tribal lands; and • Provide opportunities for education, community development, economic diversification, and investment in public health, information technology and infrastructure, renewable energy, water conservation, and cultural preservation or awareness. (September 25, 2020)</a:t>
            </a:r>
          </a:p>
        </p:txBody>
      </p:sp>
      <p:sp>
        <p:nvSpPr>
          <p:cNvPr id="9" name="Rectangle 8">
            <a:extLst>
              <a:ext uri="{FF2B5EF4-FFF2-40B4-BE49-F238E27FC236}">
                <a16:creationId xmlns:a16="http://schemas.microsoft.com/office/drawing/2014/main" id="{A4B6665B-45A3-D041-9E00-15C52760C440}"/>
              </a:ext>
            </a:extLst>
          </p:cNvPr>
          <p:cNvSpPr/>
          <p:nvPr/>
        </p:nvSpPr>
        <p:spPr>
          <a:xfrm>
            <a:off x="6003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64CCE4FC-3DDE-9248-8095-8E1C836F2D7A}"/>
              </a:ext>
            </a:extLst>
          </p:cNvPr>
          <p:cNvSpPr/>
          <p:nvPr/>
        </p:nvSpPr>
        <p:spPr>
          <a:xfrm>
            <a:off x="6003631"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C2D9AD2B-DB11-4941-A8E1-61B459F77186}"/>
              </a:ext>
            </a:extLst>
          </p:cNvPr>
          <p:cNvSpPr/>
          <p:nvPr/>
        </p:nvSpPr>
        <p:spPr>
          <a:xfrm>
            <a:off x="2960332" y="390908"/>
            <a:ext cx="620131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Purpose of this Policy</a:t>
            </a:r>
          </a:p>
        </p:txBody>
      </p:sp>
    </p:spTree>
    <p:extLst>
      <p:ext uri="{BB962C8B-B14F-4D97-AF65-F5344CB8AC3E}">
        <p14:creationId xmlns:p14="http://schemas.microsoft.com/office/powerpoint/2010/main" val="374294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05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C02C0-DFD4-F148-B1D5-FE9CF2860BCD}"/>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California Population Prior to Contact</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258BF6D4-199C-4846-ADD1-E11FD271962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931" r="6162"/>
          <a:stretch/>
        </p:blipFill>
        <p:spPr bwMode="auto">
          <a:xfrm rot="16200000">
            <a:off x="2153696" y="-234907"/>
            <a:ext cx="4808332" cy="716322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809DA3F4-8981-1344-965B-0517258006A0}"/>
              </a:ext>
            </a:extLst>
          </p:cNvPr>
          <p:cNvPicPr>
            <a:picLocks noChangeAspect="1"/>
          </p:cNvPicPr>
          <p:nvPr/>
        </p:nvPicPr>
        <p:blipFill>
          <a:blip r:embed="rId3"/>
          <a:stretch>
            <a:fillRect/>
          </a:stretch>
        </p:blipFill>
        <p:spPr>
          <a:xfrm>
            <a:off x="-49128" y="0"/>
            <a:ext cx="9142624" cy="6858000"/>
          </a:xfrm>
          <a:prstGeom prst="rect">
            <a:avLst/>
          </a:prstGeom>
        </p:spPr>
      </p:pic>
    </p:spTree>
    <p:extLst>
      <p:ext uri="{BB962C8B-B14F-4D97-AF65-F5344CB8AC3E}">
        <p14:creationId xmlns:p14="http://schemas.microsoft.com/office/powerpoint/2010/main" val="151672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56464A0-4769-6D42-8D40-AA861320B4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2106"/>
          <a:stretch/>
        </p:blipFill>
        <p:spPr bwMode="auto">
          <a:xfrm rot="16200000">
            <a:off x="338328" y="-338328"/>
            <a:ext cx="6858000" cy="75346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8663357-1843-42BB-BC09-EACA8E00E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A05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64E6AD-700E-EE4C-96FE-DAECEF8A23EC}"/>
              </a:ext>
            </a:extLst>
          </p:cNvPr>
          <p:cNvSpPr>
            <a:spLocks noGrp="1"/>
          </p:cNvSpPr>
          <p:nvPr>
            <p:ph type="title"/>
          </p:nvPr>
        </p:nvSpPr>
        <p:spPr>
          <a:xfrm>
            <a:off x="8153400" y="640081"/>
            <a:ext cx="3395130" cy="5255364"/>
          </a:xfrm>
        </p:spPr>
        <p:txBody>
          <a:bodyPr vert="horz" lIns="91440" tIns="45720" rIns="91440" bIns="45720" rtlCol="0" anchor="ctr">
            <a:normAutofit/>
          </a:bodyPr>
          <a:lstStyle/>
          <a:p>
            <a:r>
              <a:rPr lang="en-US" dirty="0">
                <a:solidFill>
                  <a:srgbClr val="FFFFFF"/>
                </a:solidFill>
              </a:rPr>
              <a:t>Diverse People</a:t>
            </a:r>
          </a:p>
        </p:txBody>
      </p:sp>
      <p:pic>
        <p:nvPicPr>
          <p:cNvPr id="6" name="Picture 5" descr="Diagram&#10;&#10;Description automatically generated">
            <a:extLst>
              <a:ext uri="{FF2B5EF4-FFF2-40B4-BE49-F238E27FC236}">
                <a16:creationId xmlns:a16="http://schemas.microsoft.com/office/drawing/2014/main" id="{B4A8BCC3-ACC0-3E49-A1E9-62BD9C9DD0ED}"/>
              </a:ext>
            </a:extLst>
          </p:cNvPr>
          <p:cNvPicPr>
            <a:picLocks noChangeAspect="1"/>
          </p:cNvPicPr>
          <p:nvPr/>
        </p:nvPicPr>
        <p:blipFill>
          <a:blip r:embed="rId3"/>
          <a:stretch>
            <a:fillRect/>
          </a:stretch>
        </p:blipFill>
        <p:spPr>
          <a:xfrm>
            <a:off x="0" y="0"/>
            <a:ext cx="7581900" cy="6858000"/>
          </a:xfrm>
          <a:prstGeom prst="rect">
            <a:avLst/>
          </a:prstGeom>
        </p:spPr>
      </p:pic>
    </p:spTree>
    <p:extLst>
      <p:ext uri="{BB962C8B-B14F-4D97-AF65-F5344CB8AC3E}">
        <p14:creationId xmlns:p14="http://schemas.microsoft.com/office/powerpoint/2010/main" val="74355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63ED3-F7C7-704D-8CB4-D8995C287CAA}"/>
              </a:ext>
            </a:extLst>
          </p:cNvPr>
          <p:cNvSpPr>
            <a:spLocks noGrp="1"/>
          </p:cNvSpPr>
          <p:nvPr>
            <p:ph type="title"/>
          </p:nvPr>
        </p:nvSpPr>
        <p:spPr>
          <a:xfrm>
            <a:off x="457201" y="412454"/>
            <a:ext cx="2381250" cy="2101850"/>
          </a:xfrm>
        </p:spPr>
        <p:txBody>
          <a:bodyPr>
            <a:normAutofit/>
          </a:bodyPr>
          <a:lstStyle/>
          <a:p>
            <a:endParaRPr lang="en-US" sz="2800" dirty="0"/>
          </a:p>
        </p:txBody>
      </p:sp>
      <p:sp>
        <p:nvSpPr>
          <p:cNvPr id="26" name="Rectangle 25">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D66C957E-5834-6046-86D9-79396950AB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35" r="11935"/>
          <a:stretch/>
        </p:blipFill>
        <p:spPr bwMode="auto">
          <a:xfrm rot="16200000">
            <a:off x="2667001" y="-2667001"/>
            <a:ext cx="6858000" cy="121920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54E835-9D1B-444E-A37B-B55AAA66F495}"/>
              </a:ext>
            </a:extLst>
          </p:cNvPr>
          <p:cNvPicPr>
            <a:picLocks noChangeAspect="1"/>
          </p:cNvPicPr>
          <p:nvPr/>
        </p:nvPicPr>
        <p:blipFill>
          <a:blip r:embed="rId3"/>
          <a:stretch>
            <a:fillRect/>
          </a:stretch>
        </p:blipFill>
        <p:spPr>
          <a:xfrm>
            <a:off x="243188" y="0"/>
            <a:ext cx="6540500" cy="6578600"/>
          </a:xfrm>
          <a:prstGeom prst="rect">
            <a:avLst/>
          </a:prstGeom>
        </p:spPr>
      </p:pic>
      <p:sp>
        <p:nvSpPr>
          <p:cNvPr id="16" name="TextBox 15">
            <a:extLst>
              <a:ext uri="{FF2B5EF4-FFF2-40B4-BE49-F238E27FC236}">
                <a16:creationId xmlns:a16="http://schemas.microsoft.com/office/drawing/2014/main" id="{D601A8BB-B476-984D-9EA6-0AF3CFDEBCA4}"/>
              </a:ext>
            </a:extLst>
          </p:cNvPr>
          <p:cNvSpPr txBox="1"/>
          <p:nvPr/>
        </p:nvSpPr>
        <p:spPr>
          <a:xfrm>
            <a:off x="7475838" y="412454"/>
            <a:ext cx="4003589" cy="5909310"/>
          </a:xfrm>
          <a:prstGeom prst="rect">
            <a:avLst/>
          </a:prstGeom>
          <a:noFill/>
        </p:spPr>
        <p:txBody>
          <a:bodyPr wrap="square" rtlCol="0">
            <a:spAutoFit/>
          </a:bodyPr>
          <a:lstStyle/>
          <a:p>
            <a:r>
              <a:rPr lang="en-US" b="1" u="sng" dirty="0"/>
              <a:t>LANGUAGE DIVERSITY</a:t>
            </a:r>
          </a:p>
          <a:p>
            <a:r>
              <a:rPr lang="en-US" b="1" u="sng" dirty="0"/>
              <a:t>Penutian:  </a:t>
            </a:r>
            <a:r>
              <a:rPr lang="en-US" dirty="0"/>
              <a:t>Washington, Oregon, Northern/Central California, Zuni, Gulf Coast, Yucatan, Belize.</a:t>
            </a:r>
          </a:p>
          <a:p>
            <a:endParaRPr lang="en-US" dirty="0"/>
          </a:p>
          <a:p>
            <a:r>
              <a:rPr lang="en-US" b="1" u="sng" dirty="0"/>
              <a:t>Hokan: </a:t>
            </a:r>
            <a:r>
              <a:rPr lang="en-US" dirty="0"/>
              <a:t>Spoken in Northern California, Arizona, and Baja California.</a:t>
            </a:r>
          </a:p>
          <a:p>
            <a:endParaRPr lang="en-US" dirty="0"/>
          </a:p>
          <a:p>
            <a:r>
              <a:rPr lang="en-US" b="1" u="sng" dirty="0"/>
              <a:t>Uto-Aztecan: </a:t>
            </a:r>
            <a:r>
              <a:rPr lang="en-US" dirty="0"/>
              <a:t>Western United States, Mexico, El Salvador</a:t>
            </a:r>
          </a:p>
          <a:p>
            <a:endParaRPr lang="en-US" dirty="0"/>
          </a:p>
          <a:p>
            <a:r>
              <a:rPr lang="en-US" b="1" u="sng" dirty="0"/>
              <a:t>Athabascan: </a:t>
            </a:r>
            <a:r>
              <a:rPr lang="en-US" dirty="0"/>
              <a:t>Alaska, Canada, Pacific Coast, Arizona, New Mexico, Northern Mexico</a:t>
            </a:r>
          </a:p>
          <a:p>
            <a:endParaRPr lang="en-US" dirty="0"/>
          </a:p>
          <a:p>
            <a:r>
              <a:rPr lang="en-US" b="1" u="sng" dirty="0" err="1"/>
              <a:t>Yukian</a:t>
            </a:r>
            <a:r>
              <a:rPr lang="en-US" b="1" u="sng" dirty="0"/>
              <a:t>: </a:t>
            </a:r>
            <a:r>
              <a:rPr lang="en-US" dirty="0"/>
              <a:t>Exclusively California language</a:t>
            </a:r>
          </a:p>
          <a:p>
            <a:endParaRPr lang="en-US" dirty="0"/>
          </a:p>
          <a:p>
            <a:r>
              <a:rPr lang="en-US" b="1" u="sng" dirty="0"/>
              <a:t>Algonquian: </a:t>
            </a:r>
            <a:r>
              <a:rPr lang="en-US" dirty="0"/>
              <a:t>Northern California, Northeast U.S., Eastern Seaboard, Northern, Central, and Eastern Canada, U.S. Plain States, and Rocky Mountains.</a:t>
            </a:r>
          </a:p>
        </p:txBody>
      </p:sp>
    </p:spTree>
    <p:extLst>
      <p:ext uri="{BB962C8B-B14F-4D97-AF65-F5344CB8AC3E}">
        <p14:creationId xmlns:p14="http://schemas.microsoft.com/office/powerpoint/2010/main" val="74534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A22A-0C12-824D-80D6-DE1ADBB9F18C}"/>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C0E29AF4-DADB-9A4F-978D-6B46FA1A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7000" y="-2667000"/>
            <a:ext cx="6858000"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Map&#10;&#10;Description automatically generated">
            <a:extLst>
              <a:ext uri="{FF2B5EF4-FFF2-40B4-BE49-F238E27FC236}">
                <a16:creationId xmlns:a16="http://schemas.microsoft.com/office/drawing/2014/main" id="{76D31E80-5ED3-9341-A962-CE838A6204FB}"/>
              </a:ext>
            </a:extLst>
          </p:cNvPr>
          <p:cNvPicPr>
            <a:picLocks noChangeAspect="1"/>
          </p:cNvPicPr>
          <p:nvPr/>
        </p:nvPicPr>
        <p:blipFill>
          <a:blip r:embed="rId3"/>
          <a:stretch>
            <a:fillRect/>
          </a:stretch>
        </p:blipFill>
        <p:spPr>
          <a:xfrm>
            <a:off x="571500" y="590550"/>
            <a:ext cx="11049000" cy="5676900"/>
          </a:xfrm>
          <a:prstGeom prst="rect">
            <a:avLst/>
          </a:prstGeom>
        </p:spPr>
      </p:pic>
      <p:sp>
        <p:nvSpPr>
          <p:cNvPr id="13" name="TextBox 12">
            <a:extLst>
              <a:ext uri="{FF2B5EF4-FFF2-40B4-BE49-F238E27FC236}">
                <a16:creationId xmlns:a16="http://schemas.microsoft.com/office/drawing/2014/main" id="{FA240671-86AD-9645-9FFF-0433240B1B11}"/>
              </a:ext>
            </a:extLst>
          </p:cNvPr>
          <p:cNvSpPr txBox="1"/>
          <p:nvPr/>
        </p:nvSpPr>
        <p:spPr>
          <a:xfrm>
            <a:off x="571501" y="365125"/>
            <a:ext cx="5524500" cy="369332"/>
          </a:xfrm>
          <a:prstGeom prst="rect">
            <a:avLst/>
          </a:prstGeom>
          <a:noFill/>
        </p:spPr>
        <p:txBody>
          <a:bodyPr wrap="square" rtlCol="0">
            <a:spAutoFit/>
          </a:bodyPr>
          <a:lstStyle/>
          <a:p>
            <a:r>
              <a:rPr lang="en-US" b="1" dirty="0"/>
              <a:t>Every language family in U.S., exists in California</a:t>
            </a:r>
          </a:p>
        </p:txBody>
      </p:sp>
    </p:spTree>
    <p:extLst>
      <p:ext uri="{BB962C8B-B14F-4D97-AF65-F5344CB8AC3E}">
        <p14:creationId xmlns:p14="http://schemas.microsoft.com/office/powerpoint/2010/main" val="1508629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3166</TotalTime>
  <Words>1435</Words>
  <Application>Microsoft Macintosh PowerPoint</Application>
  <PresentationFormat>Widescreen</PresentationFormat>
  <Paragraphs>100</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Baskerville</vt:lpstr>
      <vt:lpstr>Calibri</vt:lpstr>
      <vt:lpstr>Calibri Light</vt:lpstr>
      <vt:lpstr>Palatino</vt:lpstr>
      <vt:lpstr>Wingdings</vt:lpstr>
      <vt:lpstr>Office Theme</vt:lpstr>
      <vt:lpstr>PowerPoint Presentation</vt:lpstr>
      <vt:lpstr>Goals of Presentaiton  </vt:lpstr>
      <vt:lpstr>Land Acknowledgment</vt:lpstr>
      <vt:lpstr>PowerPoint Presentation</vt:lpstr>
      <vt:lpstr>PowerPoint Presentation</vt:lpstr>
      <vt:lpstr>California Population Prior to Contact</vt:lpstr>
      <vt:lpstr>Diverse People</vt:lpstr>
      <vt:lpstr>PowerPoint Presentation</vt:lpstr>
      <vt:lpstr>PowerPoint Presentation</vt:lpstr>
      <vt:lpstr>Current California Tribal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Torres, Ricardo</dc:creator>
  <cp:lastModifiedBy>Torres, Ricardo</cp:lastModifiedBy>
  <cp:revision>48</cp:revision>
  <cp:lastPrinted>2020-11-16T19:18:05Z</cp:lastPrinted>
  <dcterms:created xsi:type="dcterms:W3CDTF">2020-11-10T23:59:19Z</dcterms:created>
  <dcterms:modified xsi:type="dcterms:W3CDTF">2020-11-16T19:37:14Z</dcterms:modified>
</cp:coreProperties>
</file>