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8" r:id="rId2"/>
    <p:sldMasterId id="2147483760" r:id="rId3"/>
    <p:sldMasterId id="2147483762" r:id="rId4"/>
    <p:sldMasterId id="2147483764" r:id="rId5"/>
    <p:sldMasterId id="2147483766" r:id="rId6"/>
    <p:sldMasterId id="2147483768" r:id="rId7"/>
    <p:sldMasterId id="2147483770" r:id="rId8"/>
    <p:sldMasterId id="2147483772" r:id="rId9"/>
  </p:sldMasterIdLst>
  <p:notesMasterIdLst>
    <p:notesMasterId r:id="rId105"/>
  </p:notesMasterIdLst>
  <p:handoutMasterIdLst>
    <p:handoutMasterId r:id="rId106"/>
  </p:handoutMasterIdLst>
  <p:sldIdLst>
    <p:sldId id="542" r:id="rId10"/>
    <p:sldId id="257" r:id="rId11"/>
    <p:sldId id="463" r:id="rId12"/>
    <p:sldId id="464" r:id="rId13"/>
    <p:sldId id="465" r:id="rId14"/>
    <p:sldId id="458" r:id="rId15"/>
    <p:sldId id="407" r:id="rId16"/>
    <p:sldId id="466" r:id="rId17"/>
    <p:sldId id="468" r:id="rId18"/>
    <p:sldId id="459" r:id="rId19"/>
    <p:sldId id="266" r:id="rId20"/>
    <p:sldId id="469" r:id="rId21"/>
    <p:sldId id="270" r:id="rId22"/>
    <p:sldId id="390" r:id="rId23"/>
    <p:sldId id="470" r:id="rId24"/>
    <p:sldId id="471" r:id="rId25"/>
    <p:sldId id="472" r:id="rId26"/>
    <p:sldId id="276" r:id="rId27"/>
    <p:sldId id="409" r:id="rId28"/>
    <p:sldId id="411" r:id="rId29"/>
    <p:sldId id="477" r:id="rId30"/>
    <p:sldId id="285" r:id="rId31"/>
    <p:sldId id="286" r:id="rId32"/>
    <p:sldId id="478" r:id="rId33"/>
    <p:sldId id="479" r:id="rId34"/>
    <p:sldId id="480" r:id="rId35"/>
    <p:sldId id="290" r:id="rId36"/>
    <p:sldId id="291" r:id="rId37"/>
    <p:sldId id="531" r:id="rId38"/>
    <p:sldId id="295" r:id="rId39"/>
    <p:sldId id="296" r:id="rId40"/>
    <p:sldId id="532" r:id="rId41"/>
    <p:sldId id="300" r:id="rId42"/>
    <p:sldId id="406" r:id="rId43"/>
    <p:sldId id="482" r:id="rId44"/>
    <p:sldId id="483" r:id="rId45"/>
    <p:sldId id="484" r:id="rId46"/>
    <p:sldId id="485" r:id="rId47"/>
    <p:sldId id="486" r:id="rId48"/>
    <p:sldId id="460" r:id="rId49"/>
    <p:sldId id="461" r:id="rId50"/>
    <p:sldId id="487" r:id="rId51"/>
    <p:sldId id="488" r:id="rId52"/>
    <p:sldId id="489" r:id="rId53"/>
    <p:sldId id="462" r:id="rId54"/>
    <p:sldId id="404" r:id="rId55"/>
    <p:sldId id="501" r:id="rId56"/>
    <p:sldId id="502" r:id="rId57"/>
    <p:sldId id="491" r:id="rId58"/>
    <p:sldId id="493" r:id="rId59"/>
    <p:sldId id="498" r:id="rId60"/>
    <p:sldId id="497" r:id="rId61"/>
    <p:sldId id="315" r:id="rId62"/>
    <p:sldId id="396" r:id="rId63"/>
    <p:sldId id="536" r:id="rId64"/>
    <p:sldId id="537" r:id="rId65"/>
    <p:sldId id="538" r:id="rId66"/>
    <p:sldId id="539" r:id="rId67"/>
    <p:sldId id="540" r:id="rId68"/>
    <p:sldId id="541" r:id="rId69"/>
    <p:sldId id="320" r:id="rId70"/>
    <p:sldId id="528" r:id="rId71"/>
    <p:sldId id="526" r:id="rId72"/>
    <p:sldId id="503" r:id="rId73"/>
    <p:sldId id="562" r:id="rId74"/>
    <p:sldId id="504" r:id="rId75"/>
    <p:sldId id="511" r:id="rId76"/>
    <p:sldId id="419" r:id="rId77"/>
    <p:sldId id="421" r:id="rId78"/>
    <p:sldId id="514" r:id="rId79"/>
    <p:sldId id="513" r:id="rId80"/>
    <p:sldId id="512" r:id="rId81"/>
    <p:sldId id="516" r:id="rId82"/>
    <p:sldId id="546" r:id="rId83"/>
    <p:sldId id="547" r:id="rId84"/>
    <p:sldId id="548" r:id="rId85"/>
    <p:sldId id="549" r:id="rId86"/>
    <p:sldId id="550" r:id="rId87"/>
    <p:sldId id="551" r:id="rId88"/>
    <p:sldId id="552" r:id="rId89"/>
    <p:sldId id="553" r:id="rId90"/>
    <p:sldId id="554" r:id="rId91"/>
    <p:sldId id="555" r:id="rId92"/>
    <p:sldId id="556" r:id="rId93"/>
    <p:sldId id="557" r:id="rId94"/>
    <p:sldId id="563" r:id="rId95"/>
    <p:sldId id="558" r:id="rId96"/>
    <p:sldId id="559" r:id="rId97"/>
    <p:sldId id="560" r:id="rId98"/>
    <p:sldId id="340" r:id="rId99"/>
    <p:sldId id="561" r:id="rId100"/>
    <p:sldId id="341" r:id="rId101"/>
    <p:sldId id="534" r:id="rId102"/>
    <p:sldId id="535" r:id="rId103"/>
    <p:sldId id="256" r:id="rId10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912" y="-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07" Type="http://schemas.openxmlformats.org/officeDocument/2006/relationships/presProps" Target="presProps.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handoutMaster" Target="handoutMasters/handout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theme" Target="theme/theme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E905A12C-19E6-4B0C-9EFE-2AF12E88B21F}" type="datetimeFigureOut">
              <a:rPr lang="en-US" smtClean="0"/>
              <a:t>11/16/2016</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F7B2D44B-F3A3-45CB-9035-AC6DF5768E5E}" type="slidenum">
              <a:rPr lang="en-US" smtClean="0"/>
              <a:t>‹#›</a:t>
            </a:fld>
            <a:endParaRPr lang="en-US"/>
          </a:p>
        </p:txBody>
      </p:sp>
    </p:spTree>
    <p:extLst>
      <p:ext uri="{BB962C8B-B14F-4D97-AF65-F5344CB8AC3E}">
        <p14:creationId xmlns:p14="http://schemas.microsoft.com/office/powerpoint/2010/main" val="1962908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2962" y="0"/>
            <a:ext cx="3170583" cy="480388"/>
          </a:xfrm>
          <a:prstGeom prst="rect">
            <a:avLst/>
          </a:prstGeom>
        </p:spPr>
        <p:txBody>
          <a:bodyPr vert="horz" lIns="94851" tIns="47425" rIns="94851" bIns="47425" rtlCol="0"/>
          <a:lstStyle>
            <a:lvl1pPr algn="r">
              <a:defRPr sz="1200"/>
            </a:lvl1pPr>
          </a:lstStyle>
          <a:p>
            <a:fld id="{7AAF463E-089B-4380-9CB6-11D47597527D}" type="datetimeFigureOut">
              <a:rPr lang="en-US" smtClean="0"/>
              <a:t>11/16/2016</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2183" y="4561226"/>
            <a:ext cx="5850835" cy="4320213"/>
          </a:xfrm>
          <a:prstGeom prst="rect">
            <a:avLst/>
          </a:prstGeom>
        </p:spPr>
        <p:txBody>
          <a:bodyPr vert="horz" lIns="94851" tIns="47425" rIns="94851" bIns="4742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2" y="9119173"/>
            <a:ext cx="3170583" cy="480388"/>
          </a:xfrm>
          <a:prstGeom prst="rect">
            <a:avLst/>
          </a:prstGeom>
        </p:spPr>
        <p:txBody>
          <a:bodyPr vert="horz" lIns="94851" tIns="47425" rIns="94851" bIns="47425" rtlCol="0" anchor="b"/>
          <a:lstStyle>
            <a:lvl1pPr algn="r">
              <a:defRPr sz="1200"/>
            </a:lvl1pPr>
          </a:lstStyle>
          <a:p>
            <a:fld id="{7D07003B-9873-4F2F-8FD3-EC39846CE40D}" type="slidenum">
              <a:rPr lang="en-US" smtClean="0"/>
              <a:t>‹#›</a:t>
            </a:fld>
            <a:endParaRPr lang="en-US"/>
          </a:p>
        </p:txBody>
      </p:sp>
    </p:spTree>
    <p:extLst>
      <p:ext uri="{BB962C8B-B14F-4D97-AF65-F5344CB8AC3E}">
        <p14:creationId xmlns:p14="http://schemas.microsoft.com/office/powerpoint/2010/main" val="3190527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7ACE7B-7B75-4ECA-8947-00FAB3D4DF63}" type="slidenum">
              <a:rPr lang="en-US" smtClean="0"/>
              <a:t>83</a:t>
            </a:fld>
            <a:endParaRPr lang="en-US"/>
          </a:p>
        </p:txBody>
      </p:sp>
    </p:spTree>
    <p:extLst>
      <p:ext uri="{BB962C8B-B14F-4D97-AF65-F5344CB8AC3E}">
        <p14:creationId xmlns:p14="http://schemas.microsoft.com/office/powerpoint/2010/main" val="3732866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7ACE7B-7B75-4ECA-8947-00FAB3D4DF63}" type="slidenum">
              <a:rPr lang="en-US" smtClean="0"/>
              <a:t>87</a:t>
            </a:fld>
            <a:endParaRPr lang="en-US"/>
          </a:p>
        </p:txBody>
      </p:sp>
    </p:spTree>
    <p:extLst>
      <p:ext uri="{BB962C8B-B14F-4D97-AF65-F5344CB8AC3E}">
        <p14:creationId xmlns:p14="http://schemas.microsoft.com/office/powerpoint/2010/main" val="871221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7ACE7B-7B75-4ECA-8947-00FAB3D4DF63}" type="slidenum">
              <a:rPr lang="en-US" smtClean="0"/>
              <a:t>88</a:t>
            </a:fld>
            <a:endParaRPr lang="en-US"/>
          </a:p>
        </p:txBody>
      </p:sp>
    </p:spTree>
    <p:extLst>
      <p:ext uri="{BB962C8B-B14F-4D97-AF65-F5344CB8AC3E}">
        <p14:creationId xmlns:p14="http://schemas.microsoft.com/office/powerpoint/2010/main" val="3068444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sp>
        <p:nvSpPr>
          <p:cNvPr id="175115" name="Rectangle 11"/>
          <p:cNvSpPr>
            <a:spLocks noGrp="1" noChangeArrowheads="1"/>
          </p:cNvSpPr>
          <p:nvPr>
            <p:ph type="ctrTitle"/>
          </p:nvPr>
        </p:nvSpPr>
        <p:spPr>
          <a:xfrm>
            <a:off x="2057400" y="1143000"/>
            <a:ext cx="6629400" cy="2209800"/>
          </a:xfrm>
        </p:spPr>
        <p:txBody>
          <a:bodyPr/>
          <a:lstStyle>
            <a:lvl1pPr>
              <a:defRPr sz="4800"/>
            </a:lvl1pPr>
          </a:lstStyle>
          <a:p>
            <a:pPr lvl="0"/>
            <a:r>
              <a:rPr lang="en-US" noProof="0" smtClean="0"/>
              <a:t>Click to edit Master title style</a:t>
            </a:r>
          </a:p>
        </p:txBody>
      </p:sp>
      <p:sp>
        <p:nvSpPr>
          <p:cNvPr id="1751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pPr lvl="0"/>
            <a:r>
              <a:rPr lang="en-US" noProof="0" smtClean="0"/>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fld id="{F16A5225-7E17-485F-80FD-DA53B0F96392}" type="datetimeFigureOut">
              <a:rPr lang="en-US" smtClean="0"/>
              <a:t>11/16/2016</a:t>
            </a:fld>
            <a:endParaRPr lang="en-US"/>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endParaRPr lang="en-US"/>
          </a:p>
        </p:txBody>
      </p:sp>
      <p:sp>
        <p:nvSpPr>
          <p:cNvPr id="15" name="Rectangle 15"/>
          <p:cNvSpPr>
            <a:spLocks noGrp="1" noChangeArrowheads="1"/>
          </p:cNvSpPr>
          <p:nvPr>
            <p:ph type="sldNum" sz="quarter" idx="12"/>
          </p:nvPr>
        </p:nvSpPr>
        <p:spPr/>
        <p:txBody>
          <a:bodyPr/>
          <a:lstStyle>
            <a:lvl1pPr>
              <a:defRPr/>
            </a:lvl1pPr>
          </a:lstStyle>
          <a:p>
            <a:fld id="{8E30FE8D-A03A-4BBC-A072-A5AA1F24EF3F}" type="slidenum">
              <a:rPr lang="en-US" smtClean="0"/>
              <a:t>‹#›</a:t>
            </a:fld>
            <a:endParaRPr lang="en-US"/>
          </a:p>
        </p:txBody>
      </p:sp>
    </p:spTree>
    <p:extLst>
      <p:ext uri="{BB962C8B-B14F-4D97-AF65-F5344CB8AC3E}">
        <p14:creationId xmlns:p14="http://schemas.microsoft.com/office/powerpoint/2010/main" val="244714882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fld id="{F16A5225-7E17-485F-80FD-DA53B0F96392}" type="datetimeFigureOut">
              <a:rPr lang="en-US" smtClean="0"/>
              <a:t>11/16/2016</a:t>
            </a:fld>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8E30FE8D-A03A-4BBC-A072-A5AA1F24EF3F}" type="slidenum">
              <a:rPr lang="en-US" smtClean="0"/>
              <a:t>‹#›</a:t>
            </a:fld>
            <a:endParaRPr lang="en-US"/>
          </a:p>
        </p:txBody>
      </p:sp>
    </p:spTree>
    <p:extLst>
      <p:ext uri="{BB962C8B-B14F-4D97-AF65-F5344CB8AC3E}">
        <p14:creationId xmlns:p14="http://schemas.microsoft.com/office/powerpoint/2010/main" val="328098140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1" y="277814"/>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1" y="277814"/>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fld id="{F16A5225-7E17-485F-80FD-DA53B0F96392}" type="datetimeFigureOut">
              <a:rPr lang="en-US" smtClean="0"/>
              <a:t>11/16/2016</a:t>
            </a:fld>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8E30FE8D-A03A-4BBC-A072-A5AA1F24EF3F}" type="slidenum">
              <a:rPr lang="en-US" smtClean="0"/>
              <a:t>‹#›</a:t>
            </a:fld>
            <a:endParaRPr lang="en-US"/>
          </a:p>
        </p:txBody>
      </p:sp>
    </p:spTree>
    <p:extLst>
      <p:ext uri="{BB962C8B-B14F-4D97-AF65-F5344CB8AC3E}">
        <p14:creationId xmlns:p14="http://schemas.microsoft.com/office/powerpoint/2010/main" val="10406995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1"/>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1"/>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fld id="{F16A5225-7E17-485F-80FD-DA53B0F96392}" type="datetimeFigureOut">
              <a:rPr lang="en-US" smtClean="0"/>
              <a:t>11/16/2016</a:t>
            </a:fld>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8E30FE8D-A03A-4BBC-A072-A5AA1F24EF3F}" type="slidenum">
              <a:rPr lang="en-US" smtClean="0"/>
              <a:t>‹#›</a:t>
            </a:fld>
            <a:endParaRPr lang="en-US"/>
          </a:p>
        </p:txBody>
      </p:sp>
    </p:spTree>
    <p:extLst>
      <p:ext uri="{BB962C8B-B14F-4D97-AF65-F5344CB8AC3E}">
        <p14:creationId xmlns:p14="http://schemas.microsoft.com/office/powerpoint/2010/main" val="34898814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1"/>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1"/>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4"/>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fld id="{F16A5225-7E17-485F-80FD-DA53B0F96392}" type="datetimeFigureOut">
              <a:rPr lang="en-US" smtClean="0"/>
              <a:t>11/16/2016</a:t>
            </a:fld>
            <a:endParaRPr lang="en-US"/>
          </a:p>
        </p:txBody>
      </p:sp>
      <p:sp>
        <p:nvSpPr>
          <p:cNvPr id="7" name="Rectangle 10"/>
          <p:cNvSpPr>
            <a:spLocks noGrp="1" noChangeArrowheads="1"/>
          </p:cNvSpPr>
          <p:nvPr>
            <p:ph type="ftr" sz="quarter" idx="11"/>
          </p:nvPr>
        </p:nvSpPr>
        <p:spPr>
          <a:ln/>
        </p:spPr>
        <p:txBody>
          <a:bodyPr/>
          <a:lstStyle>
            <a:lvl1pPr>
              <a:defRPr/>
            </a:lvl1pPr>
          </a:lstStyle>
          <a:p>
            <a:endParaRPr lang="en-US"/>
          </a:p>
        </p:txBody>
      </p:sp>
      <p:sp>
        <p:nvSpPr>
          <p:cNvPr id="8" name="Rectangle 11"/>
          <p:cNvSpPr>
            <a:spLocks noGrp="1" noChangeArrowheads="1"/>
          </p:cNvSpPr>
          <p:nvPr>
            <p:ph type="sldNum" sz="quarter" idx="12"/>
          </p:nvPr>
        </p:nvSpPr>
        <p:spPr>
          <a:ln/>
        </p:spPr>
        <p:txBody>
          <a:bodyPr/>
          <a:lstStyle>
            <a:lvl1pPr>
              <a:defRPr/>
            </a:lvl1pPr>
          </a:lstStyle>
          <a:p>
            <a:fld id="{8E30FE8D-A03A-4BBC-A072-A5AA1F24EF3F}" type="slidenum">
              <a:rPr lang="en-US" smtClean="0"/>
              <a:t>‹#›</a:t>
            </a:fld>
            <a:endParaRPr lang="en-US"/>
          </a:p>
        </p:txBody>
      </p:sp>
    </p:spTree>
    <p:extLst>
      <p:ext uri="{BB962C8B-B14F-4D97-AF65-F5344CB8AC3E}">
        <p14:creationId xmlns:p14="http://schemas.microsoft.com/office/powerpoint/2010/main" val="376049870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9C27243-621B-42DD-A647-1BCB147A7A7A}" type="datetimeFigureOut">
              <a:rPr lang="en-US" smtClean="0">
                <a:solidFill>
                  <a:srgbClr val="DBF5F9">
                    <a:shade val="90000"/>
                  </a:srgbClr>
                </a:solidFill>
              </a:rPr>
              <a:pPr/>
              <a:t>11/16/2016</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9BED21D1-D04F-49CA-9D6E-956E27E0A80F}" type="slidenum">
              <a:rPr lang="en-US" smtClean="0">
                <a:solidFill>
                  <a:srgbClr val="DBF5F9">
                    <a:shade val="90000"/>
                  </a:srgbClr>
                </a:solidFill>
              </a:rPr>
              <a:pPr/>
              <a:t>‹#›</a:t>
            </a:fld>
            <a:endParaRPr lang="en-US" dirty="0">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27243-621B-42DD-A647-1BCB147A7A7A}" type="datetimeFigureOut">
              <a:rPr lang="en-US" smtClean="0">
                <a:solidFill>
                  <a:srgbClr val="04617B">
                    <a:shade val="90000"/>
                  </a:srgbClr>
                </a:solidFill>
              </a:rPr>
              <a:pPr/>
              <a:t>11/16/2016</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9BED21D1-D04F-49CA-9D6E-956E27E0A80F}"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27243-621B-42DD-A647-1BCB147A7A7A}" type="datetimeFigureOut">
              <a:rPr lang="en-US" smtClean="0">
                <a:solidFill>
                  <a:srgbClr val="04617B">
                    <a:shade val="90000"/>
                  </a:srgbClr>
                </a:solidFill>
              </a:rPr>
              <a:pPr/>
              <a:t>11/16/2016</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9BED21D1-D04F-49CA-9D6E-956E27E0A80F}"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27243-621B-42DD-A647-1BCB147A7A7A}" type="datetimeFigureOut">
              <a:rPr lang="en-US" smtClean="0">
                <a:solidFill>
                  <a:srgbClr val="04617B">
                    <a:shade val="90000"/>
                  </a:srgbClr>
                </a:solidFill>
              </a:rPr>
              <a:pPr/>
              <a:t>11/16/2016</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9BED21D1-D04F-49CA-9D6E-956E27E0A80F}"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27243-621B-42DD-A647-1BCB147A7A7A}" type="datetimeFigureOut">
              <a:rPr lang="en-US" smtClean="0">
                <a:solidFill>
                  <a:srgbClr val="04617B">
                    <a:shade val="90000"/>
                  </a:srgbClr>
                </a:solidFill>
              </a:rPr>
              <a:pPr/>
              <a:t>11/16/2016</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9BED21D1-D04F-49CA-9D6E-956E27E0A80F}"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27243-621B-42DD-A647-1BCB147A7A7A}" type="datetimeFigureOut">
              <a:rPr lang="en-US" smtClean="0">
                <a:solidFill>
                  <a:srgbClr val="04617B">
                    <a:shade val="90000"/>
                  </a:srgbClr>
                </a:solidFill>
              </a:rPr>
              <a:pPr/>
              <a:t>11/16/2016</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9BED21D1-D04F-49CA-9D6E-956E27E0A80F}"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fld id="{F16A5225-7E17-485F-80FD-DA53B0F96392}" type="datetimeFigureOut">
              <a:rPr lang="en-US" smtClean="0"/>
              <a:t>11/16/2016</a:t>
            </a:fld>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8E30FE8D-A03A-4BBC-A072-A5AA1F24EF3F}" type="slidenum">
              <a:rPr lang="en-US" smtClean="0"/>
              <a:t>‹#›</a:t>
            </a:fld>
            <a:endParaRPr lang="en-US"/>
          </a:p>
        </p:txBody>
      </p:sp>
    </p:spTree>
    <p:extLst>
      <p:ext uri="{BB962C8B-B14F-4D97-AF65-F5344CB8AC3E}">
        <p14:creationId xmlns:p14="http://schemas.microsoft.com/office/powerpoint/2010/main" val="104060932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27243-621B-42DD-A647-1BCB147A7A7A}" type="datetimeFigureOut">
              <a:rPr lang="en-US" smtClean="0">
                <a:solidFill>
                  <a:srgbClr val="04617B">
                    <a:shade val="90000"/>
                  </a:srgbClr>
                </a:solidFill>
              </a:rPr>
              <a:pPr/>
              <a:t>11/16/2016</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9BED21D1-D04F-49CA-9D6E-956E27E0A80F}"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F16A5225-7E17-485F-80FD-DA53B0F96392}" type="datetimeFigureOut">
              <a:rPr lang="en-US" smtClean="0"/>
              <a:t>11/16/2016</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8E30FE8D-A03A-4BBC-A072-A5AA1F24EF3F}" type="slidenum">
              <a:rPr lang="en-US" smtClean="0"/>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16A5225-7E17-485F-80FD-DA53B0F96392}" type="datetimeFigureOut">
              <a:rPr lang="en-US" smtClean="0"/>
              <a:t>11/16/2016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0FE8D-A03A-4BBC-A072-A5AA1F24EF3F}"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801"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F16A5225-7E17-485F-80FD-DA53B0F96392}" type="datetimeFigureOut">
              <a:rPr lang="en-US" smtClean="0"/>
              <a:t>11/16/2016</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8E30FE8D-A03A-4BBC-A072-A5AA1F24EF3F}" type="slidenum">
              <a:rPr lang="en-US" smtClean="0"/>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6A5225-7E17-485F-80FD-DA53B0F96392}" type="datetimeFigureOut">
              <a:rPr lang="en-US" smtClean="0"/>
              <a:t>11/16/2016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0FE8D-A03A-4BBC-A072-A5AA1F24EF3F}"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438400"/>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438400"/>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16A5225-7E17-485F-80FD-DA53B0F96392}" type="datetimeFigureOut">
              <a:rPr lang="en-US" smtClean="0"/>
              <a:t>11/16/2016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30FE8D-A03A-4BBC-A072-A5AA1F24EF3F}"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16A5225-7E17-485F-80FD-DA53B0F96392}" type="datetimeFigureOut">
              <a:rPr lang="en-US" smtClean="0"/>
              <a:t>11/16/2016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30FE8D-A03A-4BBC-A072-A5AA1F24EF3F}"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3"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F16A5225-7E17-485F-80FD-DA53B0F96392}" type="datetimeFigureOut">
              <a:rPr lang="en-US" smtClean="0"/>
              <a:t>11/16/2016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30FE8D-A03A-4BBC-A072-A5AA1F24EF3F}"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1"/>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6A5225-7E17-485F-80FD-DA53B0F96392}" type="datetimeFigureOut">
              <a:rPr lang="en-US" smtClean="0"/>
              <a:t>11/16/2016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8E30FE8D-A03A-4BBC-A072-A5AA1F24EF3F}" type="slidenum">
              <a:rPr lang="en-US" smtClean="0"/>
              <a:t>‹#›</a:t>
            </a:fld>
            <a:endParaRPr lang="en-US"/>
          </a:p>
        </p:txBody>
      </p:sp>
      <p:sp>
        <p:nvSpPr>
          <p:cNvPr id="11" name="Title 10"/>
          <p:cNvSpPr>
            <a:spLocks noGrp="1"/>
          </p:cNvSpPr>
          <p:nvPr>
            <p:ph type="title"/>
          </p:nvPr>
        </p:nvSpPr>
        <p:spPr>
          <a:xfrm>
            <a:off x="7159753"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6A5225-7E17-485F-80FD-DA53B0F96392}" type="datetimeFigureOut">
              <a:rPr lang="en-US" smtClean="0"/>
              <a:t>11/16/2016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0FE8D-A03A-4BBC-A072-A5AA1F24EF3F}"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fld id="{F16A5225-7E17-485F-80FD-DA53B0F96392}" type="datetimeFigureOut">
              <a:rPr lang="en-US" smtClean="0"/>
              <a:t>11/16/2016</a:t>
            </a:fld>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8E30FE8D-A03A-4BBC-A072-A5AA1F24EF3F}" type="slidenum">
              <a:rPr lang="en-US" smtClean="0"/>
              <a:t>‹#›</a:t>
            </a:fld>
            <a:endParaRPr lang="en-US"/>
          </a:p>
        </p:txBody>
      </p:sp>
    </p:spTree>
    <p:extLst>
      <p:ext uri="{BB962C8B-B14F-4D97-AF65-F5344CB8AC3E}">
        <p14:creationId xmlns:p14="http://schemas.microsoft.com/office/powerpoint/2010/main" val="177663620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6A5225-7E17-485F-80FD-DA53B0F96392}" type="datetimeFigureOut">
              <a:rPr lang="en-US" smtClean="0"/>
              <a:t>11/16/2016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0FE8D-A03A-4BBC-A072-A5AA1F24EF3F}"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1" y="147319"/>
            <a:ext cx="1956047"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9"/>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16A5225-7E17-485F-80FD-DA53B0F96392}" type="datetimeFigureOut">
              <a:rPr lang="en-US" smtClean="0"/>
              <a:t>11/16/2016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E30FE8D-A03A-4BBC-A072-A5AA1F24EF3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1"/>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1"/>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fld id="{F16A5225-7E17-485F-80FD-DA53B0F96392}" type="datetimeFigureOut">
              <a:rPr lang="en-US" smtClean="0"/>
              <a:t>11/16/2016</a:t>
            </a:fld>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8E30FE8D-A03A-4BBC-A072-A5AA1F24EF3F}" type="slidenum">
              <a:rPr lang="en-US" smtClean="0"/>
              <a:t>‹#›</a:t>
            </a:fld>
            <a:endParaRPr lang="en-US"/>
          </a:p>
        </p:txBody>
      </p:sp>
    </p:spTree>
    <p:extLst>
      <p:ext uri="{BB962C8B-B14F-4D97-AF65-F5344CB8AC3E}">
        <p14:creationId xmlns:p14="http://schemas.microsoft.com/office/powerpoint/2010/main" val="21708184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fld id="{F16A5225-7E17-485F-80FD-DA53B0F96392}" type="datetimeFigureOut">
              <a:rPr lang="en-US" smtClean="0"/>
              <a:t>11/16/2016</a:t>
            </a:fld>
            <a:endParaRPr lang="en-US"/>
          </a:p>
        </p:txBody>
      </p:sp>
      <p:sp>
        <p:nvSpPr>
          <p:cNvPr id="8" name="Rectangle 10"/>
          <p:cNvSpPr>
            <a:spLocks noGrp="1" noChangeArrowheads="1"/>
          </p:cNvSpPr>
          <p:nvPr>
            <p:ph type="ftr" sz="quarter" idx="11"/>
          </p:nvPr>
        </p:nvSpPr>
        <p:spPr>
          <a:ln/>
        </p:spPr>
        <p:txBody>
          <a:bodyPr/>
          <a:lstStyle>
            <a:lvl1pPr>
              <a:defRPr/>
            </a:lvl1pPr>
          </a:lstStyle>
          <a:p>
            <a:endParaRPr lang="en-US"/>
          </a:p>
        </p:txBody>
      </p:sp>
      <p:sp>
        <p:nvSpPr>
          <p:cNvPr id="9" name="Rectangle 11"/>
          <p:cNvSpPr>
            <a:spLocks noGrp="1" noChangeArrowheads="1"/>
          </p:cNvSpPr>
          <p:nvPr>
            <p:ph type="sldNum" sz="quarter" idx="12"/>
          </p:nvPr>
        </p:nvSpPr>
        <p:spPr>
          <a:ln/>
        </p:spPr>
        <p:txBody>
          <a:bodyPr/>
          <a:lstStyle>
            <a:lvl1pPr>
              <a:defRPr/>
            </a:lvl1pPr>
          </a:lstStyle>
          <a:p>
            <a:fld id="{8E30FE8D-A03A-4BBC-A072-A5AA1F24EF3F}" type="slidenum">
              <a:rPr lang="en-US" smtClean="0"/>
              <a:t>‹#›</a:t>
            </a:fld>
            <a:endParaRPr lang="en-US"/>
          </a:p>
        </p:txBody>
      </p:sp>
    </p:spTree>
    <p:extLst>
      <p:ext uri="{BB962C8B-B14F-4D97-AF65-F5344CB8AC3E}">
        <p14:creationId xmlns:p14="http://schemas.microsoft.com/office/powerpoint/2010/main" val="25404654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fld id="{F16A5225-7E17-485F-80FD-DA53B0F96392}" type="datetimeFigureOut">
              <a:rPr lang="en-US" smtClean="0"/>
              <a:t>11/16/2016</a:t>
            </a:fld>
            <a:endParaRPr lang="en-US"/>
          </a:p>
        </p:txBody>
      </p:sp>
      <p:sp>
        <p:nvSpPr>
          <p:cNvPr id="4" name="Rectangle 10"/>
          <p:cNvSpPr>
            <a:spLocks noGrp="1" noChangeArrowheads="1"/>
          </p:cNvSpPr>
          <p:nvPr>
            <p:ph type="ftr" sz="quarter" idx="11"/>
          </p:nvPr>
        </p:nvSpPr>
        <p:spPr>
          <a:ln/>
        </p:spPr>
        <p:txBody>
          <a:bodyPr/>
          <a:lstStyle>
            <a:lvl1pPr>
              <a:defRPr/>
            </a:lvl1pPr>
          </a:lstStyle>
          <a:p>
            <a:endParaRPr lang="en-US"/>
          </a:p>
        </p:txBody>
      </p:sp>
      <p:sp>
        <p:nvSpPr>
          <p:cNvPr id="5" name="Rectangle 11"/>
          <p:cNvSpPr>
            <a:spLocks noGrp="1" noChangeArrowheads="1"/>
          </p:cNvSpPr>
          <p:nvPr>
            <p:ph type="sldNum" sz="quarter" idx="12"/>
          </p:nvPr>
        </p:nvSpPr>
        <p:spPr>
          <a:ln/>
        </p:spPr>
        <p:txBody>
          <a:bodyPr/>
          <a:lstStyle>
            <a:lvl1pPr>
              <a:defRPr/>
            </a:lvl1pPr>
          </a:lstStyle>
          <a:p>
            <a:fld id="{8E30FE8D-A03A-4BBC-A072-A5AA1F24EF3F}" type="slidenum">
              <a:rPr lang="en-US" smtClean="0"/>
              <a:t>‹#›</a:t>
            </a:fld>
            <a:endParaRPr lang="en-US"/>
          </a:p>
        </p:txBody>
      </p:sp>
    </p:spTree>
    <p:extLst>
      <p:ext uri="{BB962C8B-B14F-4D97-AF65-F5344CB8AC3E}">
        <p14:creationId xmlns:p14="http://schemas.microsoft.com/office/powerpoint/2010/main" val="79028115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fld id="{F16A5225-7E17-485F-80FD-DA53B0F96392}" type="datetimeFigureOut">
              <a:rPr lang="en-US" smtClean="0"/>
              <a:t>11/16/2016</a:t>
            </a:fld>
            <a:endParaRPr lang="en-US"/>
          </a:p>
        </p:txBody>
      </p:sp>
      <p:sp>
        <p:nvSpPr>
          <p:cNvPr id="3" name="Rectangle 10"/>
          <p:cNvSpPr>
            <a:spLocks noGrp="1" noChangeArrowheads="1"/>
          </p:cNvSpPr>
          <p:nvPr>
            <p:ph type="ftr" sz="quarter" idx="11"/>
          </p:nvPr>
        </p:nvSpPr>
        <p:spPr>
          <a:ln/>
        </p:spPr>
        <p:txBody>
          <a:bodyPr/>
          <a:lstStyle>
            <a:lvl1pPr>
              <a:defRPr/>
            </a:lvl1pPr>
          </a:lstStyle>
          <a:p>
            <a:endParaRPr lang="en-US"/>
          </a:p>
        </p:txBody>
      </p:sp>
      <p:sp>
        <p:nvSpPr>
          <p:cNvPr id="4" name="Rectangle 11"/>
          <p:cNvSpPr>
            <a:spLocks noGrp="1" noChangeArrowheads="1"/>
          </p:cNvSpPr>
          <p:nvPr>
            <p:ph type="sldNum" sz="quarter" idx="12"/>
          </p:nvPr>
        </p:nvSpPr>
        <p:spPr>
          <a:ln/>
        </p:spPr>
        <p:txBody>
          <a:bodyPr/>
          <a:lstStyle>
            <a:lvl1pPr>
              <a:defRPr/>
            </a:lvl1pPr>
          </a:lstStyle>
          <a:p>
            <a:fld id="{8E30FE8D-A03A-4BBC-A072-A5AA1F24EF3F}" type="slidenum">
              <a:rPr lang="en-US" smtClean="0"/>
              <a:t>‹#›</a:t>
            </a:fld>
            <a:endParaRPr lang="en-US"/>
          </a:p>
        </p:txBody>
      </p:sp>
    </p:spTree>
    <p:extLst>
      <p:ext uri="{BB962C8B-B14F-4D97-AF65-F5344CB8AC3E}">
        <p14:creationId xmlns:p14="http://schemas.microsoft.com/office/powerpoint/2010/main" val="167238875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fld id="{F16A5225-7E17-485F-80FD-DA53B0F96392}" type="datetimeFigureOut">
              <a:rPr lang="en-US" smtClean="0"/>
              <a:t>11/16/2016</a:t>
            </a:fld>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8E30FE8D-A03A-4BBC-A072-A5AA1F24EF3F}" type="slidenum">
              <a:rPr lang="en-US" smtClean="0"/>
              <a:t>‹#›</a:t>
            </a:fld>
            <a:endParaRPr lang="en-US"/>
          </a:p>
        </p:txBody>
      </p:sp>
    </p:spTree>
    <p:extLst>
      <p:ext uri="{BB962C8B-B14F-4D97-AF65-F5344CB8AC3E}">
        <p14:creationId xmlns:p14="http://schemas.microsoft.com/office/powerpoint/2010/main" val="279144045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fld id="{F16A5225-7E17-485F-80FD-DA53B0F96392}" type="datetimeFigureOut">
              <a:rPr lang="en-US" smtClean="0"/>
              <a:t>11/16/2016</a:t>
            </a:fld>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8E30FE8D-A03A-4BBC-A072-A5AA1F24EF3F}" type="slidenum">
              <a:rPr lang="en-US" smtClean="0"/>
              <a:t>‹#›</a:t>
            </a:fld>
            <a:endParaRPr lang="en-US"/>
          </a:p>
        </p:txBody>
      </p:sp>
    </p:spTree>
    <p:extLst>
      <p:ext uri="{BB962C8B-B14F-4D97-AF65-F5344CB8AC3E}">
        <p14:creationId xmlns:p14="http://schemas.microsoft.com/office/powerpoint/2010/main" val="199383521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9.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75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6868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Times New Roman"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Times New Roman" pitchFamily="18" charset="0"/>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sp>
        <p:nvSpPr>
          <p:cNvPr id="1027" name="Rectangle 7"/>
          <p:cNvSpPr>
            <a:spLocks noGrp="1" noChangeArrowheads="1"/>
          </p:cNvSpPr>
          <p:nvPr>
            <p:ph type="title"/>
          </p:nvPr>
        </p:nvSpPr>
        <p:spPr bwMode="auto">
          <a:xfrm>
            <a:off x="914400" y="27781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8"/>
          <p:cNvSpPr>
            <a:spLocks noGrp="1" noChangeArrowheads="1"/>
          </p:cNvSpPr>
          <p:nvPr>
            <p:ph type="body" idx="1"/>
          </p:nvPr>
        </p:nvSpPr>
        <p:spPr bwMode="auto">
          <a:xfrm>
            <a:off x="914400" y="1600201"/>
            <a:ext cx="7772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089" name="Rectangle 9"/>
          <p:cNvSpPr>
            <a:spLocks noGrp="1" noChangeArrowheads="1"/>
          </p:cNvSpPr>
          <p:nvPr>
            <p:ph type="dt" sz="half" idx="2"/>
          </p:nvPr>
        </p:nvSpPr>
        <p:spPr bwMode="auto">
          <a:xfrm>
            <a:off x="914400" y="6251575"/>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pitchFamily="34" charset="0"/>
              </a:defRPr>
            </a:lvl1pPr>
          </a:lstStyle>
          <a:p>
            <a:fld id="{F16A5225-7E17-485F-80FD-DA53B0F96392}" type="datetimeFigureOut">
              <a:rPr lang="en-US" smtClean="0"/>
              <a:t>11/16/2016</a:t>
            </a:fld>
            <a:endParaRPr lang="en-US"/>
          </a:p>
        </p:txBody>
      </p:sp>
      <p:sp>
        <p:nvSpPr>
          <p:cNvPr id="174090" name="Rectangle 10"/>
          <p:cNvSpPr>
            <a:spLocks noGrp="1" noChangeArrowheads="1"/>
          </p:cNvSpPr>
          <p:nvPr>
            <p:ph type="ftr" sz="quarter" idx="3"/>
          </p:nvPr>
        </p:nvSpPr>
        <p:spPr bwMode="auto">
          <a:xfrm>
            <a:off x="3352800" y="62484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pitchFamily="34" charset="0"/>
              </a:defRPr>
            </a:lvl1pPr>
          </a:lstStyle>
          <a:p>
            <a:endParaRPr lang="en-US"/>
          </a:p>
        </p:txBody>
      </p:sp>
      <p:sp>
        <p:nvSpPr>
          <p:cNvPr id="174091" name="Rectangle 11"/>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Arial" pitchFamily="34" charset="0"/>
              </a:defRPr>
            </a:lvl1pPr>
          </a:lstStyle>
          <a:p>
            <a:fld id="{8E30FE8D-A03A-4BBC-A072-A5AA1F24EF3F}" type="slidenum">
              <a:rPr lang="en-US" smtClean="0"/>
              <a:t>‹#›</a:t>
            </a:fld>
            <a:endParaRPr lang="en-US"/>
          </a:p>
        </p:txBody>
      </p:sp>
      <p:sp>
        <p:nvSpPr>
          <p:cNvPr id="1032" name="Line 12"/>
          <p:cNvSpPr>
            <a:spLocks noChangeShapeType="1"/>
          </p:cNvSpPr>
          <p:nvPr/>
        </p:nvSpPr>
        <p:spPr bwMode="auto">
          <a:xfrm>
            <a:off x="0" y="4876800"/>
            <a:ext cx="6096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ransition/>
  <p:timing>
    <p:tnLst>
      <p:par>
        <p:cTn id="1" dur="indefinite" restart="never" nodeType="tmRoot"/>
      </p:par>
    </p:tnLst>
  </p:timing>
  <p:txStyles>
    <p:titleStyle>
      <a:lvl1pPr algn="l" rtl="0" eaLnBrk="1" fontAlgn="base" hangingPunct="1">
        <a:spcBef>
          <a:spcPct val="0"/>
        </a:spcBef>
        <a:spcAft>
          <a:spcPct val="0"/>
        </a:spcAft>
        <a:defRPr sz="4200">
          <a:solidFill>
            <a:schemeClr val="tx2"/>
          </a:solidFill>
          <a:latin typeface="+mj-lt"/>
          <a:ea typeface="+mj-ea"/>
          <a:cs typeface="+mj-cs"/>
        </a:defRPr>
      </a:lvl1pPr>
      <a:lvl2pPr algn="l" rtl="0" eaLnBrk="1" fontAlgn="base" hangingPunct="1">
        <a:spcBef>
          <a:spcPct val="0"/>
        </a:spcBef>
        <a:spcAft>
          <a:spcPct val="0"/>
        </a:spcAft>
        <a:defRPr sz="4200">
          <a:solidFill>
            <a:schemeClr val="tx2"/>
          </a:solidFill>
          <a:latin typeface="Times New Roman" pitchFamily="18" charset="0"/>
        </a:defRPr>
      </a:lvl2pPr>
      <a:lvl3pPr algn="l" rtl="0" eaLnBrk="1" fontAlgn="base" hangingPunct="1">
        <a:spcBef>
          <a:spcPct val="0"/>
        </a:spcBef>
        <a:spcAft>
          <a:spcPct val="0"/>
        </a:spcAft>
        <a:defRPr sz="4200">
          <a:solidFill>
            <a:schemeClr val="tx2"/>
          </a:solidFill>
          <a:latin typeface="Times New Roman" pitchFamily="18" charset="0"/>
        </a:defRPr>
      </a:lvl3pPr>
      <a:lvl4pPr algn="l" rtl="0" eaLnBrk="1" fontAlgn="base" hangingPunct="1">
        <a:spcBef>
          <a:spcPct val="0"/>
        </a:spcBef>
        <a:spcAft>
          <a:spcPct val="0"/>
        </a:spcAft>
        <a:defRPr sz="4200">
          <a:solidFill>
            <a:schemeClr val="tx2"/>
          </a:solidFill>
          <a:latin typeface="Times New Roman" pitchFamily="18" charset="0"/>
        </a:defRPr>
      </a:lvl4pPr>
      <a:lvl5pPr algn="l" rtl="0" eaLnBrk="1" fontAlgn="base" hangingPunct="1">
        <a:spcBef>
          <a:spcPct val="0"/>
        </a:spcBef>
        <a:spcAft>
          <a:spcPct val="0"/>
        </a:spcAft>
        <a:defRPr sz="4200">
          <a:solidFill>
            <a:schemeClr val="tx2"/>
          </a:solidFill>
          <a:latin typeface="Times New Roman" pitchFamily="18" charset="0"/>
        </a:defRPr>
      </a:lvl5pPr>
      <a:lvl6pPr marL="457200" algn="l" rtl="0" eaLnBrk="1" fontAlgn="base" hangingPunct="1">
        <a:spcBef>
          <a:spcPct val="0"/>
        </a:spcBef>
        <a:spcAft>
          <a:spcPct val="0"/>
        </a:spcAft>
        <a:defRPr sz="4200">
          <a:solidFill>
            <a:schemeClr val="tx2"/>
          </a:solidFill>
          <a:latin typeface="Times New Roman" pitchFamily="18" charset="0"/>
        </a:defRPr>
      </a:lvl6pPr>
      <a:lvl7pPr marL="914400" algn="l" rtl="0" eaLnBrk="1" fontAlgn="base" hangingPunct="1">
        <a:spcBef>
          <a:spcPct val="0"/>
        </a:spcBef>
        <a:spcAft>
          <a:spcPct val="0"/>
        </a:spcAft>
        <a:defRPr sz="4200">
          <a:solidFill>
            <a:schemeClr val="tx2"/>
          </a:solidFill>
          <a:latin typeface="Times New Roman" pitchFamily="18" charset="0"/>
        </a:defRPr>
      </a:lvl7pPr>
      <a:lvl8pPr marL="1371600" algn="l" rtl="0" eaLnBrk="1" fontAlgn="base" hangingPunct="1">
        <a:spcBef>
          <a:spcPct val="0"/>
        </a:spcBef>
        <a:spcAft>
          <a:spcPct val="0"/>
        </a:spcAft>
        <a:defRPr sz="4200">
          <a:solidFill>
            <a:schemeClr val="tx2"/>
          </a:solidFill>
          <a:latin typeface="Times New Roman" pitchFamily="18" charset="0"/>
        </a:defRPr>
      </a:lvl8pPr>
      <a:lvl9pPr marL="1828800" algn="l" rtl="0" eaLnBrk="1" fontAlgn="base" hangingPunct="1">
        <a:spcBef>
          <a:spcPct val="0"/>
        </a:spcBef>
        <a:spcAft>
          <a:spcPct val="0"/>
        </a:spcAft>
        <a:defRPr sz="42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75000"/>
          </a:schemeClr>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8" name="Freeform 7"/>
          <p:cNvSpPr>
            <a:spLocks/>
          </p:cNvSpPr>
          <p:nvPr/>
        </p:nvSpPr>
        <p:spPr bwMode="auto">
          <a:xfrm>
            <a:off x="4381501"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49C27243-621B-42DD-A647-1BCB147A7A7A}" type="datetimeFigureOut">
              <a:rPr lang="en-US" smtClean="0">
                <a:solidFill>
                  <a:srgbClr val="04617B">
                    <a:shade val="90000"/>
                  </a:srgbClr>
                </a:solidFill>
                <a:latin typeface="Constantia"/>
              </a:rPr>
              <a:pPr fontAlgn="auto">
                <a:spcBef>
                  <a:spcPts val="0"/>
                </a:spcBef>
                <a:spcAft>
                  <a:spcPts val="0"/>
                </a:spcAft>
              </a:pPr>
              <a:t>11/16/2016</a:t>
            </a:fld>
            <a:endParaRPr lang="en-US" dirty="0">
              <a:solidFill>
                <a:srgbClr val="04617B">
                  <a:shade val="90000"/>
                </a:srgbClr>
              </a:solidFill>
              <a:latin typeface="Constantia"/>
            </a:endParaRPr>
          </a:p>
        </p:txBody>
      </p:sp>
      <p:sp>
        <p:nvSpPr>
          <p:cNvPr id="22" name="Footer Placeholder 21"/>
          <p:cNvSpPr>
            <a:spLocks noGrp="1"/>
          </p:cNvSpPr>
          <p:nvPr>
            <p:ph type="ftr" sz="quarter" idx="3"/>
          </p:nvPr>
        </p:nvSpPr>
        <p:spPr>
          <a:xfrm>
            <a:off x="2667000"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latin typeface="Constantia"/>
            </a:endParaRPr>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9BED21D1-D04F-49CA-9D6E-956E27E0A80F}" type="slidenum">
              <a:rPr lang="en-US" smtClean="0">
                <a:solidFill>
                  <a:srgbClr val="04617B">
                    <a:shade val="90000"/>
                  </a:srgbClr>
                </a:solidFill>
                <a:latin typeface="Constantia"/>
              </a:rPr>
              <a:pPr fontAlgn="auto">
                <a:spcBef>
                  <a:spcPts val="0"/>
                </a:spcBef>
                <a:spcAft>
                  <a:spcPts val="0"/>
                </a:spcAft>
              </a:pPr>
              <a:t>‹#›</a:t>
            </a:fld>
            <a:endParaRPr lang="en-US" dirty="0">
              <a:solidFill>
                <a:srgbClr val="04617B">
                  <a:shade val="90000"/>
                </a:srgbClr>
              </a:solidFill>
              <a:latin typeface="Constantia"/>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grpSp>
    </p:spTree>
  </p:cSld>
  <p:clrMap bg1="lt1" tx1="dk1" bg2="lt2" tx2="dk2" accent1="accent1" accent2="accent2" accent3="accent3" accent4="accent4" accent5="accent5" accent6="accent6" hlink="hlink" folHlink="folHlink"/>
  <p:sldLayoutIdLst>
    <p:sldLayoutId id="2147483759"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75000"/>
          </a:schemeClr>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8" name="Freeform 7"/>
          <p:cNvSpPr>
            <a:spLocks/>
          </p:cNvSpPr>
          <p:nvPr/>
        </p:nvSpPr>
        <p:spPr bwMode="auto">
          <a:xfrm>
            <a:off x="4381501"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49C27243-621B-42DD-A647-1BCB147A7A7A}" type="datetimeFigureOut">
              <a:rPr lang="en-US" smtClean="0">
                <a:solidFill>
                  <a:srgbClr val="04617B">
                    <a:shade val="90000"/>
                  </a:srgbClr>
                </a:solidFill>
                <a:latin typeface="Constantia"/>
              </a:rPr>
              <a:pPr fontAlgn="auto">
                <a:spcBef>
                  <a:spcPts val="0"/>
                </a:spcBef>
                <a:spcAft>
                  <a:spcPts val="0"/>
                </a:spcAft>
              </a:pPr>
              <a:t>11/16/2016</a:t>
            </a:fld>
            <a:endParaRPr lang="en-US" dirty="0">
              <a:solidFill>
                <a:srgbClr val="04617B">
                  <a:shade val="90000"/>
                </a:srgbClr>
              </a:solidFill>
              <a:latin typeface="Constantia"/>
            </a:endParaRPr>
          </a:p>
        </p:txBody>
      </p:sp>
      <p:sp>
        <p:nvSpPr>
          <p:cNvPr id="22" name="Footer Placeholder 21"/>
          <p:cNvSpPr>
            <a:spLocks noGrp="1"/>
          </p:cNvSpPr>
          <p:nvPr>
            <p:ph type="ftr" sz="quarter" idx="3"/>
          </p:nvPr>
        </p:nvSpPr>
        <p:spPr>
          <a:xfrm>
            <a:off x="2667000"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latin typeface="Constantia"/>
            </a:endParaRPr>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9BED21D1-D04F-49CA-9D6E-956E27E0A80F}" type="slidenum">
              <a:rPr lang="en-US" smtClean="0">
                <a:solidFill>
                  <a:srgbClr val="04617B">
                    <a:shade val="90000"/>
                  </a:srgbClr>
                </a:solidFill>
                <a:latin typeface="Constantia"/>
              </a:rPr>
              <a:pPr fontAlgn="auto">
                <a:spcBef>
                  <a:spcPts val="0"/>
                </a:spcBef>
                <a:spcAft>
                  <a:spcPts val="0"/>
                </a:spcAft>
              </a:pPr>
              <a:t>‹#›</a:t>
            </a:fld>
            <a:endParaRPr lang="en-US" dirty="0">
              <a:solidFill>
                <a:srgbClr val="04617B">
                  <a:shade val="90000"/>
                </a:srgbClr>
              </a:solidFill>
              <a:latin typeface="Constantia"/>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grpSp>
    </p:spTree>
  </p:cSld>
  <p:clrMap bg1="lt1" tx1="dk1" bg2="lt2" tx2="dk2" accent1="accent1" accent2="accent2" accent3="accent3" accent4="accent4" accent5="accent5" accent6="accent6" hlink="hlink" folHlink="folHlink"/>
  <p:sldLayoutIdLst>
    <p:sldLayoutId id="2147483761"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75000"/>
          </a:schemeClr>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8" name="Freeform 7"/>
          <p:cNvSpPr>
            <a:spLocks/>
          </p:cNvSpPr>
          <p:nvPr/>
        </p:nvSpPr>
        <p:spPr bwMode="auto">
          <a:xfrm>
            <a:off x="4381501"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49C27243-621B-42DD-A647-1BCB147A7A7A}" type="datetimeFigureOut">
              <a:rPr lang="en-US" smtClean="0">
                <a:solidFill>
                  <a:srgbClr val="04617B">
                    <a:shade val="90000"/>
                  </a:srgbClr>
                </a:solidFill>
                <a:latin typeface="Constantia"/>
              </a:rPr>
              <a:pPr fontAlgn="auto">
                <a:spcBef>
                  <a:spcPts val="0"/>
                </a:spcBef>
                <a:spcAft>
                  <a:spcPts val="0"/>
                </a:spcAft>
              </a:pPr>
              <a:t>11/16/2016</a:t>
            </a:fld>
            <a:endParaRPr lang="en-US" dirty="0">
              <a:solidFill>
                <a:srgbClr val="04617B">
                  <a:shade val="90000"/>
                </a:srgbClr>
              </a:solidFill>
              <a:latin typeface="Constantia"/>
            </a:endParaRPr>
          </a:p>
        </p:txBody>
      </p:sp>
      <p:sp>
        <p:nvSpPr>
          <p:cNvPr id="22" name="Footer Placeholder 21"/>
          <p:cNvSpPr>
            <a:spLocks noGrp="1"/>
          </p:cNvSpPr>
          <p:nvPr>
            <p:ph type="ftr" sz="quarter" idx="3"/>
          </p:nvPr>
        </p:nvSpPr>
        <p:spPr>
          <a:xfrm>
            <a:off x="2667000"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latin typeface="Constantia"/>
            </a:endParaRPr>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9BED21D1-D04F-49CA-9D6E-956E27E0A80F}" type="slidenum">
              <a:rPr lang="en-US" smtClean="0">
                <a:solidFill>
                  <a:srgbClr val="04617B">
                    <a:shade val="90000"/>
                  </a:srgbClr>
                </a:solidFill>
                <a:latin typeface="Constantia"/>
              </a:rPr>
              <a:pPr fontAlgn="auto">
                <a:spcBef>
                  <a:spcPts val="0"/>
                </a:spcBef>
                <a:spcAft>
                  <a:spcPts val="0"/>
                </a:spcAft>
              </a:pPr>
              <a:t>‹#›</a:t>
            </a:fld>
            <a:endParaRPr lang="en-US" dirty="0">
              <a:solidFill>
                <a:srgbClr val="04617B">
                  <a:shade val="90000"/>
                </a:srgbClr>
              </a:solidFill>
              <a:latin typeface="Constantia"/>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grpSp>
    </p:spTree>
  </p:cSld>
  <p:clrMap bg1="lt1" tx1="dk1" bg2="lt2" tx2="dk2" accent1="accent1" accent2="accent2" accent3="accent3" accent4="accent4" accent5="accent5" accent6="accent6" hlink="hlink" folHlink="folHlink"/>
  <p:sldLayoutIdLst>
    <p:sldLayoutId id="2147483763"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75000"/>
          </a:schemeClr>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8" name="Freeform 7"/>
          <p:cNvSpPr>
            <a:spLocks/>
          </p:cNvSpPr>
          <p:nvPr/>
        </p:nvSpPr>
        <p:spPr bwMode="auto">
          <a:xfrm>
            <a:off x="4381501"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49C27243-621B-42DD-A647-1BCB147A7A7A}" type="datetimeFigureOut">
              <a:rPr lang="en-US" smtClean="0">
                <a:solidFill>
                  <a:srgbClr val="04617B">
                    <a:shade val="90000"/>
                  </a:srgbClr>
                </a:solidFill>
                <a:latin typeface="Constantia"/>
              </a:rPr>
              <a:pPr fontAlgn="auto">
                <a:spcBef>
                  <a:spcPts val="0"/>
                </a:spcBef>
                <a:spcAft>
                  <a:spcPts val="0"/>
                </a:spcAft>
              </a:pPr>
              <a:t>11/16/2016</a:t>
            </a:fld>
            <a:endParaRPr lang="en-US" dirty="0">
              <a:solidFill>
                <a:srgbClr val="04617B">
                  <a:shade val="90000"/>
                </a:srgbClr>
              </a:solidFill>
              <a:latin typeface="Constantia"/>
            </a:endParaRPr>
          </a:p>
        </p:txBody>
      </p:sp>
      <p:sp>
        <p:nvSpPr>
          <p:cNvPr id="22" name="Footer Placeholder 21"/>
          <p:cNvSpPr>
            <a:spLocks noGrp="1"/>
          </p:cNvSpPr>
          <p:nvPr>
            <p:ph type="ftr" sz="quarter" idx="3"/>
          </p:nvPr>
        </p:nvSpPr>
        <p:spPr>
          <a:xfrm>
            <a:off x="2667000"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latin typeface="Constantia"/>
            </a:endParaRPr>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9BED21D1-D04F-49CA-9D6E-956E27E0A80F}" type="slidenum">
              <a:rPr lang="en-US" smtClean="0">
                <a:solidFill>
                  <a:srgbClr val="04617B">
                    <a:shade val="90000"/>
                  </a:srgbClr>
                </a:solidFill>
                <a:latin typeface="Constantia"/>
              </a:rPr>
              <a:pPr fontAlgn="auto">
                <a:spcBef>
                  <a:spcPts val="0"/>
                </a:spcBef>
                <a:spcAft>
                  <a:spcPts val="0"/>
                </a:spcAft>
              </a:pPr>
              <a:t>‹#›</a:t>
            </a:fld>
            <a:endParaRPr lang="en-US" dirty="0">
              <a:solidFill>
                <a:srgbClr val="04617B">
                  <a:shade val="90000"/>
                </a:srgbClr>
              </a:solidFill>
              <a:latin typeface="Constantia"/>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grpSp>
    </p:spTree>
  </p:cSld>
  <p:clrMap bg1="lt1" tx1="dk1" bg2="lt2" tx2="dk2" accent1="accent1" accent2="accent2" accent3="accent3" accent4="accent4" accent5="accent5" accent6="accent6" hlink="hlink" folHlink="folHlink"/>
  <p:sldLayoutIdLst>
    <p:sldLayoutId id="2147483765"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75000"/>
          </a:schemeClr>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8" name="Freeform 7"/>
          <p:cNvSpPr>
            <a:spLocks/>
          </p:cNvSpPr>
          <p:nvPr/>
        </p:nvSpPr>
        <p:spPr bwMode="auto">
          <a:xfrm>
            <a:off x="4381501"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49C27243-621B-42DD-A647-1BCB147A7A7A}" type="datetimeFigureOut">
              <a:rPr lang="en-US" smtClean="0">
                <a:solidFill>
                  <a:srgbClr val="04617B">
                    <a:shade val="90000"/>
                  </a:srgbClr>
                </a:solidFill>
                <a:latin typeface="Constantia"/>
              </a:rPr>
              <a:pPr fontAlgn="auto">
                <a:spcBef>
                  <a:spcPts val="0"/>
                </a:spcBef>
                <a:spcAft>
                  <a:spcPts val="0"/>
                </a:spcAft>
              </a:pPr>
              <a:t>11/16/2016</a:t>
            </a:fld>
            <a:endParaRPr lang="en-US" dirty="0">
              <a:solidFill>
                <a:srgbClr val="04617B">
                  <a:shade val="90000"/>
                </a:srgbClr>
              </a:solidFill>
              <a:latin typeface="Constantia"/>
            </a:endParaRPr>
          </a:p>
        </p:txBody>
      </p:sp>
      <p:sp>
        <p:nvSpPr>
          <p:cNvPr id="22" name="Footer Placeholder 21"/>
          <p:cNvSpPr>
            <a:spLocks noGrp="1"/>
          </p:cNvSpPr>
          <p:nvPr>
            <p:ph type="ftr" sz="quarter" idx="3"/>
          </p:nvPr>
        </p:nvSpPr>
        <p:spPr>
          <a:xfrm>
            <a:off x="2667000"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latin typeface="Constantia"/>
            </a:endParaRPr>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9BED21D1-D04F-49CA-9D6E-956E27E0A80F}" type="slidenum">
              <a:rPr lang="en-US" smtClean="0">
                <a:solidFill>
                  <a:srgbClr val="04617B">
                    <a:shade val="90000"/>
                  </a:srgbClr>
                </a:solidFill>
                <a:latin typeface="Constantia"/>
              </a:rPr>
              <a:pPr fontAlgn="auto">
                <a:spcBef>
                  <a:spcPts val="0"/>
                </a:spcBef>
                <a:spcAft>
                  <a:spcPts val="0"/>
                </a:spcAft>
              </a:pPr>
              <a:t>‹#›</a:t>
            </a:fld>
            <a:endParaRPr lang="en-US" dirty="0">
              <a:solidFill>
                <a:srgbClr val="04617B">
                  <a:shade val="90000"/>
                </a:srgbClr>
              </a:solidFill>
              <a:latin typeface="Constantia"/>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grpSp>
    </p:spTree>
  </p:cSld>
  <p:clrMap bg1="lt1" tx1="dk1" bg2="lt2" tx2="dk2" accent1="accent1" accent2="accent2" accent3="accent3" accent4="accent4" accent5="accent5" accent6="accent6" hlink="hlink" folHlink="folHlink"/>
  <p:sldLayoutIdLst>
    <p:sldLayoutId id="2147483767"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75000"/>
          </a:schemeClr>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8" name="Freeform 7"/>
          <p:cNvSpPr>
            <a:spLocks/>
          </p:cNvSpPr>
          <p:nvPr/>
        </p:nvSpPr>
        <p:spPr bwMode="auto">
          <a:xfrm>
            <a:off x="4381501"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49C27243-621B-42DD-A647-1BCB147A7A7A}" type="datetimeFigureOut">
              <a:rPr lang="en-US" smtClean="0">
                <a:solidFill>
                  <a:srgbClr val="04617B">
                    <a:shade val="90000"/>
                  </a:srgbClr>
                </a:solidFill>
                <a:latin typeface="Constantia"/>
              </a:rPr>
              <a:pPr fontAlgn="auto">
                <a:spcBef>
                  <a:spcPts val="0"/>
                </a:spcBef>
                <a:spcAft>
                  <a:spcPts val="0"/>
                </a:spcAft>
              </a:pPr>
              <a:t>11/16/2016</a:t>
            </a:fld>
            <a:endParaRPr lang="en-US" dirty="0">
              <a:solidFill>
                <a:srgbClr val="04617B">
                  <a:shade val="90000"/>
                </a:srgbClr>
              </a:solidFill>
              <a:latin typeface="Constantia"/>
            </a:endParaRPr>
          </a:p>
        </p:txBody>
      </p:sp>
      <p:sp>
        <p:nvSpPr>
          <p:cNvPr id="22" name="Footer Placeholder 21"/>
          <p:cNvSpPr>
            <a:spLocks noGrp="1"/>
          </p:cNvSpPr>
          <p:nvPr>
            <p:ph type="ftr" sz="quarter" idx="3"/>
          </p:nvPr>
        </p:nvSpPr>
        <p:spPr>
          <a:xfrm>
            <a:off x="2667000"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latin typeface="Constantia"/>
            </a:endParaRPr>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9BED21D1-D04F-49CA-9D6E-956E27E0A80F}" type="slidenum">
              <a:rPr lang="en-US" smtClean="0">
                <a:solidFill>
                  <a:srgbClr val="04617B">
                    <a:shade val="90000"/>
                  </a:srgbClr>
                </a:solidFill>
                <a:latin typeface="Constantia"/>
              </a:rPr>
              <a:pPr fontAlgn="auto">
                <a:spcBef>
                  <a:spcPts val="0"/>
                </a:spcBef>
                <a:spcAft>
                  <a:spcPts val="0"/>
                </a:spcAft>
              </a:pPr>
              <a:t>‹#›</a:t>
            </a:fld>
            <a:endParaRPr lang="en-US" dirty="0">
              <a:solidFill>
                <a:srgbClr val="04617B">
                  <a:shade val="90000"/>
                </a:srgbClr>
              </a:solidFill>
              <a:latin typeface="Constantia"/>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grpSp>
    </p:spTree>
  </p:cSld>
  <p:clrMap bg1="lt1" tx1="dk1" bg2="lt2" tx2="dk2" accent1="accent1" accent2="accent2" accent3="accent3" accent4="accent4" accent5="accent5" accent6="accent6" hlink="hlink" folHlink="folHlink"/>
  <p:sldLayoutIdLst>
    <p:sldLayoutId id="2147483769"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75000"/>
          </a:schemeClr>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8" name="Freeform 7"/>
          <p:cNvSpPr>
            <a:spLocks/>
          </p:cNvSpPr>
          <p:nvPr/>
        </p:nvSpPr>
        <p:spPr bwMode="auto">
          <a:xfrm>
            <a:off x="4381501"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49C27243-621B-42DD-A647-1BCB147A7A7A}" type="datetimeFigureOut">
              <a:rPr lang="en-US" smtClean="0">
                <a:solidFill>
                  <a:srgbClr val="04617B">
                    <a:shade val="90000"/>
                  </a:srgbClr>
                </a:solidFill>
                <a:latin typeface="Constantia"/>
              </a:rPr>
              <a:pPr fontAlgn="auto">
                <a:spcBef>
                  <a:spcPts val="0"/>
                </a:spcBef>
                <a:spcAft>
                  <a:spcPts val="0"/>
                </a:spcAft>
              </a:pPr>
              <a:t>11/16/2016</a:t>
            </a:fld>
            <a:endParaRPr lang="en-US" dirty="0">
              <a:solidFill>
                <a:srgbClr val="04617B">
                  <a:shade val="90000"/>
                </a:srgbClr>
              </a:solidFill>
              <a:latin typeface="Constantia"/>
            </a:endParaRPr>
          </a:p>
        </p:txBody>
      </p:sp>
      <p:sp>
        <p:nvSpPr>
          <p:cNvPr id="22" name="Footer Placeholder 21"/>
          <p:cNvSpPr>
            <a:spLocks noGrp="1"/>
          </p:cNvSpPr>
          <p:nvPr>
            <p:ph type="ftr" sz="quarter" idx="3"/>
          </p:nvPr>
        </p:nvSpPr>
        <p:spPr>
          <a:xfrm>
            <a:off x="2667000"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latin typeface="Constantia"/>
            </a:endParaRPr>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9BED21D1-D04F-49CA-9D6E-956E27E0A80F}" type="slidenum">
              <a:rPr lang="en-US" smtClean="0">
                <a:solidFill>
                  <a:srgbClr val="04617B">
                    <a:shade val="90000"/>
                  </a:srgbClr>
                </a:solidFill>
                <a:latin typeface="Constantia"/>
              </a:rPr>
              <a:pPr fontAlgn="auto">
                <a:spcBef>
                  <a:spcPts val="0"/>
                </a:spcBef>
                <a:spcAft>
                  <a:spcPts val="0"/>
                </a:spcAft>
              </a:pPr>
              <a:t>‹#›</a:t>
            </a:fld>
            <a:endParaRPr lang="en-US" dirty="0">
              <a:solidFill>
                <a:srgbClr val="04617B">
                  <a:shade val="90000"/>
                </a:srgbClr>
              </a:solidFill>
              <a:latin typeface="Constantia"/>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onstantia"/>
              </a:endParaRPr>
            </a:p>
          </p:txBody>
        </p:sp>
      </p:grpSp>
    </p:spTree>
  </p:cSld>
  <p:clrMap bg1="lt1" tx1="dk1" bg2="lt2" tx2="dk2" accent1="accent1" accent2="accent2" accent3="accent3" accent4="accent4" accent5="accent5" accent6="accent6" hlink="hlink" folHlink="folHlink"/>
  <p:sldLayoutIdLst>
    <p:sldLayoutId id="2147483771"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 y="1634972"/>
            <a:ext cx="8831803"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1" y="152401"/>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1" y="355848"/>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F16A5225-7E17-485F-80FD-DA53B0F96392}" type="datetimeFigureOut">
              <a:rPr lang="en-US" smtClean="0"/>
              <a:t>11/16/2016</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1" y="6355080"/>
            <a:ext cx="582967"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8E30FE8D-A03A-4BBC-A072-A5AA1F24EF3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gif"/><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gif"/><Relationship Id="rId1" Type="http://schemas.openxmlformats.org/officeDocument/2006/relationships/slideLayout" Target="../slideLayouts/slideLayout2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gif"/><Relationship Id="rId1" Type="http://schemas.openxmlformats.org/officeDocument/2006/relationships/slideLayout" Target="../slideLayouts/slideLayout22.xml"/><Relationship Id="rId5" Type="http://schemas.microsoft.com/office/2007/relationships/hdphoto" Target="../media/hdphoto1.wdp"/><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gif"/><Relationship Id="rId1" Type="http://schemas.openxmlformats.org/officeDocument/2006/relationships/slideLayout" Target="../slideLayouts/slideLayout22.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gif"/><Relationship Id="rId1" Type="http://schemas.openxmlformats.org/officeDocument/2006/relationships/slideLayout" Target="../slideLayouts/slideLayout22.xml"/><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gif"/><Relationship Id="rId1" Type="http://schemas.openxmlformats.org/officeDocument/2006/relationships/slideLayout" Target="../slideLayouts/slideLayout2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8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92.jpeg"/></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5.gif"/><Relationship Id="rId1" Type="http://schemas.openxmlformats.org/officeDocument/2006/relationships/slideLayout" Target="../slideLayouts/slideLayout22.xml"/><Relationship Id="rId4" Type="http://schemas.openxmlformats.org/officeDocument/2006/relationships/image" Target="cid:17454b8c-2687-4f86-91ad-74873f1ade57@namprd09.prod.outlook.com"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cid:6b196142-e82f-4d76-9e34-0f3da90386d8@namprd09.prod.outlook.com" TargetMode="External"/><Relationship Id="rId2" Type="http://schemas.openxmlformats.org/officeDocument/2006/relationships/image" Target="../media/image94.jpeg"/><Relationship Id="rId1" Type="http://schemas.openxmlformats.org/officeDocument/2006/relationships/slideLayout" Target="../slideLayouts/slideLayout22.xml"/><Relationship Id="rId4" Type="http://schemas.openxmlformats.org/officeDocument/2006/relationships/image" Target="../media/image5.gif"/></Relationships>
</file>

<file path=ppt/slides/_rels/slide8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97.jpg"/><Relationship Id="rId4" Type="http://schemas.openxmlformats.org/officeDocument/2006/relationships/image" Target="../media/image96.jpg"/></Relationships>
</file>

<file path=ppt/slides/_rels/slide8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99.png"/><Relationship Id="rId4" Type="http://schemas.openxmlformats.org/officeDocument/2006/relationships/image" Target="../media/image5.gif"/></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gif"/><Relationship Id="rId1" Type="http://schemas.openxmlformats.org/officeDocument/2006/relationships/slideLayout" Target="../slideLayouts/slideLayout22.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5.gif"/><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5.gif"/><Relationship Id="rId1" Type="http://schemas.openxmlformats.org/officeDocument/2006/relationships/slideLayout" Target="../slideLayouts/slideLayout22.xml"/><Relationship Id="rId4" Type="http://schemas.openxmlformats.org/officeDocument/2006/relationships/image" Target="cid:image004.jpg@01D22B91.E215D6A0"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5" name="Picture 4" descr="\\hqgroup2.ad.dfg.ca.gov\itb10\groups\WCB\Docs\Project_Data\2013\2013116\Photos\Parcel 1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53" y="76199"/>
            <a:ext cx="8983649" cy="6734889"/>
          </a:xfrm>
          <a:prstGeom prst="rect">
            <a:avLst/>
          </a:prstGeom>
          <a:noFill/>
          <a:ln>
            <a:noFill/>
          </a:ln>
        </p:spPr>
      </p:pic>
      <p:sp>
        <p:nvSpPr>
          <p:cNvPr id="6" name="TextBox 5"/>
          <p:cNvSpPr txBox="1"/>
          <p:nvPr/>
        </p:nvSpPr>
        <p:spPr>
          <a:xfrm>
            <a:off x="571500" y="304801"/>
            <a:ext cx="8001000" cy="2092881"/>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3200" b="1" kern="0" spc="50" dirty="0" smtClean="0">
                <a:ln w="11430"/>
                <a:effectLst>
                  <a:outerShdw blurRad="76200" dist="50800" dir="5400000" algn="tl" rotWithShape="0">
                    <a:srgbClr val="000000">
                      <a:alpha val="65000"/>
                    </a:srgbClr>
                  </a:outerShdw>
                </a:effectLst>
              </a:rPr>
              <a:t>November 16, 2016, 10:00am</a:t>
            </a:r>
          </a:p>
          <a:p>
            <a:pPr lvl="0" algn="ctr"/>
            <a:r>
              <a:rPr lang="en-US" sz="3200" b="1" kern="0" spc="50" dirty="0" smtClean="0">
                <a:ln w="11430"/>
                <a:effectLst>
                  <a:outerShdw blurRad="76200" dist="50800" dir="5400000" algn="tl" rotWithShape="0">
                    <a:srgbClr val="000000">
                      <a:alpha val="65000"/>
                    </a:srgbClr>
                  </a:outerShdw>
                </a:effectLst>
              </a:rPr>
              <a:t>Wildlife </a:t>
            </a:r>
            <a:r>
              <a:rPr lang="en-US" sz="3200" b="1" kern="0" spc="50" dirty="0">
                <a:ln w="11430"/>
                <a:effectLst>
                  <a:outerShdw blurRad="76200" dist="50800" dir="5400000" algn="tl" rotWithShape="0">
                    <a:srgbClr val="000000">
                      <a:alpha val="65000"/>
                    </a:srgbClr>
                  </a:outerShdw>
                </a:effectLst>
              </a:rPr>
              <a:t>Conservation Board </a:t>
            </a:r>
            <a:r>
              <a:rPr lang="en-US" sz="3200" b="1" kern="0" spc="50" dirty="0" smtClean="0">
                <a:ln w="11430"/>
                <a:effectLst>
                  <a:outerShdw blurRad="76200" dist="50800" dir="5400000" algn="tl" rotWithShape="0">
                    <a:srgbClr val="000000">
                      <a:alpha val="65000"/>
                    </a:srgbClr>
                  </a:outerShdw>
                </a:effectLst>
              </a:rPr>
              <a:t>Meeting</a:t>
            </a:r>
          </a:p>
          <a:p>
            <a:pPr lvl="0" algn="ctr"/>
            <a:r>
              <a:rPr lang="en-US" sz="2400" b="1" kern="0" spc="50" dirty="0" smtClean="0">
                <a:ln w="11430"/>
              </a:rPr>
              <a:t>State Capitol, Room 112</a:t>
            </a:r>
          </a:p>
          <a:p>
            <a:pPr lvl="0" algn="ctr"/>
            <a:r>
              <a:rPr lang="en-US" sz="2400" b="1" kern="0" spc="50" dirty="0" smtClean="0">
                <a:ln w="11430"/>
              </a:rPr>
              <a:t>Sacramento</a:t>
            </a:r>
            <a:r>
              <a:rPr lang="en-US" sz="2400" b="1" kern="0" spc="50" dirty="0">
                <a:ln w="11430"/>
              </a:rPr>
              <a:t>, California  </a:t>
            </a:r>
            <a:r>
              <a:rPr lang="en-US" sz="2400" b="1" kern="0" spc="50" dirty="0" smtClean="0">
                <a:ln w="11430"/>
              </a:rPr>
              <a:t>95814</a:t>
            </a:r>
          </a:p>
          <a:p>
            <a:pPr lvl="0" algn="ct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540740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8658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162800" cy="1054394"/>
          </a:xfrm>
        </p:spPr>
        <p:txBody>
          <a:bodyPr>
            <a:normAutofit/>
          </a:bodyPr>
          <a:lstStyle/>
          <a:p>
            <a:pPr algn="l"/>
            <a:r>
              <a:rPr lang="en-US" sz="2800" cap="none" dirty="0" smtClean="0">
                <a:latin typeface="Arial" pitchFamily="34" charset="0"/>
                <a:cs typeface="Arial" pitchFamily="34" charset="0"/>
              </a:rPr>
              <a:t>#8.	Sutter Bypass Access 	Easements</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762000" y="5908676"/>
            <a:ext cx="7772400" cy="644525"/>
          </a:xfrm>
        </p:spPr>
        <p:txBody>
          <a:bodyPr>
            <a:noAutofit/>
          </a:bodyPr>
          <a:lstStyle/>
          <a:p>
            <a:pPr marL="45720" indent="0">
              <a:buNone/>
            </a:pPr>
            <a:r>
              <a:rPr lang="en-US" dirty="0" smtClean="0"/>
              <a:t>Picture of the bridge over the Feather River – looking east</a:t>
            </a:r>
            <a:endParaRPr lang="en-US" dirty="0"/>
          </a:p>
        </p:txBody>
      </p:sp>
      <p:pic>
        <p:nvPicPr>
          <p:cNvPr id="5" name="Picture 4" descr="U:\groups\WCB\Docs\Staff\Marg, C\Acquisition Projects\2015028 -38  Sutter Bypass Easements\2015028 Generations Farmland\site visit\20150515_09530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676401"/>
            <a:ext cx="7239000" cy="4190365"/>
          </a:xfrm>
          <a:prstGeom prst="rect">
            <a:avLst/>
          </a:prstGeom>
          <a:noFill/>
          <a:ln>
            <a:noFill/>
          </a:ln>
        </p:spPr>
      </p:pic>
    </p:spTree>
    <p:extLst>
      <p:ext uri="{BB962C8B-B14F-4D97-AF65-F5344CB8AC3E}">
        <p14:creationId xmlns:p14="http://schemas.microsoft.com/office/powerpoint/2010/main" val="3535868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162800" cy="1054394"/>
          </a:xfrm>
        </p:spPr>
        <p:txBody>
          <a:bodyPr>
            <a:normAutofit/>
          </a:bodyPr>
          <a:lstStyle/>
          <a:p>
            <a:pPr algn="l"/>
            <a:r>
              <a:rPr lang="en-US" sz="2800" cap="none" dirty="0" smtClean="0">
                <a:latin typeface="Arial" pitchFamily="34" charset="0"/>
                <a:cs typeface="Arial" pitchFamily="34" charset="0"/>
              </a:rPr>
              <a:t>#8.	Sutter Bypass Access 	Easements</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685800" y="5791201"/>
            <a:ext cx="7772400" cy="720725"/>
          </a:xfrm>
        </p:spPr>
        <p:txBody>
          <a:bodyPr>
            <a:noAutofit/>
          </a:bodyPr>
          <a:lstStyle/>
          <a:p>
            <a:pPr marL="45720" indent="0">
              <a:buNone/>
            </a:pPr>
            <a:r>
              <a:rPr lang="en-US" dirty="0" smtClean="0"/>
              <a:t>Picture of the bridge and access easement – looking west</a:t>
            </a:r>
            <a:endParaRPr lang="en-US" dirty="0"/>
          </a:p>
        </p:txBody>
      </p:sp>
      <p:pic>
        <p:nvPicPr>
          <p:cNvPr id="5" name="Picture 4" descr="U:\groups\WCB\Docs\Staff\Marg, C\Acquisition Projects\2015028 -38  Sutter Bypass Easements\2015028 Generations Farmland\site visit\20150515_1003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1" y="1671392"/>
            <a:ext cx="7383449" cy="4119809"/>
          </a:xfrm>
          <a:prstGeom prst="rect">
            <a:avLst/>
          </a:prstGeom>
          <a:noFill/>
          <a:ln>
            <a:noFill/>
          </a:ln>
        </p:spPr>
      </p:pic>
    </p:spTree>
    <p:extLst>
      <p:ext uri="{BB962C8B-B14F-4D97-AF65-F5344CB8AC3E}">
        <p14:creationId xmlns:p14="http://schemas.microsoft.com/office/powerpoint/2010/main" val="2723442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3998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867401"/>
            <a:ext cx="7772400" cy="492125"/>
          </a:xfrm>
        </p:spPr>
        <p:txBody>
          <a:bodyPr/>
          <a:lstStyle/>
          <a:p>
            <a:pPr marL="45720" indent="0">
              <a:buNone/>
            </a:pPr>
            <a:r>
              <a:rPr lang="en-US" sz="2000" dirty="0" smtClean="0"/>
              <a:t>Northerly view of the property</a:t>
            </a:r>
            <a:endParaRPr lang="en-US" sz="2000" dirty="0"/>
          </a:p>
        </p:txBody>
      </p:sp>
      <p:sp>
        <p:nvSpPr>
          <p:cNvPr id="7" name="Title 1"/>
          <p:cNvSpPr>
            <a:spLocks noGrp="1"/>
          </p:cNvSpPr>
          <p:nvPr>
            <p:ph type="title"/>
          </p:nvPr>
        </p:nvSpPr>
        <p:spPr>
          <a:xfrm>
            <a:off x="381000" y="355848"/>
            <a:ext cx="7086600" cy="1054394"/>
          </a:xfrm>
        </p:spPr>
        <p:txBody>
          <a:bodyPr>
            <a:normAutofit/>
          </a:bodyPr>
          <a:lstStyle/>
          <a:p>
            <a:pPr algn="l"/>
            <a:r>
              <a:rPr lang="en-US" sz="2800" cap="none" dirty="0" smtClean="0">
                <a:latin typeface="Arial" pitchFamily="34" charset="0"/>
                <a:cs typeface="Arial" pitchFamily="34" charset="0"/>
              </a:rPr>
              <a:t>#9.	American Canyon</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876936" y="1676400"/>
            <a:ext cx="7428865" cy="4114800"/>
          </a:xfrm>
          <a:prstGeom prst="rect">
            <a:avLst/>
          </a:prstGeom>
        </p:spPr>
      </p:pic>
    </p:spTree>
    <p:extLst>
      <p:ext uri="{BB962C8B-B14F-4D97-AF65-F5344CB8AC3E}">
        <p14:creationId xmlns:p14="http://schemas.microsoft.com/office/powerpoint/2010/main" val="2320976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908676"/>
            <a:ext cx="7772400" cy="492125"/>
          </a:xfrm>
        </p:spPr>
        <p:txBody>
          <a:bodyPr/>
          <a:lstStyle/>
          <a:p>
            <a:pPr marL="45720" indent="0">
              <a:buNone/>
            </a:pPr>
            <a:r>
              <a:rPr lang="en-US" sz="2000" dirty="0" smtClean="0"/>
              <a:t>Westerly view of the property</a:t>
            </a:r>
            <a:endParaRPr lang="en-US" sz="2000" dirty="0"/>
          </a:p>
        </p:txBody>
      </p:sp>
      <p:sp>
        <p:nvSpPr>
          <p:cNvPr id="7" name="Title 1"/>
          <p:cNvSpPr>
            <a:spLocks noGrp="1"/>
          </p:cNvSpPr>
          <p:nvPr>
            <p:ph type="title"/>
          </p:nvPr>
        </p:nvSpPr>
        <p:spPr>
          <a:xfrm>
            <a:off x="381000" y="355848"/>
            <a:ext cx="7086600" cy="1054394"/>
          </a:xfrm>
        </p:spPr>
        <p:txBody>
          <a:bodyPr>
            <a:normAutofit/>
          </a:bodyPr>
          <a:lstStyle/>
          <a:p>
            <a:pPr algn="l"/>
            <a:r>
              <a:rPr lang="en-US" sz="2800" cap="none" dirty="0" smtClean="0">
                <a:latin typeface="Arial" pitchFamily="34" charset="0"/>
                <a:cs typeface="Arial" pitchFamily="34" charset="0"/>
              </a:rPr>
              <a:t>#9.	American Canyon</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914400" y="1676400"/>
            <a:ext cx="7315200" cy="4114800"/>
          </a:xfrm>
          <a:prstGeom prst="rect">
            <a:avLst/>
          </a:prstGeom>
        </p:spPr>
      </p:pic>
    </p:spTree>
    <p:extLst>
      <p:ext uri="{BB962C8B-B14F-4D97-AF65-F5344CB8AC3E}">
        <p14:creationId xmlns:p14="http://schemas.microsoft.com/office/powerpoint/2010/main" val="865314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984876"/>
            <a:ext cx="7772400" cy="492125"/>
          </a:xfrm>
        </p:spPr>
        <p:txBody>
          <a:bodyPr/>
          <a:lstStyle/>
          <a:p>
            <a:pPr marL="45720" indent="0">
              <a:buNone/>
            </a:pPr>
            <a:r>
              <a:rPr lang="en-US" sz="2000" dirty="0" smtClean="0"/>
              <a:t>Northwesterly view of the property</a:t>
            </a:r>
            <a:endParaRPr lang="en-US" sz="2000" dirty="0"/>
          </a:p>
        </p:txBody>
      </p:sp>
      <p:sp>
        <p:nvSpPr>
          <p:cNvPr id="7" name="Title 1"/>
          <p:cNvSpPr>
            <a:spLocks noGrp="1"/>
          </p:cNvSpPr>
          <p:nvPr>
            <p:ph type="title"/>
          </p:nvPr>
        </p:nvSpPr>
        <p:spPr>
          <a:xfrm>
            <a:off x="381000" y="355848"/>
            <a:ext cx="7086600" cy="1054394"/>
          </a:xfrm>
        </p:spPr>
        <p:txBody>
          <a:bodyPr>
            <a:normAutofit/>
          </a:bodyPr>
          <a:lstStyle/>
          <a:p>
            <a:pPr algn="l"/>
            <a:r>
              <a:rPr lang="en-US" sz="2800" cap="none" dirty="0" smtClean="0">
                <a:latin typeface="Arial" pitchFamily="34" charset="0"/>
                <a:cs typeface="Arial" pitchFamily="34" charset="0"/>
              </a:rPr>
              <a:t>#9.	American Canyon</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914400" y="1676400"/>
            <a:ext cx="7315200" cy="4191000"/>
          </a:xfrm>
          <a:prstGeom prst="rect">
            <a:avLst/>
          </a:prstGeom>
        </p:spPr>
      </p:pic>
    </p:spTree>
    <p:extLst>
      <p:ext uri="{BB962C8B-B14F-4D97-AF65-F5344CB8AC3E}">
        <p14:creationId xmlns:p14="http://schemas.microsoft.com/office/powerpoint/2010/main" val="2771117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867401"/>
            <a:ext cx="7772400" cy="492125"/>
          </a:xfrm>
        </p:spPr>
        <p:txBody>
          <a:bodyPr/>
          <a:lstStyle/>
          <a:p>
            <a:pPr marL="45720" indent="0">
              <a:buNone/>
            </a:pPr>
            <a:r>
              <a:rPr lang="en-US" sz="2000" dirty="0" smtClean="0"/>
              <a:t>Westerly view of the property</a:t>
            </a:r>
            <a:endParaRPr lang="en-US" sz="2000" dirty="0"/>
          </a:p>
        </p:txBody>
      </p:sp>
      <p:sp>
        <p:nvSpPr>
          <p:cNvPr id="7" name="Title 1"/>
          <p:cNvSpPr>
            <a:spLocks noGrp="1"/>
          </p:cNvSpPr>
          <p:nvPr>
            <p:ph type="title"/>
          </p:nvPr>
        </p:nvSpPr>
        <p:spPr>
          <a:xfrm>
            <a:off x="381000" y="355848"/>
            <a:ext cx="7086600" cy="1054394"/>
          </a:xfrm>
        </p:spPr>
        <p:txBody>
          <a:bodyPr>
            <a:normAutofit/>
          </a:bodyPr>
          <a:lstStyle/>
          <a:p>
            <a:pPr algn="l"/>
            <a:r>
              <a:rPr lang="en-US" sz="2800" cap="none" dirty="0" smtClean="0">
                <a:latin typeface="Arial" pitchFamily="34" charset="0"/>
                <a:cs typeface="Arial" pitchFamily="34" charset="0"/>
              </a:rPr>
              <a:t>#9.	American Canyon</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914400" y="1676400"/>
            <a:ext cx="7467600" cy="4114800"/>
          </a:xfrm>
          <a:prstGeom prst="rect">
            <a:avLst/>
          </a:prstGeom>
        </p:spPr>
      </p:pic>
    </p:spTree>
    <p:extLst>
      <p:ext uri="{BB962C8B-B14F-4D97-AF65-F5344CB8AC3E}">
        <p14:creationId xmlns:p14="http://schemas.microsoft.com/office/powerpoint/2010/main" val="3591717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200400"/>
            <a:ext cx="7696200" cy="1066801"/>
          </a:xfrm>
        </p:spPr>
        <p:txBody>
          <a:bodyPr>
            <a:normAutofit/>
          </a:bodyPr>
          <a:lstStyle/>
          <a:p>
            <a:pPr marL="45720" indent="0">
              <a:buNone/>
            </a:pPr>
            <a:r>
              <a:rPr lang="en-US" sz="2800" b="1" dirty="0" smtClean="0"/>
              <a:t>This item has been withdrawn from consideration at this time</a:t>
            </a:r>
            <a:endParaRPr lang="en-US" sz="2800" b="1" dirty="0"/>
          </a:p>
        </p:txBody>
      </p:sp>
      <p:sp>
        <p:nvSpPr>
          <p:cNvPr id="2" name="Title 1"/>
          <p:cNvSpPr>
            <a:spLocks noGrp="1"/>
          </p:cNvSpPr>
          <p:nvPr>
            <p:ph type="title"/>
          </p:nvPr>
        </p:nvSpPr>
        <p:spPr>
          <a:xfrm>
            <a:off x="381000" y="355848"/>
            <a:ext cx="7010400" cy="1054394"/>
          </a:xfrm>
        </p:spPr>
        <p:txBody>
          <a:bodyPr>
            <a:normAutofit/>
          </a:bodyPr>
          <a:lstStyle/>
          <a:p>
            <a:pPr algn="l"/>
            <a:r>
              <a:rPr lang="en-US" sz="2800" cap="none" dirty="0" smtClean="0">
                <a:latin typeface="Arial" pitchFamily="34" charset="0"/>
                <a:cs typeface="Arial" pitchFamily="34" charset="0"/>
              </a:rPr>
              <a:t>#10.	Corte Madera Tidal Marsh 	Restoration</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591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7968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419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680075"/>
            <a:ext cx="7772400" cy="796925"/>
          </a:xfrm>
        </p:spPr>
        <p:txBody>
          <a:bodyPr>
            <a:normAutofit/>
          </a:bodyPr>
          <a:lstStyle/>
          <a:p>
            <a:pPr marL="45720" indent="0">
              <a:buNone/>
            </a:pPr>
            <a:r>
              <a:rPr lang="en-US" sz="2000" dirty="0" smtClean="0"/>
              <a:t>Panoramic view of Waddell Ranch property, looking southwest from the City’s Irish Hills Natural Reserve</a:t>
            </a:r>
            <a:endParaRPr lang="en-US" sz="2000" dirty="0"/>
          </a:p>
        </p:txBody>
      </p:sp>
      <p:sp>
        <p:nvSpPr>
          <p:cNvPr id="2" name="Title 1"/>
          <p:cNvSpPr>
            <a:spLocks noGrp="1"/>
          </p:cNvSpPr>
          <p:nvPr>
            <p:ph type="title"/>
          </p:nvPr>
        </p:nvSpPr>
        <p:spPr>
          <a:xfrm>
            <a:off x="381000" y="355848"/>
            <a:ext cx="7010400" cy="1054394"/>
          </a:xfrm>
        </p:spPr>
        <p:txBody>
          <a:bodyPr>
            <a:normAutofit/>
          </a:bodyPr>
          <a:lstStyle/>
          <a:p>
            <a:pPr algn="l"/>
            <a:r>
              <a:rPr lang="en-US" sz="2800" cap="none" dirty="0" smtClean="0">
                <a:latin typeface="Arial" pitchFamily="34" charset="0"/>
                <a:cs typeface="Arial" pitchFamily="34" charset="0"/>
              </a:rPr>
              <a:t>#11.	Irish Hills, Waddell Ranch</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Govmnt Relations\Grants\Environmental Enhancement &amp; Mitigation Program (EEMP)\FY 2015 EEMP\Waddell Ranch\Waddell pano March 14 looking from City property.JPG"/>
          <p:cNvPicPr/>
          <p:nvPr/>
        </p:nvPicPr>
        <p:blipFill rotWithShape="1">
          <a:blip r:embed="rId3" cstate="print">
            <a:extLst>
              <a:ext uri="{28A0092B-C50C-407E-A947-70E740481C1C}">
                <a14:useLocalDpi xmlns:a14="http://schemas.microsoft.com/office/drawing/2010/main" val="0"/>
              </a:ext>
            </a:extLst>
          </a:blip>
          <a:srcRect t="5714"/>
          <a:stretch/>
        </p:blipFill>
        <p:spPr bwMode="auto">
          <a:xfrm>
            <a:off x="228600" y="1676400"/>
            <a:ext cx="8686800" cy="3810000"/>
          </a:xfrm>
          <a:prstGeom prst="rect">
            <a:avLst/>
          </a:prstGeom>
          <a:noFill/>
          <a:ln>
            <a:noFill/>
          </a:ln>
        </p:spPr>
      </p:pic>
    </p:spTree>
    <p:extLst>
      <p:ext uri="{BB962C8B-B14F-4D97-AF65-F5344CB8AC3E}">
        <p14:creationId xmlns:p14="http://schemas.microsoft.com/office/powerpoint/2010/main" val="3604948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638800"/>
            <a:ext cx="7772400" cy="838200"/>
          </a:xfrm>
        </p:spPr>
        <p:txBody>
          <a:bodyPr>
            <a:normAutofit/>
          </a:bodyPr>
          <a:lstStyle/>
          <a:p>
            <a:pPr marL="45720" indent="0">
              <a:buNone/>
            </a:pPr>
            <a:r>
              <a:rPr lang="en-US" dirty="0" smtClean="0"/>
              <a:t>Panoramic view of Waddell Ranch from the top of Froom trail looking west toward the Pacific Ocean</a:t>
            </a:r>
            <a:endParaRPr lang="en-US" sz="2000" dirty="0"/>
          </a:p>
        </p:txBody>
      </p:sp>
      <p:sp>
        <p:nvSpPr>
          <p:cNvPr id="2" name="Title 1"/>
          <p:cNvSpPr>
            <a:spLocks noGrp="1"/>
          </p:cNvSpPr>
          <p:nvPr>
            <p:ph type="title"/>
          </p:nvPr>
        </p:nvSpPr>
        <p:spPr>
          <a:xfrm>
            <a:off x="381000" y="355848"/>
            <a:ext cx="7010400" cy="1054394"/>
          </a:xfrm>
        </p:spPr>
        <p:txBody>
          <a:bodyPr>
            <a:normAutofit/>
          </a:bodyPr>
          <a:lstStyle/>
          <a:p>
            <a:pPr algn="l"/>
            <a:r>
              <a:rPr lang="en-US" sz="2800" cap="none" dirty="0" smtClean="0">
                <a:latin typeface="Arial" pitchFamily="34" charset="0"/>
                <a:cs typeface="Arial" pitchFamily="34" charset="0"/>
              </a:rPr>
              <a:t>#11.	Irish Hills, Waddell Ranch</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Govmnt Relations\Grants\Environmental Enhancement &amp; Mitigation Program (EEMP)\FY 2015 EEMP\Waddell Ranch\Panoramic View from top of Froom R Trail Photo credit Rob DeGraff.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76400"/>
            <a:ext cx="8686800" cy="3657600"/>
          </a:xfrm>
          <a:prstGeom prst="rect">
            <a:avLst/>
          </a:prstGeom>
          <a:noFill/>
          <a:ln>
            <a:noFill/>
          </a:ln>
        </p:spPr>
      </p:pic>
      <p:sp>
        <p:nvSpPr>
          <p:cNvPr id="6" name="TextBox 5"/>
          <p:cNvSpPr txBox="1"/>
          <p:nvPr/>
        </p:nvSpPr>
        <p:spPr>
          <a:xfrm>
            <a:off x="7102501" y="6629401"/>
            <a:ext cx="1965299" cy="246221"/>
          </a:xfrm>
          <a:prstGeom prst="rect">
            <a:avLst/>
          </a:prstGeom>
          <a:noFill/>
        </p:spPr>
        <p:txBody>
          <a:bodyPr wrap="square" rtlCol="0">
            <a:spAutoFit/>
          </a:bodyPr>
          <a:lstStyle/>
          <a:p>
            <a:r>
              <a:rPr lang="en-US" sz="1000" dirty="0" smtClean="0"/>
              <a:t>Photo courtesy of Rob </a:t>
            </a:r>
            <a:r>
              <a:rPr lang="en-US" sz="1000" dirty="0" err="1" smtClean="0"/>
              <a:t>DeGraff</a:t>
            </a:r>
            <a:endParaRPr lang="en-US" sz="1000" dirty="0"/>
          </a:p>
        </p:txBody>
      </p:sp>
    </p:spTree>
    <p:extLst>
      <p:ext uri="{BB962C8B-B14F-4D97-AF65-F5344CB8AC3E}">
        <p14:creationId xmlns:p14="http://schemas.microsoft.com/office/powerpoint/2010/main" val="4198645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9647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715000"/>
            <a:ext cx="7772400" cy="914400"/>
          </a:xfrm>
        </p:spPr>
        <p:txBody>
          <a:bodyPr>
            <a:normAutofit fontScale="92500" lnSpcReduction="10000"/>
          </a:bodyPr>
          <a:lstStyle/>
          <a:p>
            <a:pPr marL="45720" indent="0">
              <a:buNone/>
            </a:pPr>
            <a:r>
              <a:rPr lang="en-US" sz="2000" dirty="0" smtClean="0"/>
              <a:t>Properties bordering Wind Wolves include Bitter Creek National Wildlife Refuge to the west and Los Padres National Forest to the south</a:t>
            </a:r>
            <a:endParaRPr lang="en-US" sz="2000" dirty="0"/>
          </a:p>
        </p:txBody>
      </p:sp>
      <p:sp>
        <p:nvSpPr>
          <p:cNvPr id="2" name="Title 1"/>
          <p:cNvSpPr>
            <a:spLocks noGrp="1"/>
          </p:cNvSpPr>
          <p:nvPr>
            <p:ph type="title"/>
          </p:nvPr>
        </p:nvSpPr>
        <p:spPr>
          <a:xfrm>
            <a:off x="381000" y="355848"/>
            <a:ext cx="7162800" cy="1054394"/>
          </a:xfrm>
        </p:spPr>
        <p:txBody>
          <a:bodyPr>
            <a:noAutofit/>
          </a:bodyPr>
          <a:lstStyle/>
          <a:p>
            <a:pPr algn="l"/>
            <a:r>
              <a:rPr lang="en-US" sz="2800" cap="none" dirty="0" smtClean="0">
                <a:latin typeface="Arial" pitchFamily="34" charset="0"/>
                <a:cs typeface="Arial" pitchFamily="34" charset="0"/>
              </a:rPr>
              <a:t>#12.	</a:t>
            </a:r>
            <a:r>
              <a:rPr lang="en-US" sz="2800" cap="none" dirty="0" err="1" smtClean="0">
                <a:latin typeface="Arial" pitchFamily="34" charset="0"/>
                <a:cs typeface="Arial" pitchFamily="34" charset="0"/>
              </a:rPr>
              <a:t>Pleitito</a:t>
            </a:r>
            <a:r>
              <a:rPr lang="en-US" sz="2800" cap="none" dirty="0" smtClean="0">
                <a:latin typeface="Arial" pitchFamily="34" charset="0"/>
                <a:cs typeface="Arial" pitchFamily="34" charset="0"/>
              </a:rPr>
              <a:t> Creek Riparian 	Restoration</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99" t="4798" r="1332"/>
          <a:stretch/>
        </p:blipFill>
        <p:spPr bwMode="auto">
          <a:xfrm>
            <a:off x="914401" y="1676399"/>
            <a:ext cx="7231049" cy="3968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896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715000"/>
            <a:ext cx="7772400" cy="990600"/>
          </a:xfrm>
        </p:spPr>
        <p:txBody>
          <a:bodyPr>
            <a:normAutofit lnSpcReduction="10000"/>
          </a:bodyPr>
          <a:lstStyle/>
          <a:p>
            <a:pPr marL="45720" indent="0">
              <a:buNone/>
            </a:pPr>
            <a:r>
              <a:rPr lang="en-US" sz="2000" dirty="0" smtClean="0"/>
              <a:t>Tricolored black birds nested in </a:t>
            </a:r>
            <a:r>
              <a:rPr lang="en-US" dirty="0"/>
              <a:t>native nettle </a:t>
            </a:r>
            <a:r>
              <a:rPr lang="en-US" dirty="0" smtClean="0"/>
              <a:t>in 2016. </a:t>
            </a:r>
            <a:r>
              <a:rPr lang="en-US" sz="2000" dirty="0" smtClean="0"/>
              <a:t>None were observed </a:t>
            </a:r>
            <a:r>
              <a:rPr lang="en-US" dirty="0" smtClean="0"/>
              <a:t>in adjacent non-native invasive perennial </a:t>
            </a:r>
            <a:r>
              <a:rPr lang="en-US" dirty="0" err="1" smtClean="0"/>
              <a:t>pepperweed</a:t>
            </a:r>
            <a:r>
              <a:rPr lang="en-US" dirty="0" smtClean="0"/>
              <a:t>.</a:t>
            </a:r>
            <a:endParaRPr lang="en-US" sz="2000" dirty="0"/>
          </a:p>
        </p:txBody>
      </p:sp>
      <p:sp>
        <p:nvSpPr>
          <p:cNvPr id="2" name="Title 1"/>
          <p:cNvSpPr>
            <a:spLocks noGrp="1"/>
          </p:cNvSpPr>
          <p:nvPr>
            <p:ph type="title"/>
          </p:nvPr>
        </p:nvSpPr>
        <p:spPr>
          <a:xfrm>
            <a:off x="381000" y="355848"/>
            <a:ext cx="7162800" cy="1054394"/>
          </a:xfrm>
        </p:spPr>
        <p:txBody>
          <a:bodyPr>
            <a:noAutofit/>
          </a:bodyPr>
          <a:lstStyle/>
          <a:p>
            <a:pPr algn="l"/>
            <a:r>
              <a:rPr lang="en-US" sz="2800" cap="none" dirty="0" smtClean="0">
                <a:latin typeface="Arial" pitchFamily="34" charset="0"/>
                <a:cs typeface="Arial" pitchFamily="34" charset="0"/>
              </a:rPr>
              <a:t>#12.	</a:t>
            </a:r>
            <a:r>
              <a:rPr lang="en-US" sz="2800" cap="none" dirty="0" err="1" smtClean="0">
                <a:latin typeface="Arial" pitchFamily="34" charset="0"/>
                <a:cs typeface="Arial" pitchFamily="34" charset="0"/>
              </a:rPr>
              <a:t>Pleitito</a:t>
            </a:r>
            <a:r>
              <a:rPr lang="en-US" sz="2800" cap="none" dirty="0" smtClean="0">
                <a:latin typeface="Arial" pitchFamily="34" charset="0"/>
                <a:cs typeface="Arial" pitchFamily="34" charset="0"/>
              </a:rPr>
              <a:t> Creek Riparian 	Restoration</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1676401"/>
            <a:ext cx="7231049" cy="396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520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791200"/>
            <a:ext cx="7772400" cy="838200"/>
          </a:xfrm>
        </p:spPr>
        <p:txBody>
          <a:bodyPr>
            <a:normAutofit/>
          </a:bodyPr>
          <a:lstStyle/>
          <a:p>
            <a:pPr marL="45720" indent="0">
              <a:buNone/>
            </a:pPr>
            <a:r>
              <a:rPr lang="en-US" sz="2000" dirty="0" smtClean="0"/>
              <a:t>Tricolored blackbirds nesting in the native nettle along </a:t>
            </a:r>
            <a:r>
              <a:rPr lang="en-US" sz="2000" dirty="0" err="1" smtClean="0"/>
              <a:t>Pleitito</a:t>
            </a:r>
            <a:r>
              <a:rPr lang="en-US" sz="2000" dirty="0" smtClean="0"/>
              <a:t> Creek</a:t>
            </a:r>
            <a:endParaRPr lang="en-US" sz="2000" dirty="0"/>
          </a:p>
        </p:txBody>
      </p:sp>
      <p:sp>
        <p:nvSpPr>
          <p:cNvPr id="2" name="Title 1"/>
          <p:cNvSpPr>
            <a:spLocks noGrp="1"/>
          </p:cNvSpPr>
          <p:nvPr>
            <p:ph type="title"/>
          </p:nvPr>
        </p:nvSpPr>
        <p:spPr>
          <a:xfrm>
            <a:off x="381000" y="355848"/>
            <a:ext cx="7162800" cy="1054394"/>
          </a:xfrm>
        </p:spPr>
        <p:txBody>
          <a:bodyPr>
            <a:noAutofit/>
          </a:bodyPr>
          <a:lstStyle/>
          <a:p>
            <a:pPr algn="l"/>
            <a:r>
              <a:rPr lang="en-US" sz="2800" cap="none" dirty="0" smtClean="0">
                <a:latin typeface="Arial" pitchFamily="34" charset="0"/>
                <a:cs typeface="Arial" pitchFamily="34" charset="0"/>
              </a:rPr>
              <a:t>#12.	</a:t>
            </a:r>
            <a:r>
              <a:rPr lang="en-US" sz="2800" cap="none" dirty="0" err="1" smtClean="0">
                <a:latin typeface="Arial" pitchFamily="34" charset="0"/>
                <a:cs typeface="Arial" pitchFamily="34" charset="0"/>
              </a:rPr>
              <a:t>Pleitito</a:t>
            </a:r>
            <a:r>
              <a:rPr lang="en-US" sz="2800" cap="none" dirty="0" smtClean="0">
                <a:latin typeface="Arial" pitchFamily="34" charset="0"/>
                <a:cs typeface="Arial" pitchFamily="34" charset="0"/>
              </a:rPr>
              <a:t> Creek Riparian 	Restoration</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401" b="30025"/>
          <a:stretch/>
        </p:blipFill>
        <p:spPr bwMode="auto">
          <a:xfrm>
            <a:off x="1074753" y="1676396"/>
            <a:ext cx="7002449" cy="4038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922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638800"/>
            <a:ext cx="7772400" cy="1066800"/>
          </a:xfrm>
        </p:spPr>
        <p:txBody>
          <a:bodyPr>
            <a:normAutofit fontScale="92500" lnSpcReduction="20000"/>
          </a:bodyPr>
          <a:lstStyle/>
          <a:p>
            <a:pPr marL="45720" indent="0">
              <a:buNone/>
            </a:pPr>
            <a:r>
              <a:rPr lang="en-US" dirty="0" smtClean="0"/>
              <a:t>High </a:t>
            </a:r>
            <a:r>
              <a:rPr lang="en-US" dirty="0"/>
              <a:t>density infestation along </a:t>
            </a:r>
            <a:r>
              <a:rPr lang="en-US" dirty="0" err="1"/>
              <a:t>Pleitito</a:t>
            </a:r>
            <a:r>
              <a:rPr lang="en-US" dirty="0"/>
              <a:t> Creek, where perennial </a:t>
            </a:r>
            <a:r>
              <a:rPr lang="en-US" dirty="0" err="1"/>
              <a:t>pepperweed</a:t>
            </a:r>
            <a:r>
              <a:rPr lang="en-US" dirty="0"/>
              <a:t> has formed a monoculture. Native nettle nesting substrate will be planted here in </a:t>
            </a:r>
            <a:r>
              <a:rPr lang="en-US" dirty="0" smtClean="0"/>
              <a:t>the re-vegetation </a:t>
            </a:r>
            <a:r>
              <a:rPr lang="en-US" dirty="0"/>
              <a:t>phase.</a:t>
            </a:r>
            <a:endParaRPr lang="en-US" sz="2000" dirty="0"/>
          </a:p>
        </p:txBody>
      </p:sp>
      <p:sp>
        <p:nvSpPr>
          <p:cNvPr id="2" name="Title 1"/>
          <p:cNvSpPr>
            <a:spLocks noGrp="1"/>
          </p:cNvSpPr>
          <p:nvPr>
            <p:ph type="title"/>
          </p:nvPr>
        </p:nvSpPr>
        <p:spPr>
          <a:xfrm>
            <a:off x="381000" y="355848"/>
            <a:ext cx="7162800" cy="1054394"/>
          </a:xfrm>
        </p:spPr>
        <p:txBody>
          <a:bodyPr>
            <a:noAutofit/>
          </a:bodyPr>
          <a:lstStyle/>
          <a:p>
            <a:pPr algn="l"/>
            <a:r>
              <a:rPr lang="en-US" sz="2800" cap="none" dirty="0" smtClean="0">
                <a:latin typeface="Arial" pitchFamily="34" charset="0"/>
                <a:cs typeface="Arial" pitchFamily="34" charset="0"/>
              </a:rPr>
              <a:t>#12.	</a:t>
            </a:r>
            <a:r>
              <a:rPr lang="en-US" sz="2800" cap="none" dirty="0" err="1" smtClean="0">
                <a:latin typeface="Arial" pitchFamily="34" charset="0"/>
                <a:cs typeface="Arial" pitchFamily="34" charset="0"/>
              </a:rPr>
              <a:t>Pleitito</a:t>
            </a:r>
            <a:r>
              <a:rPr lang="en-US" sz="2800" cap="none" dirty="0" smtClean="0">
                <a:latin typeface="Arial" pitchFamily="34" charset="0"/>
                <a:cs typeface="Arial" pitchFamily="34" charset="0"/>
              </a:rPr>
              <a:t> Creek Riparian 	Restoration</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834" b="12293"/>
          <a:stretch/>
        </p:blipFill>
        <p:spPr bwMode="auto">
          <a:xfrm>
            <a:off x="990601" y="1676400"/>
            <a:ext cx="7231049"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51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8932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3200400"/>
            <a:ext cx="3657600" cy="1371600"/>
          </a:xfrm>
        </p:spPr>
        <p:txBody>
          <a:bodyPr/>
          <a:lstStyle/>
          <a:p>
            <a:pPr marL="45720" indent="0">
              <a:buNone/>
            </a:pPr>
            <a:r>
              <a:rPr lang="en-US" sz="2000" dirty="0" smtClean="0"/>
              <a:t>Looking north at vegetation found on property</a:t>
            </a:r>
            <a:endParaRPr lang="en-US" sz="2000" dirty="0"/>
          </a:p>
        </p:txBody>
      </p:sp>
      <p:sp>
        <p:nvSpPr>
          <p:cNvPr id="2" name="Title 1"/>
          <p:cNvSpPr>
            <a:spLocks noGrp="1"/>
          </p:cNvSpPr>
          <p:nvPr>
            <p:ph type="title"/>
          </p:nvPr>
        </p:nvSpPr>
        <p:spPr>
          <a:xfrm>
            <a:off x="381000" y="355848"/>
            <a:ext cx="6858000" cy="1054394"/>
          </a:xfrm>
        </p:spPr>
        <p:txBody>
          <a:bodyPr>
            <a:normAutofit fontScale="90000"/>
          </a:bodyPr>
          <a:lstStyle/>
          <a:p>
            <a:pPr algn="l"/>
            <a:r>
              <a:rPr lang="en-US" sz="2800" cap="none" dirty="0" smtClean="0">
                <a:latin typeface="Arial" pitchFamily="34" charset="0"/>
                <a:cs typeface="Arial" pitchFamily="34" charset="0"/>
              </a:rPr>
              <a:t>#13.	County of San Diego Multiple 	Species Conservation Plan 2015 	(Cheyenne)</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tmuzik\AppData\Local\Microsoft\Windows\Temporary Internet Files\Content.Outlook\128FCCVK\IMG_20160914_104331673 (2).jpg"/>
          <p:cNvPicPr/>
          <p:nvPr/>
        </p:nvPicPr>
        <p:blipFill rotWithShape="1">
          <a:blip r:embed="rId3" cstate="print">
            <a:extLst>
              <a:ext uri="{28A0092B-C50C-407E-A947-70E740481C1C}">
                <a14:useLocalDpi xmlns:a14="http://schemas.microsoft.com/office/drawing/2010/main" val="0"/>
              </a:ext>
            </a:extLst>
          </a:blip>
          <a:srcRect t="14300" b="8656"/>
          <a:stretch/>
        </p:blipFill>
        <p:spPr bwMode="auto">
          <a:xfrm>
            <a:off x="152400" y="1600200"/>
            <a:ext cx="4191000" cy="5181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2592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0" y="3352800"/>
            <a:ext cx="3581400" cy="914400"/>
          </a:xfrm>
        </p:spPr>
        <p:txBody>
          <a:bodyPr/>
          <a:lstStyle/>
          <a:p>
            <a:pPr marL="45720" indent="0">
              <a:buNone/>
            </a:pPr>
            <a:r>
              <a:rPr lang="en-US" sz="2000" dirty="0" smtClean="0"/>
              <a:t>Northwestern view of property boundary</a:t>
            </a:r>
            <a:endParaRPr lang="en-US" sz="2000" dirty="0"/>
          </a:p>
        </p:txBody>
      </p:sp>
      <p:sp>
        <p:nvSpPr>
          <p:cNvPr id="2" name="Title 1"/>
          <p:cNvSpPr>
            <a:spLocks noGrp="1"/>
          </p:cNvSpPr>
          <p:nvPr>
            <p:ph type="title"/>
          </p:nvPr>
        </p:nvSpPr>
        <p:spPr>
          <a:xfrm>
            <a:off x="381000" y="355848"/>
            <a:ext cx="6858000" cy="1054394"/>
          </a:xfrm>
        </p:spPr>
        <p:txBody>
          <a:bodyPr>
            <a:normAutofit fontScale="90000"/>
          </a:bodyPr>
          <a:lstStyle/>
          <a:p>
            <a:pPr algn="l"/>
            <a:r>
              <a:rPr lang="en-US" sz="2800" cap="none" dirty="0" smtClean="0">
                <a:latin typeface="Arial" pitchFamily="34" charset="0"/>
                <a:cs typeface="Arial" pitchFamily="34" charset="0"/>
              </a:rPr>
              <a:t>#13.	County of San Diego Multiple 	Species Conservation Plan 2015 	(Cheyenne)</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tmuzik\AppData\Local\Microsoft\Windows\Temporary Internet Files\Content.Outlook\128FCCVK\IMG_20160914_111119836.jpg"/>
          <p:cNvPicPr/>
          <p:nvPr/>
        </p:nvPicPr>
        <p:blipFill rotWithShape="1">
          <a:blip r:embed="rId3" cstate="print">
            <a:extLst>
              <a:ext uri="{28A0092B-C50C-407E-A947-70E740481C1C}">
                <a14:useLocalDpi xmlns:a14="http://schemas.microsoft.com/office/drawing/2010/main" val="0"/>
              </a:ext>
            </a:extLst>
          </a:blip>
          <a:srcRect t="27948"/>
          <a:stretch/>
        </p:blipFill>
        <p:spPr bwMode="auto">
          <a:xfrm>
            <a:off x="152401" y="1600201"/>
            <a:ext cx="4511675" cy="51339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2885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162800" cy="1054394"/>
          </a:xfrm>
        </p:spPr>
        <p:txBody>
          <a:bodyPr>
            <a:normAutofit/>
          </a:bodyPr>
          <a:lstStyle/>
          <a:p>
            <a:pPr algn="l"/>
            <a:r>
              <a:rPr lang="en-US" sz="2800" cap="none" dirty="0" smtClean="0">
                <a:latin typeface="Arial" pitchFamily="34" charset="0"/>
                <a:cs typeface="Arial" pitchFamily="34" charset="0"/>
              </a:rPr>
              <a:t>#6.	State Route 36. Buck Mountain 	Mitigation	</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838200" y="5486400"/>
            <a:ext cx="7772400" cy="1143000"/>
          </a:xfrm>
        </p:spPr>
        <p:txBody>
          <a:bodyPr>
            <a:noAutofit/>
          </a:bodyPr>
          <a:lstStyle/>
          <a:p>
            <a:pPr marL="45720" indent="0">
              <a:buNone/>
            </a:pPr>
            <a:r>
              <a:rPr lang="en-US" sz="1400" dirty="0" smtClean="0"/>
              <a:t>The peatland acquisition includes a 5.1 heart-shaped fen situated within the 155-acre mixed-hardwood second growth conifer forest.  The fen is considered a Sensitive Natural Community and is a very unique wetland type in California and is fed by groundwater and its outfall stream is a tributary to the Van </a:t>
            </a:r>
            <a:r>
              <a:rPr lang="en-US" sz="1400" dirty="0" err="1" smtClean="0"/>
              <a:t>Duzen</a:t>
            </a:r>
            <a:r>
              <a:rPr lang="en-US" sz="1400" dirty="0" smtClean="0"/>
              <a:t> River.</a:t>
            </a:r>
            <a:endParaRPr lang="en-US" sz="1400" dirty="0"/>
          </a:p>
        </p:txBody>
      </p:sp>
      <p:pic>
        <p:nvPicPr>
          <p:cNvPr id="1026" name="Picture 2" descr="U:\groups\WCB\Docs\BoardMtgFiles\2016\November\Briefing Docs - Photos &amp; Maps (Acq&amp;Develop)\Buck Mtn. SR36\Burke_Robey_Fen 9-16-20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54" t="6146" b="14186"/>
          <a:stretch/>
        </p:blipFill>
        <p:spPr bwMode="auto">
          <a:xfrm>
            <a:off x="990602" y="1676402"/>
            <a:ext cx="7162799" cy="382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361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1921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2600" y="3048001"/>
            <a:ext cx="3124200" cy="1143000"/>
          </a:xfrm>
        </p:spPr>
        <p:txBody>
          <a:bodyPr/>
          <a:lstStyle/>
          <a:p>
            <a:pPr marL="45720" indent="0">
              <a:buNone/>
            </a:pPr>
            <a:r>
              <a:rPr lang="en-US" sz="2000" dirty="0" smtClean="0"/>
              <a:t>View of property and vegetation from access road</a:t>
            </a:r>
            <a:endParaRPr lang="en-US" sz="2000" dirty="0"/>
          </a:p>
        </p:txBody>
      </p:sp>
      <p:sp>
        <p:nvSpPr>
          <p:cNvPr id="2" name="Title 1"/>
          <p:cNvSpPr>
            <a:spLocks noGrp="1"/>
          </p:cNvSpPr>
          <p:nvPr>
            <p:ph type="title"/>
          </p:nvPr>
        </p:nvSpPr>
        <p:spPr>
          <a:xfrm>
            <a:off x="381000" y="355848"/>
            <a:ext cx="7010400" cy="1054394"/>
          </a:xfrm>
        </p:spPr>
        <p:txBody>
          <a:bodyPr>
            <a:normAutofit fontScale="90000"/>
          </a:bodyPr>
          <a:lstStyle/>
          <a:p>
            <a:pPr algn="l"/>
            <a:r>
              <a:rPr lang="en-US" sz="2800" cap="none" dirty="0" smtClean="0">
                <a:latin typeface="Arial" pitchFamily="34" charset="0"/>
                <a:cs typeface="Arial" pitchFamily="34" charset="0"/>
              </a:rPr>
              <a:t>#14.	County Of San Diego Multiple 	Species Conservation Plan 2015 	(</a:t>
            </a:r>
            <a:r>
              <a:rPr lang="en-US" sz="2800" cap="none" dirty="0" err="1" smtClean="0">
                <a:latin typeface="Arial" pitchFamily="34" charset="0"/>
                <a:cs typeface="Arial" pitchFamily="34" charset="0"/>
              </a:rPr>
              <a:t>Capralis</a:t>
            </a:r>
            <a:r>
              <a:rPr lang="en-US" sz="2800" cap="none" dirty="0" smtClean="0">
                <a:latin typeface="Arial" pitchFamily="34" charset="0"/>
                <a:cs typeface="Arial" pitchFamily="34" charset="0"/>
              </a:rPr>
              <a:t>)</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tmuzik\AppData\Local\Microsoft\Windows\Temporary Internet Files\Content.Outlook\128FCCVK\IMG_20160914_111132205.jpg"/>
          <p:cNvPicPr/>
          <p:nvPr/>
        </p:nvPicPr>
        <p:blipFill rotWithShape="1">
          <a:blip r:embed="rId3" cstate="print">
            <a:extLst>
              <a:ext uri="{28A0092B-C50C-407E-A947-70E740481C1C}">
                <a14:useLocalDpi xmlns:a14="http://schemas.microsoft.com/office/drawing/2010/main" val="0"/>
              </a:ext>
            </a:extLst>
          </a:blip>
          <a:srcRect t="28302" b="19599"/>
          <a:stretch/>
        </p:blipFill>
        <p:spPr bwMode="auto">
          <a:xfrm>
            <a:off x="152400" y="1600200"/>
            <a:ext cx="4800600" cy="5181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749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0" y="3276601"/>
            <a:ext cx="3657600" cy="914400"/>
          </a:xfrm>
        </p:spPr>
        <p:txBody>
          <a:bodyPr/>
          <a:lstStyle/>
          <a:p>
            <a:pPr marL="45720" indent="0">
              <a:buNone/>
            </a:pPr>
            <a:r>
              <a:rPr lang="en-US" sz="2000" dirty="0" smtClean="0"/>
              <a:t>Rocky out cropping found on property</a:t>
            </a:r>
            <a:endParaRPr lang="en-US" sz="2000" dirty="0"/>
          </a:p>
        </p:txBody>
      </p:sp>
      <p:sp>
        <p:nvSpPr>
          <p:cNvPr id="2" name="Title 1"/>
          <p:cNvSpPr>
            <a:spLocks noGrp="1"/>
          </p:cNvSpPr>
          <p:nvPr>
            <p:ph type="title"/>
          </p:nvPr>
        </p:nvSpPr>
        <p:spPr>
          <a:xfrm>
            <a:off x="381000" y="355848"/>
            <a:ext cx="7010400" cy="1054394"/>
          </a:xfrm>
        </p:spPr>
        <p:txBody>
          <a:bodyPr>
            <a:normAutofit fontScale="90000"/>
          </a:bodyPr>
          <a:lstStyle/>
          <a:p>
            <a:pPr algn="l"/>
            <a:r>
              <a:rPr lang="en-US" sz="2800" cap="none" dirty="0" smtClean="0">
                <a:latin typeface="Arial" pitchFamily="34" charset="0"/>
                <a:cs typeface="Arial" pitchFamily="34" charset="0"/>
              </a:rPr>
              <a:t>#14.	County Of San Diego Multiple 	Species Conservation Plan 2015 	(</a:t>
            </a:r>
            <a:r>
              <a:rPr lang="en-US" sz="2800" cap="none" dirty="0" err="1" smtClean="0">
                <a:latin typeface="Arial" pitchFamily="34" charset="0"/>
                <a:cs typeface="Arial" pitchFamily="34" charset="0"/>
              </a:rPr>
              <a:t>Capralis</a:t>
            </a:r>
            <a:r>
              <a:rPr lang="en-US" sz="2800" cap="none" dirty="0" smtClean="0">
                <a:latin typeface="Arial" pitchFamily="34" charset="0"/>
                <a:cs typeface="Arial" pitchFamily="34" charset="0"/>
              </a:rPr>
              <a:t>)</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tmuzik\AppData\Local\Microsoft\Windows\Temporary Internet Files\Content.Outlook\128FCCVK\IMG_20160914_111126595.jpg"/>
          <p:cNvPicPr/>
          <p:nvPr/>
        </p:nvPicPr>
        <p:blipFill rotWithShape="1">
          <a:blip r:embed="rId3" cstate="print">
            <a:extLst>
              <a:ext uri="{28A0092B-C50C-407E-A947-70E740481C1C}">
                <a14:useLocalDpi xmlns:a14="http://schemas.microsoft.com/office/drawing/2010/main" val="0"/>
              </a:ext>
            </a:extLst>
          </a:blip>
          <a:srcRect t="13593" b="28261"/>
          <a:stretch/>
        </p:blipFill>
        <p:spPr bwMode="auto">
          <a:xfrm>
            <a:off x="152400" y="1600200"/>
            <a:ext cx="4648200" cy="5181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8145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9618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019801"/>
            <a:ext cx="7772400" cy="415925"/>
          </a:xfrm>
        </p:spPr>
        <p:txBody>
          <a:bodyPr/>
          <a:lstStyle/>
          <a:p>
            <a:pPr marL="45720" indent="0">
              <a:buNone/>
            </a:pPr>
            <a:r>
              <a:rPr lang="en-US" sz="2000" dirty="0" err="1" smtClean="0"/>
              <a:t>Heenan</a:t>
            </a:r>
            <a:r>
              <a:rPr lang="en-US" sz="2000" dirty="0" smtClean="0"/>
              <a:t> Lake Wildlife Area information station</a:t>
            </a:r>
            <a:endParaRPr lang="en-US" sz="2000" dirty="0"/>
          </a:p>
        </p:txBody>
      </p:sp>
      <p:sp>
        <p:nvSpPr>
          <p:cNvPr id="2" name="Title 1"/>
          <p:cNvSpPr>
            <a:spLocks noGrp="1"/>
          </p:cNvSpPr>
          <p:nvPr>
            <p:ph type="title"/>
          </p:nvPr>
        </p:nvSpPr>
        <p:spPr>
          <a:xfrm>
            <a:off x="381000" y="355848"/>
            <a:ext cx="7010400" cy="1054394"/>
          </a:xfrm>
        </p:spPr>
        <p:txBody>
          <a:bodyPr>
            <a:normAutofit/>
          </a:bodyPr>
          <a:lstStyle/>
          <a:p>
            <a:pPr algn="l"/>
            <a:r>
              <a:rPr lang="en-US" sz="2800" cap="none" dirty="0" smtClean="0">
                <a:latin typeface="Arial" pitchFamily="34" charset="0"/>
                <a:cs typeface="Arial" pitchFamily="34" charset="0"/>
              </a:rPr>
              <a:t>#15.	</a:t>
            </a:r>
            <a:r>
              <a:rPr lang="en-US" sz="2800" cap="none" dirty="0" err="1" smtClean="0">
                <a:latin typeface="Arial" pitchFamily="34" charset="0"/>
                <a:cs typeface="Arial" pitchFamily="34" charset="0"/>
              </a:rPr>
              <a:t>Heenan</a:t>
            </a:r>
            <a:r>
              <a:rPr lang="en-US" sz="2800" cap="none" dirty="0" smtClean="0">
                <a:latin typeface="Arial" pitchFamily="34" charset="0"/>
                <a:cs typeface="Arial" pitchFamily="34" charset="0"/>
              </a:rPr>
              <a:t> Lake Water and 	Storage Rights, Expansion 4</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bgibson\AppData\Local\Microsoft\Windows\Temporary Internet Files\Content.Outlook\H6GVD42H\20100602_1.JPG"/>
          <p:cNvPicPr/>
          <p:nvPr/>
        </p:nvPicPr>
        <p:blipFill rotWithShape="1">
          <a:blip r:embed="rId3">
            <a:extLst>
              <a:ext uri="{28A0092B-C50C-407E-A947-70E740481C1C}">
                <a14:useLocalDpi xmlns:a14="http://schemas.microsoft.com/office/drawing/2010/main" val="0"/>
              </a:ext>
            </a:extLst>
          </a:blip>
          <a:srcRect t="9094"/>
          <a:stretch/>
        </p:blipFill>
        <p:spPr bwMode="auto">
          <a:xfrm>
            <a:off x="914400" y="1752600"/>
            <a:ext cx="7162800" cy="4191000"/>
          </a:xfrm>
          <a:prstGeom prst="rect">
            <a:avLst/>
          </a:prstGeom>
          <a:noFill/>
          <a:ln>
            <a:noFill/>
          </a:ln>
        </p:spPr>
      </p:pic>
    </p:spTree>
    <p:extLst>
      <p:ext uri="{BB962C8B-B14F-4D97-AF65-F5344CB8AC3E}">
        <p14:creationId xmlns:p14="http://schemas.microsoft.com/office/powerpoint/2010/main" val="859060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943601"/>
            <a:ext cx="7772400" cy="415925"/>
          </a:xfrm>
        </p:spPr>
        <p:txBody>
          <a:bodyPr/>
          <a:lstStyle/>
          <a:p>
            <a:pPr marL="45720" indent="0">
              <a:buNone/>
            </a:pPr>
            <a:r>
              <a:rPr lang="en-US" sz="2000" dirty="0" err="1" smtClean="0"/>
              <a:t>Heena</a:t>
            </a:r>
            <a:r>
              <a:rPr lang="en-US" dirty="0" err="1" smtClean="0"/>
              <a:t>n</a:t>
            </a:r>
            <a:r>
              <a:rPr lang="en-US" dirty="0" smtClean="0"/>
              <a:t> Lake fish spawning station</a:t>
            </a:r>
            <a:endParaRPr lang="en-US" sz="2000" dirty="0"/>
          </a:p>
        </p:txBody>
      </p:sp>
      <p:sp>
        <p:nvSpPr>
          <p:cNvPr id="2" name="Title 1"/>
          <p:cNvSpPr>
            <a:spLocks noGrp="1"/>
          </p:cNvSpPr>
          <p:nvPr>
            <p:ph type="title"/>
          </p:nvPr>
        </p:nvSpPr>
        <p:spPr>
          <a:xfrm>
            <a:off x="381000" y="355848"/>
            <a:ext cx="7010400" cy="1054394"/>
          </a:xfrm>
        </p:spPr>
        <p:txBody>
          <a:bodyPr>
            <a:normAutofit/>
          </a:bodyPr>
          <a:lstStyle/>
          <a:p>
            <a:pPr algn="l"/>
            <a:r>
              <a:rPr lang="en-US" sz="2800" cap="none" dirty="0" smtClean="0">
                <a:latin typeface="Arial" pitchFamily="34" charset="0"/>
                <a:cs typeface="Arial" pitchFamily="34" charset="0"/>
              </a:rPr>
              <a:t>#15.	</a:t>
            </a:r>
            <a:r>
              <a:rPr lang="en-US" sz="2800" cap="none" dirty="0" err="1" smtClean="0">
                <a:latin typeface="Arial" pitchFamily="34" charset="0"/>
                <a:cs typeface="Arial" pitchFamily="34" charset="0"/>
              </a:rPr>
              <a:t>Heenan</a:t>
            </a:r>
            <a:r>
              <a:rPr lang="en-US" sz="2800" cap="none" dirty="0" smtClean="0">
                <a:latin typeface="Arial" pitchFamily="34" charset="0"/>
                <a:cs typeface="Arial" pitchFamily="34" charset="0"/>
              </a:rPr>
              <a:t> Lake Water and 	Storage Rights, Expansion 4</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658"/>
          <a:stretch/>
        </p:blipFill>
        <p:spPr bwMode="auto">
          <a:xfrm>
            <a:off x="914400" y="1752601"/>
            <a:ext cx="7315200" cy="4110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351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2819401"/>
            <a:ext cx="3505200" cy="1904999"/>
          </a:xfrm>
        </p:spPr>
        <p:txBody>
          <a:bodyPr>
            <a:normAutofit/>
          </a:bodyPr>
          <a:lstStyle/>
          <a:p>
            <a:pPr marL="45720" indent="0">
              <a:buNone/>
            </a:pPr>
            <a:r>
              <a:rPr lang="en-US" sz="2400" dirty="0" smtClean="0"/>
              <a:t>Spawning adult Lahontan cutthroat trout </a:t>
            </a:r>
            <a:r>
              <a:rPr lang="en-US" sz="2400" dirty="0" err="1" smtClean="0"/>
              <a:t>broodstock</a:t>
            </a:r>
            <a:r>
              <a:rPr lang="en-US" sz="2400" dirty="0" smtClean="0"/>
              <a:t> for CDFW egg take</a:t>
            </a:r>
            <a:endParaRPr lang="en-US" sz="2400" dirty="0"/>
          </a:p>
        </p:txBody>
      </p:sp>
      <p:sp>
        <p:nvSpPr>
          <p:cNvPr id="2" name="Title 1"/>
          <p:cNvSpPr>
            <a:spLocks noGrp="1"/>
          </p:cNvSpPr>
          <p:nvPr>
            <p:ph type="title"/>
          </p:nvPr>
        </p:nvSpPr>
        <p:spPr>
          <a:xfrm>
            <a:off x="381000" y="355848"/>
            <a:ext cx="7010400" cy="1054394"/>
          </a:xfrm>
        </p:spPr>
        <p:txBody>
          <a:bodyPr>
            <a:normAutofit/>
          </a:bodyPr>
          <a:lstStyle/>
          <a:p>
            <a:pPr algn="l"/>
            <a:r>
              <a:rPr lang="en-US" sz="2800" cap="none" dirty="0" smtClean="0">
                <a:latin typeface="Arial" pitchFamily="34" charset="0"/>
                <a:cs typeface="Arial" pitchFamily="34" charset="0"/>
              </a:rPr>
              <a:t>#15.	</a:t>
            </a:r>
            <a:r>
              <a:rPr lang="en-US" sz="2800" cap="none" dirty="0" err="1" smtClean="0">
                <a:latin typeface="Arial" pitchFamily="34" charset="0"/>
                <a:cs typeface="Arial" pitchFamily="34" charset="0"/>
              </a:rPr>
              <a:t>Heenan</a:t>
            </a:r>
            <a:r>
              <a:rPr lang="en-US" sz="2800" cap="none" dirty="0" smtClean="0">
                <a:latin typeface="Arial" pitchFamily="34" charset="0"/>
                <a:cs typeface="Arial" pitchFamily="34" charset="0"/>
              </a:rPr>
              <a:t> Lake Water and 	Storage Rights, Expansion 4</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bgibson\AppData\Local\Microsoft\Windows\Temporary Internet Files\Content.Outlook\H6GVD42H\P522002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1600201"/>
            <a:ext cx="4650105" cy="5181600"/>
          </a:xfrm>
          <a:prstGeom prst="rect">
            <a:avLst/>
          </a:prstGeom>
          <a:noFill/>
          <a:ln>
            <a:noFill/>
          </a:ln>
        </p:spPr>
      </p:pic>
    </p:spTree>
    <p:extLst>
      <p:ext uri="{BB962C8B-B14F-4D97-AF65-F5344CB8AC3E}">
        <p14:creationId xmlns:p14="http://schemas.microsoft.com/office/powerpoint/2010/main" val="1688852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943600"/>
            <a:ext cx="7772400" cy="685800"/>
          </a:xfrm>
        </p:spPr>
        <p:txBody>
          <a:bodyPr>
            <a:normAutofit lnSpcReduction="10000"/>
          </a:bodyPr>
          <a:lstStyle/>
          <a:p>
            <a:pPr marL="45720" indent="0">
              <a:buNone/>
            </a:pPr>
            <a:r>
              <a:rPr lang="en-US" sz="2000" dirty="0" smtClean="0"/>
              <a:t>CDFW Environmental Scientist John Hanson with a Lahontan cutthroat trout</a:t>
            </a:r>
            <a:endParaRPr lang="en-US" sz="2000" dirty="0"/>
          </a:p>
        </p:txBody>
      </p:sp>
      <p:sp>
        <p:nvSpPr>
          <p:cNvPr id="2" name="Title 1"/>
          <p:cNvSpPr>
            <a:spLocks noGrp="1"/>
          </p:cNvSpPr>
          <p:nvPr>
            <p:ph type="title"/>
          </p:nvPr>
        </p:nvSpPr>
        <p:spPr>
          <a:xfrm>
            <a:off x="381000" y="355848"/>
            <a:ext cx="7010400" cy="1054394"/>
          </a:xfrm>
        </p:spPr>
        <p:txBody>
          <a:bodyPr>
            <a:normAutofit/>
          </a:bodyPr>
          <a:lstStyle/>
          <a:p>
            <a:pPr algn="l"/>
            <a:r>
              <a:rPr lang="en-US" sz="2800" cap="none" dirty="0" smtClean="0">
                <a:latin typeface="Arial" pitchFamily="34" charset="0"/>
                <a:cs typeface="Arial" pitchFamily="34" charset="0"/>
              </a:rPr>
              <a:t>#15.	</a:t>
            </a:r>
            <a:r>
              <a:rPr lang="en-US" sz="2800" cap="none" dirty="0" err="1" smtClean="0">
                <a:latin typeface="Arial" pitchFamily="34" charset="0"/>
                <a:cs typeface="Arial" pitchFamily="34" charset="0"/>
              </a:rPr>
              <a:t>Heenan</a:t>
            </a:r>
            <a:r>
              <a:rPr lang="en-US" sz="2800" cap="none" dirty="0" smtClean="0">
                <a:latin typeface="Arial" pitchFamily="34" charset="0"/>
                <a:cs typeface="Arial" pitchFamily="34" charset="0"/>
              </a:rPr>
              <a:t> Lake Water and 	Storage Rights, Expansion 4</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bgibson\AppData\Local\Microsoft\Windows\Temporary Internet Files\Content.Outlook\H6GVD42H\Hanson LCT.JPG"/>
          <p:cNvPicPr/>
          <p:nvPr/>
        </p:nvPicPr>
        <p:blipFill rotWithShape="1">
          <a:blip r:embed="rId3">
            <a:extLst>
              <a:ext uri="{28A0092B-C50C-407E-A947-70E740481C1C}">
                <a14:useLocalDpi xmlns:a14="http://schemas.microsoft.com/office/drawing/2010/main" val="0"/>
              </a:ext>
            </a:extLst>
          </a:blip>
          <a:srcRect t="5228"/>
          <a:stretch/>
        </p:blipFill>
        <p:spPr bwMode="auto">
          <a:xfrm>
            <a:off x="914401" y="1676401"/>
            <a:ext cx="7231049" cy="4192555"/>
          </a:xfrm>
          <a:prstGeom prst="rect">
            <a:avLst/>
          </a:prstGeom>
          <a:noFill/>
          <a:ln>
            <a:noFill/>
          </a:ln>
        </p:spPr>
      </p:pic>
    </p:spTree>
    <p:extLst>
      <p:ext uri="{BB962C8B-B14F-4D97-AF65-F5344CB8AC3E}">
        <p14:creationId xmlns:p14="http://schemas.microsoft.com/office/powerpoint/2010/main" val="3636084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019801"/>
            <a:ext cx="7772400" cy="415925"/>
          </a:xfrm>
        </p:spPr>
        <p:txBody>
          <a:bodyPr/>
          <a:lstStyle/>
          <a:p>
            <a:pPr marL="45720" indent="0">
              <a:buNone/>
            </a:pPr>
            <a:r>
              <a:rPr lang="en-US" sz="2000" dirty="0" smtClean="0"/>
              <a:t>Sunset at </a:t>
            </a:r>
            <a:r>
              <a:rPr lang="en-US" sz="2000" dirty="0" err="1" smtClean="0"/>
              <a:t>Heenan</a:t>
            </a:r>
            <a:r>
              <a:rPr lang="en-US" sz="2000" dirty="0" smtClean="0"/>
              <a:t> Lake</a:t>
            </a:r>
            <a:endParaRPr lang="en-US" sz="2000" dirty="0"/>
          </a:p>
        </p:txBody>
      </p:sp>
      <p:sp>
        <p:nvSpPr>
          <p:cNvPr id="2" name="Title 1"/>
          <p:cNvSpPr>
            <a:spLocks noGrp="1"/>
          </p:cNvSpPr>
          <p:nvPr>
            <p:ph type="title"/>
          </p:nvPr>
        </p:nvSpPr>
        <p:spPr>
          <a:xfrm>
            <a:off x="381000" y="355848"/>
            <a:ext cx="7010400" cy="1054394"/>
          </a:xfrm>
        </p:spPr>
        <p:txBody>
          <a:bodyPr>
            <a:normAutofit/>
          </a:bodyPr>
          <a:lstStyle/>
          <a:p>
            <a:pPr algn="l"/>
            <a:r>
              <a:rPr lang="en-US" sz="2800" cap="none" dirty="0" smtClean="0">
                <a:latin typeface="Arial" pitchFamily="34" charset="0"/>
                <a:cs typeface="Arial" pitchFamily="34" charset="0"/>
              </a:rPr>
              <a:t>#15.	</a:t>
            </a:r>
            <a:r>
              <a:rPr lang="en-US" sz="2800" cap="none" dirty="0" err="1" smtClean="0">
                <a:latin typeface="Arial" pitchFamily="34" charset="0"/>
                <a:cs typeface="Arial" pitchFamily="34" charset="0"/>
              </a:rPr>
              <a:t>Heenan</a:t>
            </a:r>
            <a:r>
              <a:rPr lang="en-US" sz="2800" cap="none" dirty="0" smtClean="0">
                <a:latin typeface="Arial" pitchFamily="34" charset="0"/>
                <a:cs typeface="Arial" pitchFamily="34" charset="0"/>
              </a:rPr>
              <a:t> Lake Water and 	Storage Rights, Expansion 4</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bgibson\AppData\Local\Microsoft\Windows\Temporary Internet Files\Content.Word\DSCF1567.jpg"/>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7086600" cy="4191000"/>
          </a:xfrm>
          <a:prstGeom prst="rect">
            <a:avLst/>
          </a:prstGeom>
          <a:noFill/>
          <a:ln>
            <a:noFill/>
          </a:ln>
        </p:spPr>
      </p:pic>
    </p:spTree>
    <p:extLst>
      <p:ext uri="{BB962C8B-B14F-4D97-AF65-F5344CB8AC3E}">
        <p14:creationId xmlns:p14="http://schemas.microsoft.com/office/powerpoint/2010/main" val="2312608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019801"/>
            <a:ext cx="7772400" cy="568325"/>
          </a:xfrm>
        </p:spPr>
        <p:txBody>
          <a:bodyPr>
            <a:normAutofit fontScale="92500" lnSpcReduction="20000"/>
          </a:bodyPr>
          <a:lstStyle/>
          <a:p>
            <a:pPr marL="45720" indent="0">
              <a:buNone/>
            </a:pPr>
            <a:r>
              <a:rPr lang="en-US" sz="2000" dirty="0" smtClean="0"/>
              <a:t>CDFW scientific aid with a </a:t>
            </a:r>
            <a:r>
              <a:rPr lang="en-US" dirty="0"/>
              <a:t>L</a:t>
            </a:r>
            <a:r>
              <a:rPr lang="en-US" sz="2000" dirty="0" smtClean="0"/>
              <a:t>ahontan cutthroat trout in the fish spawning facility</a:t>
            </a:r>
            <a:endParaRPr lang="en-US" sz="2000" dirty="0"/>
          </a:p>
        </p:txBody>
      </p:sp>
      <p:sp>
        <p:nvSpPr>
          <p:cNvPr id="2" name="Title 1"/>
          <p:cNvSpPr>
            <a:spLocks noGrp="1"/>
          </p:cNvSpPr>
          <p:nvPr>
            <p:ph type="title"/>
          </p:nvPr>
        </p:nvSpPr>
        <p:spPr>
          <a:xfrm>
            <a:off x="381000" y="355848"/>
            <a:ext cx="7010400" cy="1054394"/>
          </a:xfrm>
        </p:spPr>
        <p:txBody>
          <a:bodyPr>
            <a:normAutofit/>
          </a:bodyPr>
          <a:lstStyle/>
          <a:p>
            <a:pPr algn="l"/>
            <a:r>
              <a:rPr lang="en-US" sz="2800" cap="none" dirty="0" smtClean="0">
                <a:latin typeface="Arial" pitchFamily="34" charset="0"/>
                <a:cs typeface="Arial" pitchFamily="34" charset="0"/>
              </a:rPr>
              <a:t>#15.	</a:t>
            </a:r>
            <a:r>
              <a:rPr lang="en-US" sz="2800" cap="none" dirty="0" err="1" smtClean="0">
                <a:latin typeface="Arial" pitchFamily="34" charset="0"/>
                <a:cs typeface="Arial" pitchFamily="34" charset="0"/>
              </a:rPr>
              <a:t>Heenan</a:t>
            </a:r>
            <a:r>
              <a:rPr lang="en-US" sz="2800" cap="none" dirty="0" smtClean="0">
                <a:latin typeface="Arial" pitchFamily="34" charset="0"/>
                <a:cs typeface="Arial" pitchFamily="34" charset="0"/>
              </a:rPr>
              <a:t> Lake Water and 	Storage Rights, Expansion 4</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bgibson\AppData\Local\Microsoft\Windows\Temporary Internet Files\Content.Outlook\H6GVD42H\P5220021.JPG"/>
          <p:cNvPicPr/>
          <p:nvPr/>
        </p:nvPicPr>
        <p:blipFill rotWithShape="1">
          <a:blip r:embed="rId3" cstate="print">
            <a:extLst>
              <a:ext uri="{28A0092B-C50C-407E-A947-70E740481C1C}">
                <a14:useLocalDpi xmlns:a14="http://schemas.microsoft.com/office/drawing/2010/main" val="0"/>
              </a:ext>
            </a:extLst>
          </a:blip>
          <a:srcRect t="10745"/>
          <a:stretch/>
        </p:blipFill>
        <p:spPr bwMode="auto">
          <a:xfrm>
            <a:off x="990600" y="1676400"/>
            <a:ext cx="7086600" cy="4267200"/>
          </a:xfrm>
          <a:prstGeom prst="rect">
            <a:avLst/>
          </a:prstGeom>
          <a:noFill/>
          <a:ln>
            <a:noFill/>
          </a:ln>
        </p:spPr>
      </p:pic>
    </p:spTree>
    <p:extLst>
      <p:ext uri="{BB962C8B-B14F-4D97-AF65-F5344CB8AC3E}">
        <p14:creationId xmlns:p14="http://schemas.microsoft.com/office/powerpoint/2010/main" val="397555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162800" cy="1054394"/>
          </a:xfrm>
        </p:spPr>
        <p:txBody>
          <a:bodyPr>
            <a:normAutofit/>
          </a:bodyPr>
          <a:lstStyle/>
          <a:p>
            <a:pPr algn="l"/>
            <a:r>
              <a:rPr lang="en-US" sz="2800" cap="none" dirty="0" smtClean="0">
                <a:latin typeface="Arial" pitchFamily="34" charset="0"/>
                <a:cs typeface="Arial" pitchFamily="34" charset="0"/>
              </a:rPr>
              <a:t>#6.	State Route 36. Buck Mountain 	Mitigation	</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838200" y="5562600"/>
            <a:ext cx="7772400" cy="1143000"/>
          </a:xfrm>
        </p:spPr>
        <p:txBody>
          <a:bodyPr>
            <a:noAutofit/>
          </a:bodyPr>
          <a:lstStyle/>
          <a:p>
            <a:pPr marL="45720" indent="0">
              <a:buNone/>
            </a:pPr>
            <a:r>
              <a:rPr lang="en-US" sz="1600" dirty="0"/>
              <a:t>Unique plants such as </a:t>
            </a:r>
            <a:r>
              <a:rPr lang="en-US" sz="1600" dirty="0" err="1"/>
              <a:t>bogbean</a:t>
            </a:r>
            <a:r>
              <a:rPr lang="en-US" sz="1600" dirty="0"/>
              <a:t> (</a:t>
            </a:r>
            <a:r>
              <a:rPr lang="en-US" sz="1600" dirty="0" err="1"/>
              <a:t>Menyanthes</a:t>
            </a:r>
            <a:r>
              <a:rPr lang="en-US" sz="1600" dirty="0"/>
              <a:t> trifoliate) have been observed in the fen in addition to State Species of Special Concern such as the southern torrent salamander (</a:t>
            </a:r>
            <a:r>
              <a:rPr lang="en-US" sz="1600" dirty="0" err="1"/>
              <a:t>Rhyacotriton</a:t>
            </a:r>
            <a:r>
              <a:rPr lang="en-US" sz="1600" dirty="0"/>
              <a:t> </a:t>
            </a:r>
            <a:r>
              <a:rPr lang="en-US" sz="1600" dirty="0" err="1"/>
              <a:t>variegatus</a:t>
            </a:r>
            <a:r>
              <a:rPr lang="en-US" sz="1600" dirty="0"/>
              <a:t>) and northern red-legged frog (Rana aurora). </a:t>
            </a:r>
          </a:p>
        </p:txBody>
      </p:sp>
      <p:pic>
        <p:nvPicPr>
          <p:cNvPr id="2050" name="Picture 2" descr="U:\groups\WCB\Docs\BoardMtgFiles\2016\November\Briefing Docs - Photos &amp; Maps (Acq&amp;Develop)\Buck Mtn. SR36\Fall Colors 11-16-20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34" t="6154" b="8642"/>
          <a:stretch/>
        </p:blipFill>
        <p:spPr bwMode="auto">
          <a:xfrm>
            <a:off x="978337" y="1676400"/>
            <a:ext cx="7175065"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46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4501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562600"/>
            <a:ext cx="7772400" cy="1143000"/>
          </a:xfrm>
        </p:spPr>
        <p:txBody>
          <a:bodyPr>
            <a:normAutofit fontScale="85000" lnSpcReduction="20000"/>
          </a:bodyPr>
          <a:lstStyle/>
          <a:p>
            <a:pPr marL="45720" indent="0">
              <a:buNone/>
            </a:pPr>
            <a:r>
              <a:rPr lang="en-US" dirty="0"/>
              <a:t>The Property is within the Napa Valley American </a:t>
            </a:r>
            <a:r>
              <a:rPr lang="en-US" dirty="0" err="1"/>
              <a:t>Viticultural</a:t>
            </a:r>
            <a:r>
              <a:rPr lang="en-US" dirty="0"/>
              <a:t> Area (AVA), which extends along most of Napa County, from its northern border with Lake County to the city limits of American Canyon, and from its western border with Sonoma County to Lake </a:t>
            </a:r>
            <a:r>
              <a:rPr lang="en-US" dirty="0" err="1"/>
              <a:t>Berryessa</a:t>
            </a:r>
            <a:r>
              <a:rPr lang="en-US" dirty="0"/>
              <a:t>. </a:t>
            </a:r>
            <a:endParaRPr lang="en-US" sz="2000" dirty="0"/>
          </a:p>
        </p:txBody>
      </p:sp>
      <p:sp>
        <p:nvSpPr>
          <p:cNvPr id="2" name="Title 1"/>
          <p:cNvSpPr>
            <a:spLocks noGrp="1"/>
          </p:cNvSpPr>
          <p:nvPr>
            <p:ph type="title"/>
          </p:nvPr>
        </p:nvSpPr>
        <p:spPr>
          <a:xfrm>
            <a:off x="381000" y="355848"/>
            <a:ext cx="7010400" cy="1054394"/>
          </a:xfrm>
        </p:spPr>
        <p:txBody>
          <a:bodyPr>
            <a:normAutofit/>
          </a:bodyPr>
          <a:lstStyle/>
          <a:p>
            <a:pPr algn="l"/>
            <a:r>
              <a:rPr lang="en-US" sz="2800" cap="none" dirty="0" smtClean="0">
                <a:latin typeface="Arial" pitchFamily="34" charset="0"/>
                <a:cs typeface="Arial" pitchFamily="34" charset="0"/>
              </a:rPr>
              <a:t>#16.	</a:t>
            </a:r>
            <a:r>
              <a:rPr lang="en-US" sz="2800" cap="none" dirty="0" err="1" smtClean="0">
                <a:latin typeface="Arial" pitchFamily="34" charset="0"/>
                <a:cs typeface="Arial" pitchFamily="34" charset="0"/>
              </a:rPr>
              <a:t>Montesol</a:t>
            </a:r>
            <a:r>
              <a:rPr lang="en-US" sz="2800" cap="none" dirty="0" smtClean="0">
                <a:latin typeface="Arial" pitchFamily="34" charset="0"/>
                <a:cs typeface="Arial" pitchFamily="34" charset="0"/>
              </a:rPr>
              <a:t> Ranch</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qgroup2.ad.dfg.ca.gov\itb10\groups\WCB\Docs\Project_Data\2014\2014106\Photos\Montesol Ranch\DSC00655.JPG"/>
          <p:cNvPicPr/>
          <p:nvPr/>
        </p:nvPicPr>
        <p:blipFill rotWithShape="1">
          <a:blip r:embed="rId3" cstate="print">
            <a:extLst>
              <a:ext uri="{28A0092B-C50C-407E-A947-70E740481C1C}">
                <a14:useLocalDpi xmlns:a14="http://schemas.microsoft.com/office/drawing/2010/main" val="0"/>
              </a:ext>
            </a:extLst>
          </a:blip>
          <a:srcRect t="5391"/>
          <a:stretch/>
        </p:blipFill>
        <p:spPr bwMode="auto">
          <a:xfrm>
            <a:off x="990600" y="1676401"/>
            <a:ext cx="7010400" cy="3820886"/>
          </a:xfrm>
          <a:prstGeom prst="rect">
            <a:avLst/>
          </a:prstGeom>
          <a:noFill/>
          <a:ln>
            <a:noFill/>
          </a:ln>
        </p:spPr>
      </p:pic>
    </p:spTree>
    <p:extLst>
      <p:ext uri="{BB962C8B-B14F-4D97-AF65-F5344CB8AC3E}">
        <p14:creationId xmlns:p14="http://schemas.microsoft.com/office/powerpoint/2010/main" val="3405856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562600"/>
            <a:ext cx="7772400" cy="1066800"/>
          </a:xfrm>
        </p:spPr>
        <p:txBody>
          <a:bodyPr>
            <a:normAutofit fontScale="92500" lnSpcReduction="20000"/>
          </a:bodyPr>
          <a:lstStyle/>
          <a:p>
            <a:pPr marL="45720" indent="0">
              <a:buNone/>
            </a:pPr>
            <a:r>
              <a:rPr lang="en-US" dirty="0"/>
              <a:t>The Forest Zone includes stands of Douglas Fir, ponderosa pine, montane hardwood, blue oak-gray pine, both black and live oaks, valley foothill riparian vegetation, and annual/perennial grasslands.</a:t>
            </a:r>
            <a:endParaRPr lang="en-US" sz="2000" dirty="0"/>
          </a:p>
        </p:txBody>
      </p:sp>
      <p:sp>
        <p:nvSpPr>
          <p:cNvPr id="2" name="Title 1"/>
          <p:cNvSpPr>
            <a:spLocks noGrp="1"/>
          </p:cNvSpPr>
          <p:nvPr>
            <p:ph type="title"/>
          </p:nvPr>
        </p:nvSpPr>
        <p:spPr>
          <a:xfrm>
            <a:off x="381000" y="355848"/>
            <a:ext cx="7010400" cy="1054394"/>
          </a:xfrm>
        </p:spPr>
        <p:txBody>
          <a:bodyPr>
            <a:normAutofit/>
          </a:bodyPr>
          <a:lstStyle/>
          <a:p>
            <a:pPr algn="l"/>
            <a:r>
              <a:rPr lang="en-US" sz="2800" cap="none" dirty="0" smtClean="0">
                <a:latin typeface="Arial" pitchFamily="34" charset="0"/>
                <a:cs typeface="Arial" pitchFamily="34" charset="0"/>
              </a:rPr>
              <a:t>#16.	</a:t>
            </a:r>
            <a:r>
              <a:rPr lang="en-US" sz="2800" cap="none" dirty="0" err="1" smtClean="0">
                <a:latin typeface="Arial" pitchFamily="34" charset="0"/>
                <a:cs typeface="Arial" pitchFamily="34" charset="0"/>
              </a:rPr>
              <a:t>Montesol</a:t>
            </a:r>
            <a:r>
              <a:rPr lang="en-US" sz="2800" cap="none" dirty="0" smtClean="0">
                <a:latin typeface="Arial" pitchFamily="34" charset="0"/>
                <a:cs typeface="Arial" pitchFamily="34" charset="0"/>
              </a:rPr>
              <a:t> Ranch</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qgroup2.ad.dfg.ca.gov\itb10\groups\WCB\Docs\Project_Data\2014\2014106\Photos\Montesol Ranch\DSC00675.JPG"/>
          <p:cNvPicPr/>
          <p:nvPr/>
        </p:nvPicPr>
        <p:blipFill rotWithShape="1">
          <a:blip r:embed="rId3" cstate="print">
            <a:extLst>
              <a:ext uri="{28A0092B-C50C-407E-A947-70E740481C1C}">
                <a14:useLocalDpi xmlns:a14="http://schemas.microsoft.com/office/drawing/2010/main" val="0"/>
              </a:ext>
            </a:extLst>
          </a:blip>
          <a:srcRect t="17077"/>
          <a:stretch/>
        </p:blipFill>
        <p:spPr bwMode="auto">
          <a:xfrm>
            <a:off x="990600" y="1676400"/>
            <a:ext cx="7086600" cy="3810000"/>
          </a:xfrm>
          <a:prstGeom prst="rect">
            <a:avLst/>
          </a:prstGeom>
          <a:noFill/>
          <a:ln>
            <a:noFill/>
          </a:ln>
        </p:spPr>
      </p:pic>
    </p:spTree>
    <p:extLst>
      <p:ext uri="{BB962C8B-B14F-4D97-AF65-F5344CB8AC3E}">
        <p14:creationId xmlns:p14="http://schemas.microsoft.com/office/powerpoint/2010/main" val="2284848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0" y="2743200"/>
            <a:ext cx="4175099" cy="3048000"/>
          </a:xfrm>
        </p:spPr>
        <p:txBody>
          <a:bodyPr>
            <a:noAutofit/>
          </a:bodyPr>
          <a:lstStyle/>
          <a:p>
            <a:pPr marL="45720" indent="0">
              <a:buNone/>
            </a:pPr>
            <a:r>
              <a:rPr lang="en-US" dirty="0"/>
              <a:t>The Easement area will be dedicated to the conservation and preservation of its natural resources.  The Easement includes a “Forest Zone”, which will be used primarily as a sustainable working </a:t>
            </a:r>
            <a:r>
              <a:rPr lang="en-US" dirty="0" smtClean="0"/>
              <a:t>forest.</a:t>
            </a:r>
            <a:endParaRPr lang="en-US" dirty="0"/>
          </a:p>
        </p:txBody>
      </p:sp>
      <p:sp>
        <p:nvSpPr>
          <p:cNvPr id="2" name="Title 1"/>
          <p:cNvSpPr>
            <a:spLocks noGrp="1"/>
          </p:cNvSpPr>
          <p:nvPr>
            <p:ph type="title"/>
          </p:nvPr>
        </p:nvSpPr>
        <p:spPr>
          <a:xfrm>
            <a:off x="381000" y="355848"/>
            <a:ext cx="7010400" cy="1054394"/>
          </a:xfrm>
        </p:spPr>
        <p:txBody>
          <a:bodyPr>
            <a:normAutofit/>
          </a:bodyPr>
          <a:lstStyle/>
          <a:p>
            <a:pPr algn="l"/>
            <a:r>
              <a:rPr lang="en-US" sz="2800" cap="none" dirty="0" smtClean="0">
                <a:latin typeface="Arial" pitchFamily="34" charset="0"/>
                <a:cs typeface="Arial" pitchFamily="34" charset="0"/>
              </a:rPr>
              <a:t>#16.	</a:t>
            </a:r>
            <a:r>
              <a:rPr lang="en-US" sz="2800" cap="none" dirty="0" err="1" smtClean="0">
                <a:latin typeface="Arial" pitchFamily="34" charset="0"/>
                <a:cs typeface="Arial" pitchFamily="34" charset="0"/>
              </a:rPr>
              <a:t>Montesol</a:t>
            </a:r>
            <a:r>
              <a:rPr lang="en-US" sz="2800" cap="none" dirty="0" smtClean="0">
                <a:latin typeface="Arial" pitchFamily="34" charset="0"/>
                <a:cs typeface="Arial" pitchFamily="34" charset="0"/>
              </a:rPr>
              <a:t> Ranch</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qgroup2.ad.dfg.ca.gov\itb10\groups\WCB\Docs\Project_Data\2014\2014106\Photos\Montesol Ranch\DSC0067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097" y="1600200"/>
            <a:ext cx="4294505" cy="5181600"/>
          </a:xfrm>
          <a:prstGeom prst="rect">
            <a:avLst/>
          </a:prstGeom>
          <a:noFill/>
          <a:ln>
            <a:noFill/>
          </a:ln>
        </p:spPr>
      </p:pic>
    </p:spTree>
    <p:extLst>
      <p:ext uri="{BB962C8B-B14F-4D97-AF65-F5344CB8AC3E}">
        <p14:creationId xmlns:p14="http://schemas.microsoft.com/office/powerpoint/2010/main" val="1066052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562600"/>
            <a:ext cx="7772400" cy="1066800"/>
          </a:xfrm>
        </p:spPr>
        <p:txBody>
          <a:bodyPr>
            <a:normAutofit/>
          </a:bodyPr>
          <a:lstStyle/>
          <a:p>
            <a:pPr marL="45720" indent="0">
              <a:buNone/>
            </a:pPr>
            <a:r>
              <a:rPr lang="en-US" dirty="0"/>
              <a:t>The Property’s scenic and open space qualities will protect existing wildlife corridors and habitat for threatened and sensitive wildlife </a:t>
            </a:r>
            <a:r>
              <a:rPr lang="en-US" dirty="0" smtClean="0"/>
              <a:t>species.</a:t>
            </a:r>
            <a:endParaRPr lang="en-US" sz="2000" dirty="0"/>
          </a:p>
        </p:txBody>
      </p:sp>
      <p:sp>
        <p:nvSpPr>
          <p:cNvPr id="2" name="Title 1"/>
          <p:cNvSpPr>
            <a:spLocks noGrp="1"/>
          </p:cNvSpPr>
          <p:nvPr>
            <p:ph type="title"/>
          </p:nvPr>
        </p:nvSpPr>
        <p:spPr>
          <a:xfrm>
            <a:off x="381000" y="355848"/>
            <a:ext cx="7010400" cy="1054394"/>
          </a:xfrm>
        </p:spPr>
        <p:txBody>
          <a:bodyPr>
            <a:normAutofit/>
          </a:bodyPr>
          <a:lstStyle/>
          <a:p>
            <a:pPr algn="l"/>
            <a:r>
              <a:rPr lang="en-US" sz="2800" cap="none" dirty="0" smtClean="0">
                <a:latin typeface="Arial" pitchFamily="34" charset="0"/>
                <a:cs typeface="Arial" pitchFamily="34" charset="0"/>
              </a:rPr>
              <a:t>#16.	</a:t>
            </a:r>
            <a:r>
              <a:rPr lang="en-US" sz="2800" cap="none" dirty="0" err="1" smtClean="0">
                <a:latin typeface="Arial" pitchFamily="34" charset="0"/>
                <a:cs typeface="Arial" pitchFamily="34" charset="0"/>
              </a:rPr>
              <a:t>Montesol</a:t>
            </a:r>
            <a:r>
              <a:rPr lang="en-US" sz="2800" cap="none" dirty="0" smtClean="0">
                <a:latin typeface="Arial" pitchFamily="34" charset="0"/>
                <a:cs typeface="Arial" pitchFamily="34" charset="0"/>
              </a:rPr>
              <a:t> Ranch</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qgroup2.ad.dfg.ca.gov\itb10\groups\WCB\Docs\Project_Data\2014\2014106\Photos\Montesol Ranch\DSC00667.JPG"/>
          <p:cNvPicPr/>
          <p:nvPr/>
        </p:nvPicPr>
        <p:blipFill rotWithShape="1">
          <a:blip r:embed="rId3" cstate="print">
            <a:extLst>
              <a:ext uri="{28A0092B-C50C-407E-A947-70E740481C1C}">
                <a14:useLocalDpi xmlns:a14="http://schemas.microsoft.com/office/drawing/2010/main" val="0"/>
              </a:ext>
            </a:extLst>
          </a:blip>
          <a:srcRect t="17224"/>
          <a:stretch/>
        </p:blipFill>
        <p:spPr bwMode="auto">
          <a:xfrm>
            <a:off x="1066800" y="1676400"/>
            <a:ext cx="6934200" cy="3810000"/>
          </a:xfrm>
          <a:prstGeom prst="rect">
            <a:avLst/>
          </a:prstGeom>
          <a:noFill/>
          <a:ln>
            <a:noFill/>
          </a:ln>
        </p:spPr>
      </p:pic>
    </p:spTree>
    <p:extLst>
      <p:ext uri="{BB962C8B-B14F-4D97-AF65-F5344CB8AC3E}">
        <p14:creationId xmlns:p14="http://schemas.microsoft.com/office/powerpoint/2010/main" val="793906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9102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086600" cy="1054394"/>
          </a:xfrm>
        </p:spPr>
        <p:txBody>
          <a:bodyPr>
            <a:normAutofit/>
          </a:bodyPr>
          <a:lstStyle/>
          <a:p>
            <a:pPr algn="l"/>
            <a:r>
              <a:rPr lang="en-US" sz="2800" cap="none" dirty="0" smtClean="0">
                <a:latin typeface="Arial" pitchFamily="34" charset="0"/>
                <a:cs typeface="Arial" pitchFamily="34" charset="0"/>
              </a:rPr>
              <a:t>#17.	</a:t>
            </a:r>
            <a:r>
              <a:rPr lang="en-US" sz="2800" cap="none" dirty="0" err="1" smtClean="0">
                <a:latin typeface="Arial" pitchFamily="34" charset="0"/>
                <a:cs typeface="Arial" pitchFamily="34" charset="0"/>
              </a:rPr>
              <a:t>Marywood</a:t>
            </a:r>
            <a:r>
              <a:rPr lang="en-US" sz="2800" cap="none" dirty="0" smtClean="0">
                <a:latin typeface="Arial" pitchFamily="34" charset="0"/>
                <a:cs typeface="Arial" pitchFamily="34" charset="0"/>
              </a:rPr>
              <a:t> – Hwy 17 Wildlife 	Crossing</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838200" y="5756276"/>
            <a:ext cx="7772400" cy="568325"/>
          </a:xfrm>
        </p:spPr>
        <p:txBody>
          <a:bodyPr>
            <a:noAutofit/>
          </a:bodyPr>
          <a:lstStyle/>
          <a:p>
            <a:pPr marL="45720" indent="0">
              <a:buNone/>
            </a:pPr>
            <a:endParaRPr lang="en-US" dirty="0"/>
          </a:p>
        </p:txBody>
      </p:sp>
      <p:pic>
        <p:nvPicPr>
          <p:cNvPr id="5" name="Picture 4" descr="U:\groups\WCB\Docs\Staff\Marg, C\Acquisition Projects\2015085 Marywood Hwy 17 Wildlife Crossing\Board\AcquisitionStrategy_7-13-15_for Marywood SCC map.jpg"/>
          <p:cNvPicPr/>
          <p:nvPr/>
        </p:nvPicPr>
        <p:blipFill rotWithShape="1">
          <a:blip r:embed="rId3" cstate="print">
            <a:extLst>
              <a:ext uri="{28A0092B-C50C-407E-A947-70E740481C1C}">
                <a14:useLocalDpi xmlns:a14="http://schemas.microsoft.com/office/drawing/2010/main" val="0"/>
              </a:ext>
            </a:extLst>
          </a:blip>
          <a:srcRect l="1000" t="1760" r="1393" b="1526"/>
          <a:stretch/>
        </p:blipFill>
        <p:spPr bwMode="auto">
          <a:xfrm>
            <a:off x="152400" y="1604864"/>
            <a:ext cx="8839200" cy="5100736"/>
          </a:xfrm>
          <a:prstGeom prst="rect">
            <a:avLst/>
          </a:prstGeom>
          <a:noFill/>
          <a:ln>
            <a:noFill/>
          </a:ln>
        </p:spPr>
      </p:pic>
    </p:spTree>
    <p:extLst>
      <p:ext uri="{BB962C8B-B14F-4D97-AF65-F5344CB8AC3E}">
        <p14:creationId xmlns:p14="http://schemas.microsoft.com/office/powerpoint/2010/main" val="2712809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086600" cy="1054394"/>
          </a:xfrm>
        </p:spPr>
        <p:txBody>
          <a:bodyPr>
            <a:normAutofit/>
          </a:bodyPr>
          <a:lstStyle/>
          <a:p>
            <a:pPr algn="l"/>
            <a:r>
              <a:rPr lang="en-US" sz="2800" cap="none" dirty="0" smtClean="0">
                <a:latin typeface="Arial" pitchFamily="34" charset="0"/>
                <a:cs typeface="Arial" pitchFamily="34" charset="0"/>
              </a:rPr>
              <a:t>#17.	</a:t>
            </a:r>
            <a:r>
              <a:rPr lang="en-US" sz="2800" cap="none" dirty="0" err="1" smtClean="0">
                <a:latin typeface="Arial" pitchFamily="34" charset="0"/>
                <a:cs typeface="Arial" pitchFamily="34" charset="0"/>
              </a:rPr>
              <a:t>Marywood</a:t>
            </a:r>
            <a:r>
              <a:rPr lang="en-US" sz="2800" cap="none" dirty="0" smtClean="0">
                <a:latin typeface="Arial" pitchFamily="34" charset="0"/>
                <a:cs typeface="Arial" pitchFamily="34" charset="0"/>
              </a:rPr>
              <a:t> – Hwy 17 Wildlife 	Crossing</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90193" y="5867401"/>
            <a:ext cx="8811211" cy="873125"/>
          </a:xfrm>
        </p:spPr>
        <p:txBody>
          <a:bodyPr>
            <a:noAutofit/>
          </a:bodyPr>
          <a:lstStyle/>
          <a:p>
            <a:pPr marL="45720" indent="0">
              <a:buNone/>
            </a:pPr>
            <a:r>
              <a:rPr lang="en-US" sz="1800" dirty="0" smtClean="0"/>
              <a:t>Hwy 17 Laurel Curve, LTSCC, &amp; </a:t>
            </a:r>
            <a:r>
              <a:rPr lang="en-US" sz="1800" dirty="0" err="1" smtClean="0"/>
              <a:t>Marywood</a:t>
            </a:r>
            <a:r>
              <a:rPr lang="en-US" sz="1800" dirty="0" smtClean="0"/>
              <a:t> Wildlife Connectivity Study: Field Camera, Roadkill, &amp; UCSC Mountain Lion Radio Collar Data</a:t>
            </a:r>
            <a:endParaRPr lang="en-US" sz="1800" dirty="0"/>
          </a:p>
        </p:txBody>
      </p:sp>
      <p:pic>
        <p:nvPicPr>
          <p:cNvPr id="5" name="Picture 4"/>
          <p:cNvPicPr/>
          <p:nvPr/>
        </p:nvPicPr>
        <p:blipFill rotWithShape="1">
          <a:blip r:embed="rId3"/>
          <a:srcRect l="1273" t="13673" b="28746"/>
          <a:stretch/>
        </p:blipFill>
        <p:spPr>
          <a:xfrm>
            <a:off x="152400" y="1600200"/>
            <a:ext cx="7086600" cy="4114800"/>
          </a:xfrm>
          <a:prstGeom prst="rect">
            <a:avLst/>
          </a:prstGeom>
        </p:spPr>
      </p:pic>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42" t="73884" r="72920" b="3502"/>
          <a:stretch/>
        </p:blipFill>
        <p:spPr bwMode="auto">
          <a:xfrm>
            <a:off x="7391400" y="2883160"/>
            <a:ext cx="1286069" cy="1698366"/>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650" t="75147" r="13370" b="15908"/>
          <a:stretch/>
        </p:blipFill>
        <p:spPr bwMode="auto">
          <a:xfrm>
            <a:off x="6400801" y="1600200"/>
            <a:ext cx="2593623" cy="6096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650" t="84340" r="29278" b="9324"/>
          <a:stretch/>
        </p:blipFill>
        <p:spPr bwMode="auto">
          <a:xfrm>
            <a:off x="6400800" y="2209801"/>
            <a:ext cx="2500605" cy="475862"/>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77630" t="85583"/>
          <a:stretch/>
        </p:blipFill>
        <p:spPr bwMode="auto">
          <a:xfrm>
            <a:off x="7369629" y="4632196"/>
            <a:ext cx="1329612" cy="108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158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086600" cy="1054394"/>
          </a:xfrm>
        </p:spPr>
        <p:txBody>
          <a:bodyPr>
            <a:normAutofit/>
          </a:bodyPr>
          <a:lstStyle/>
          <a:p>
            <a:pPr algn="l"/>
            <a:r>
              <a:rPr lang="en-US" sz="2800" cap="none" dirty="0" smtClean="0">
                <a:latin typeface="Arial" pitchFamily="34" charset="0"/>
                <a:cs typeface="Arial" pitchFamily="34" charset="0"/>
              </a:rPr>
              <a:t>#17.	</a:t>
            </a:r>
            <a:r>
              <a:rPr lang="en-US" sz="2800" cap="none" dirty="0" err="1" smtClean="0">
                <a:latin typeface="Arial" pitchFamily="34" charset="0"/>
                <a:cs typeface="Arial" pitchFamily="34" charset="0"/>
              </a:rPr>
              <a:t>Marywood</a:t>
            </a:r>
            <a:r>
              <a:rPr lang="en-US" sz="2800" cap="none" dirty="0" smtClean="0">
                <a:latin typeface="Arial" pitchFamily="34" charset="0"/>
                <a:cs typeface="Arial" pitchFamily="34" charset="0"/>
              </a:rPr>
              <a:t> – Hwy 17 Wildlife 	Crossing</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3886200" y="4267200"/>
            <a:ext cx="4724400" cy="2057400"/>
          </a:xfrm>
        </p:spPr>
        <p:txBody>
          <a:bodyPr>
            <a:noAutofit/>
          </a:bodyPr>
          <a:lstStyle/>
          <a:p>
            <a:pPr marL="45720" indent="0">
              <a:buNone/>
            </a:pPr>
            <a:r>
              <a:rPr lang="en-US" sz="2400" dirty="0" smtClean="0"/>
              <a:t>Wildlife found on property:  coyotes, mountain </a:t>
            </a:r>
            <a:r>
              <a:rPr lang="en-US" sz="2400" dirty="0"/>
              <a:t>l</a:t>
            </a:r>
            <a:r>
              <a:rPr lang="en-US" sz="2400" dirty="0" smtClean="0"/>
              <a:t>ion, bobcat and fawn nursing on </a:t>
            </a:r>
            <a:r>
              <a:rPr lang="en-US" sz="2400" dirty="0" err="1" smtClean="0"/>
              <a:t>Marywood</a:t>
            </a:r>
            <a:r>
              <a:rPr lang="en-US" sz="2400" dirty="0" smtClean="0"/>
              <a:t> – taken by Land Trust wildlife camera</a:t>
            </a:r>
            <a:endParaRPr lang="en-US" sz="2400" dirty="0"/>
          </a:p>
        </p:txBody>
      </p:sp>
      <p:pic>
        <p:nvPicPr>
          <p:cNvPr id="5" name="Picture 4" descr="U:\groups\WCB\Docs\Staff\Marg, C\Acquisition Projects\2015085 Marywood Hwy 17 Wildlife Crossing\Site Visit\Marywood Coyote Pair 9-27-2015.JPG"/>
          <p:cNvPicPr/>
          <p:nvPr/>
        </p:nvPicPr>
        <p:blipFill rotWithShape="1">
          <a:blip r:embed="rId3" cstate="print">
            <a:extLst>
              <a:ext uri="{28A0092B-C50C-407E-A947-70E740481C1C}">
                <a14:useLocalDpi xmlns:a14="http://schemas.microsoft.com/office/drawing/2010/main" val="0"/>
              </a:ext>
            </a:extLst>
          </a:blip>
          <a:srcRect l="26948" t="8514" r="5552" b="4981"/>
          <a:stretch/>
        </p:blipFill>
        <p:spPr bwMode="auto">
          <a:xfrm>
            <a:off x="189722" y="1676401"/>
            <a:ext cx="3163079" cy="2259563"/>
          </a:xfrm>
          <a:prstGeom prst="rect">
            <a:avLst/>
          </a:prstGeom>
          <a:noFill/>
          <a:ln>
            <a:noFill/>
          </a:ln>
        </p:spPr>
      </p:pic>
      <p:pic>
        <p:nvPicPr>
          <p:cNvPr id="7" name="Picture 6"/>
          <p:cNvPicPr/>
          <p:nvPr/>
        </p:nvPicPr>
        <p:blipFill rotWithShape="1">
          <a:blip r:embed="rId4"/>
          <a:srcRect l="6986" t="11035" r="23273" b="22357"/>
          <a:stretch/>
        </p:blipFill>
        <p:spPr>
          <a:xfrm>
            <a:off x="189722" y="4012164"/>
            <a:ext cx="3315479" cy="2617237"/>
          </a:xfrm>
          <a:prstGeom prst="rect">
            <a:avLst/>
          </a:prstGeom>
        </p:spPr>
      </p:pic>
      <p:pic>
        <p:nvPicPr>
          <p:cNvPr id="8" name="Picture 7"/>
          <p:cNvPicPr/>
          <p:nvPr/>
        </p:nvPicPr>
        <p:blipFill rotWithShape="1">
          <a:blip r:embed="rId5"/>
          <a:srcRect l="6636" t="14596" r="26265" b="11590"/>
          <a:stretch/>
        </p:blipFill>
        <p:spPr>
          <a:xfrm>
            <a:off x="6324600" y="1676401"/>
            <a:ext cx="2590800" cy="2259563"/>
          </a:xfrm>
          <a:prstGeom prst="rect">
            <a:avLst/>
          </a:prstGeom>
        </p:spPr>
      </p:pic>
      <p:pic>
        <p:nvPicPr>
          <p:cNvPr id="9" name="Picture 8"/>
          <p:cNvPicPr/>
          <p:nvPr/>
        </p:nvPicPr>
        <p:blipFill rotWithShape="1">
          <a:blip r:embed="rId6"/>
          <a:srcRect l="15433" t="6111" r="5729" b="18438"/>
          <a:stretch/>
        </p:blipFill>
        <p:spPr>
          <a:xfrm>
            <a:off x="3401008" y="1676401"/>
            <a:ext cx="2847392" cy="2259563"/>
          </a:xfrm>
          <a:prstGeom prst="rect">
            <a:avLst/>
          </a:prstGeom>
        </p:spPr>
      </p:pic>
    </p:spTree>
    <p:extLst>
      <p:ext uri="{BB962C8B-B14F-4D97-AF65-F5344CB8AC3E}">
        <p14:creationId xmlns:p14="http://schemas.microsoft.com/office/powerpoint/2010/main" val="210852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086600" cy="1054394"/>
          </a:xfrm>
        </p:spPr>
        <p:txBody>
          <a:bodyPr>
            <a:normAutofit/>
          </a:bodyPr>
          <a:lstStyle/>
          <a:p>
            <a:pPr algn="l"/>
            <a:r>
              <a:rPr lang="en-US" sz="2800" cap="none" dirty="0" smtClean="0">
                <a:latin typeface="Arial" pitchFamily="34" charset="0"/>
                <a:cs typeface="Arial" pitchFamily="34" charset="0"/>
              </a:rPr>
              <a:t>#17.	</a:t>
            </a:r>
            <a:r>
              <a:rPr lang="en-US" sz="2800" cap="none" dirty="0" err="1" smtClean="0">
                <a:latin typeface="Arial" pitchFamily="34" charset="0"/>
                <a:cs typeface="Arial" pitchFamily="34" charset="0"/>
              </a:rPr>
              <a:t>Marywood</a:t>
            </a:r>
            <a:r>
              <a:rPr lang="en-US" sz="2800" cap="none" dirty="0" smtClean="0">
                <a:latin typeface="Arial" pitchFamily="34" charset="0"/>
                <a:cs typeface="Arial" pitchFamily="34" charset="0"/>
              </a:rPr>
              <a:t> – Hwy 17 Wildlife 	Crossing</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5181600" y="2819400"/>
            <a:ext cx="3429000" cy="1600199"/>
          </a:xfrm>
        </p:spPr>
        <p:txBody>
          <a:bodyPr>
            <a:noAutofit/>
          </a:bodyPr>
          <a:lstStyle/>
          <a:p>
            <a:pPr marL="45720" indent="0">
              <a:buNone/>
            </a:pPr>
            <a:r>
              <a:rPr lang="en-US" sz="2400" dirty="0" smtClean="0"/>
              <a:t>Conservation value of watersheds and streams within the Plan Area</a:t>
            </a:r>
            <a:endParaRPr lang="en-US" sz="2400" dirty="0"/>
          </a:p>
        </p:txBody>
      </p:sp>
      <p:pic>
        <p:nvPicPr>
          <p:cNvPr id="5" name="Picture 4"/>
          <p:cNvPicPr/>
          <p:nvPr/>
        </p:nvPicPr>
        <p:blipFill rotWithShape="1">
          <a:blip r:embed="rId3">
            <a:extLst>
              <a:ext uri="{28A0092B-C50C-407E-A947-70E740481C1C}">
                <a14:useLocalDpi xmlns:a14="http://schemas.microsoft.com/office/drawing/2010/main" val="0"/>
              </a:ext>
            </a:extLst>
          </a:blip>
          <a:srcRect l="5416" t="16626" r="7143" b="18818"/>
          <a:stretch/>
        </p:blipFill>
        <p:spPr>
          <a:xfrm>
            <a:off x="152401" y="1600201"/>
            <a:ext cx="4876800" cy="5105400"/>
          </a:xfrm>
          <a:prstGeom prst="rect">
            <a:avLst/>
          </a:prstGeom>
        </p:spPr>
      </p:pic>
      <p:sp>
        <p:nvSpPr>
          <p:cNvPr id="3" name="TextBox 2"/>
          <p:cNvSpPr txBox="1"/>
          <p:nvPr/>
        </p:nvSpPr>
        <p:spPr>
          <a:xfrm>
            <a:off x="4343400" y="4038600"/>
            <a:ext cx="762000" cy="261610"/>
          </a:xfrm>
          <a:prstGeom prst="rect">
            <a:avLst/>
          </a:prstGeom>
          <a:noFill/>
        </p:spPr>
        <p:txBody>
          <a:bodyPr wrap="square" rtlCol="0">
            <a:spAutoFit/>
          </a:bodyPr>
          <a:lstStyle/>
          <a:p>
            <a:r>
              <a:rPr lang="en-US" sz="1100" b="1" dirty="0" smtClean="0">
                <a:solidFill>
                  <a:schemeClr val="tx1">
                    <a:lumMod val="95000"/>
                    <a:lumOff val="5000"/>
                  </a:schemeClr>
                </a:solidFill>
              </a:rPr>
              <a:t>Property</a:t>
            </a:r>
            <a:endParaRPr lang="en-US" sz="1100" b="1" dirty="0">
              <a:solidFill>
                <a:schemeClr val="tx1">
                  <a:lumMod val="95000"/>
                  <a:lumOff val="5000"/>
                </a:schemeClr>
              </a:solidFill>
            </a:endParaRPr>
          </a:p>
        </p:txBody>
      </p:sp>
      <p:sp>
        <p:nvSpPr>
          <p:cNvPr id="7" name="Oval 6"/>
          <p:cNvSpPr/>
          <p:nvPr/>
        </p:nvSpPr>
        <p:spPr>
          <a:xfrm>
            <a:off x="4800600" y="4476750"/>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 name="Straight Arrow Connector 10"/>
          <p:cNvCxnSpPr/>
          <p:nvPr/>
        </p:nvCxnSpPr>
        <p:spPr>
          <a:xfrm>
            <a:off x="4724400" y="4267200"/>
            <a:ext cx="144780" cy="176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447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162800" cy="1054394"/>
          </a:xfrm>
        </p:spPr>
        <p:txBody>
          <a:bodyPr>
            <a:normAutofit/>
          </a:bodyPr>
          <a:lstStyle/>
          <a:p>
            <a:pPr algn="l"/>
            <a:r>
              <a:rPr lang="en-US" sz="2800" cap="none" dirty="0" smtClean="0">
                <a:latin typeface="Arial" pitchFamily="34" charset="0"/>
                <a:cs typeface="Arial" pitchFamily="34" charset="0"/>
              </a:rPr>
              <a:t>#6.	State Route 36, Buck Mountain 	Mitigation	</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838200" y="5791200"/>
            <a:ext cx="7772400" cy="914400"/>
          </a:xfrm>
        </p:spPr>
        <p:txBody>
          <a:bodyPr>
            <a:noAutofit/>
          </a:bodyPr>
          <a:lstStyle/>
          <a:p>
            <a:pPr marL="45720" indent="0">
              <a:buNone/>
            </a:pPr>
            <a:r>
              <a:rPr lang="en-US" sz="1800" dirty="0" smtClean="0"/>
              <a:t>The </a:t>
            </a:r>
            <a:r>
              <a:rPr lang="en-US" sz="1800" dirty="0"/>
              <a:t>mosaic of </a:t>
            </a:r>
            <a:r>
              <a:rPr lang="en-US" sz="1800" dirty="0" err="1"/>
              <a:t>hydrophytic</a:t>
            </a:r>
            <a:r>
              <a:rPr lang="en-US" sz="1800" dirty="0"/>
              <a:t> vegetation in spring, with Oregon Ash (</a:t>
            </a:r>
            <a:r>
              <a:rPr lang="en-US" sz="1800" dirty="0" err="1"/>
              <a:t>Fraxinus</a:t>
            </a:r>
            <a:r>
              <a:rPr lang="en-US" sz="1800" dirty="0"/>
              <a:t> </a:t>
            </a:r>
            <a:r>
              <a:rPr lang="en-US" sz="1800" dirty="0" err="1"/>
              <a:t>latifolia</a:t>
            </a:r>
            <a:r>
              <a:rPr lang="en-US" sz="1800" dirty="0"/>
              <a:t>) leafing out in the </a:t>
            </a:r>
            <a:r>
              <a:rPr lang="en-US" sz="1800" dirty="0" smtClean="0"/>
              <a:t>fore-ground.</a:t>
            </a:r>
            <a:endParaRPr lang="en-US" sz="1800" dirty="0"/>
          </a:p>
        </p:txBody>
      </p:sp>
      <p:pic>
        <p:nvPicPr>
          <p:cNvPr id="3074" name="Picture 2" descr="U:\groups\WCB\Docs\BoardMtgFiles\2016\November\Briefing Docs - Photos &amp; Maps (Acq&amp;Develop)\Buck Mtn. SR36\Spring_5-29-2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232" r="-6"/>
          <a:stretch/>
        </p:blipFill>
        <p:spPr bwMode="auto">
          <a:xfrm>
            <a:off x="990600" y="1676401"/>
            <a:ext cx="7154851" cy="4114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115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086600" cy="1054394"/>
          </a:xfrm>
        </p:spPr>
        <p:txBody>
          <a:bodyPr>
            <a:normAutofit/>
          </a:bodyPr>
          <a:lstStyle/>
          <a:p>
            <a:pPr algn="l"/>
            <a:r>
              <a:rPr lang="en-US" sz="2800" cap="none" dirty="0" smtClean="0">
                <a:latin typeface="Arial" pitchFamily="34" charset="0"/>
                <a:cs typeface="Arial" pitchFamily="34" charset="0"/>
              </a:rPr>
              <a:t>#17.	</a:t>
            </a:r>
            <a:r>
              <a:rPr lang="en-US" sz="2800" cap="none" dirty="0" err="1" smtClean="0">
                <a:latin typeface="Arial" pitchFamily="34" charset="0"/>
                <a:cs typeface="Arial" pitchFamily="34" charset="0"/>
              </a:rPr>
              <a:t>Marywood</a:t>
            </a:r>
            <a:r>
              <a:rPr lang="en-US" sz="2800" cap="none" dirty="0" smtClean="0">
                <a:latin typeface="Arial" pitchFamily="34" charset="0"/>
                <a:cs typeface="Arial" pitchFamily="34" charset="0"/>
              </a:rPr>
              <a:t> – Hwy 17 Wildlife 	Crossing</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5029200" y="2743201"/>
            <a:ext cx="3581400" cy="3581400"/>
          </a:xfrm>
        </p:spPr>
        <p:txBody>
          <a:bodyPr>
            <a:noAutofit/>
          </a:bodyPr>
          <a:lstStyle/>
          <a:p>
            <a:pPr marL="45720" indent="0">
              <a:buNone/>
            </a:pPr>
            <a:r>
              <a:rPr lang="en-US" dirty="0" smtClean="0"/>
              <a:t>Bean Creek-western portion of the property</a:t>
            </a:r>
            <a:endParaRPr lang="en-US" dirty="0"/>
          </a:p>
        </p:txBody>
      </p:sp>
      <p:pic>
        <p:nvPicPr>
          <p:cNvPr id="5" name="Picture 4" descr="U:\groups\WCB\Docs\Staff\Marg, C\Acquisition Projects\2015085 Marywood Hwy 17 Wildlife Crossing\Site Visit\20160107_113226.jpg"/>
          <p:cNvPicPr/>
          <p:nvPr/>
        </p:nvPicPr>
        <p:blipFill rotWithShape="1">
          <a:blip r:embed="rId3" cstate="print">
            <a:extLst>
              <a:ext uri="{28A0092B-C50C-407E-A947-70E740481C1C}">
                <a14:useLocalDpi xmlns:a14="http://schemas.microsoft.com/office/drawing/2010/main" val="0"/>
              </a:ext>
            </a:extLst>
          </a:blip>
          <a:srcRect t="17139"/>
          <a:stretch/>
        </p:blipFill>
        <p:spPr bwMode="auto">
          <a:xfrm>
            <a:off x="152400" y="1600200"/>
            <a:ext cx="4267200" cy="5139612"/>
          </a:xfrm>
          <a:prstGeom prst="rect">
            <a:avLst/>
          </a:prstGeom>
          <a:noFill/>
          <a:ln>
            <a:noFill/>
          </a:ln>
        </p:spPr>
      </p:pic>
    </p:spTree>
    <p:extLst>
      <p:ext uri="{BB962C8B-B14F-4D97-AF65-F5344CB8AC3E}">
        <p14:creationId xmlns:p14="http://schemas.microsoft.com/office/powerpoint/2010/main" val="753334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086600" cy="1054394"/>
          </a:xfrm>
        </p:spPr>
        <p:txBody>
          <a:bodyPr>
            <a:normAutofit/>
          </a:bodyPr>
          <a:lstStyle/>
          <a:p>
            <a:pPr algn="l"/>
            <a:r>
              <a:rPr lang="en-US" sz="2800" cap="none" dirty="0" smtClean="0">
                <a:latin typeface="Arial" pitchFamily="34" charset="0"/>
                <a:cs typeface="Arial" pitchFamily="34" charset="0"/>
              </a:rPr>
              <a:t>#17.	</a:t>
            </a:r>
            <a:r>
              <a:rPr lang="en-US" sz="2800" cap="none" dirty="0" err="1" smtClean="0">
                <a:latin typeface="Arial" pitchFamily="34" charset="0"/>
                <a:cs typeface="Arial" pitchFamily="34" charset="0"/>
              </a:rPr>
              <a:t>Marywood</a:t>
            </a:r>
            <a:r>
              <a:rPr lang="en-US" sz="2800" cap="none" dirty="0" smtClean="0">
                <a:latin typeface="Arial" pitchFamily="34" charset="0"/>
                <a:cs typeface="Arial" pitchFamily="34" charset="0"/>
              </a:rPr>
              <a:t> – Hwy 17 Wildlife 	Crossing</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5257800" y="3124201"/>
            <a:ext cx="3352800" cy="3200400"/>
          </a:xfrm>
        </p:spPr>
        <p:txBody>
          <a:bodyPr>
            <a:noAutofit/>
          </a:bodyPr>
          <a:lstStyle/>
          <a:p>
            <a:pPr marL="45720" indent="0">
              <a:buNone/>
            </a:pPr>
            <a:r>
              <a:rPr lang="en-US" dirty="0" smtClean="0"/>
              <a:t>Coastal Redwoods located on the property</a:t>
            </a:r>
            <a:endParaRPr lang="en-US" dirty="0"/>
          </a:p>
        </p:txBody>
      </p:sp>
      <p:pic>
        <p:nvPicPr>
          <p:cNvPr id="5" name="Picture 4" descr="U:\groups\WCB\Docs\Staff\Marg, C\Acquisition Projects\2015085 Marywood Hwy 17 Wildlife Crossing\Site Visit\IMG_110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00200"/>
            <a:ext cx="4648200" cy="5181600"/>
          </a:xfrm>
          <a:prstGeom prst="rect">
            <a:avLst/>
          </a:prstGeom>
          <a:noFill/>
          <a:ln>
            <a:noFill/>
          </a:ln>
        </p:spPr>
      </p:pic>
    </p:spTree>
    <p:extLst>
      <p:ext uri="{BB962C8B-B14F-4D97-AF65-F5344CB8AC3E}">
        <p14:creationId xmlns:p14="http://schemas.microsoft.com/office/powerpoint/2010/main" val="258670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086600" cy="1054394"/>
          </a:xfrm>
        </p:spPr>
        <p:txBody>
          <a:bodyPr>
            <a:normAutofit/>
          </a:bodyPr>
          <a:lstStyle/>
          <a:p>
            <a:pPr algn="l"/>
            <a:r>
              <a:rPr lang="en-US" sz="2800" cap="none" dirty="0" smtClean="0">
                <a:latin typeface="Arial" pitchFamily="34" charset="0"/>
                <a:cs typeface="Arial" pitchFamily="34" charset="0"/>
              </a:rPr>
              <a:t>#17.	</a:t>
            </a:r>
            <a:r>
              <a:rPr lang="en-US" sz="2800" cap="none" dirty="0" err="1" smtClean="0">
                <a:latin typeface="Arial" pitchFamily="34" charset="0"/>
                <a:cs typeface="Arial" pitchFamily="34" charset="0"/>
              </a:rPr>
              <a:t>Marywood</a:t>
            </a:r>
            <a:r>
              <a:rPr lang="en-US" sz="2800" cap="none" dirty="0" smtClean="0">
                <a:latin typeface="Arial" pitchFamily="34" charset="0"/>
                <a:cs typeface="Arial" pitchFamily="34" charset="0"/>
              </a:rPr>
              <a:t> – Hwy 17 Wildlife 	Crossing</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685800" y="5867400"/>
            <a:ext cx="7772400" cy="762000"/>
          </a:xfrm>
        </p:spPr>
        <p:txBody>
          <a:bodyPr>
            <a:noAutofit/>
          </a:bodyPr>
          <a:lstStyle/>
          <a:p>
            <a:pPr marL="45720" indent="0">
              <a:buNone/>
            </a:pPr>
            <a:r>
              <a:rPr lang="en-US" dirty="0" smtClean="0"/>
              <a:t>Aerial photo of Laurel Curve by drone, looking east towards </a:t>
            </a:r>
            <a:r>
              <a:rPr lang="en-US" dirty="0" err="1" smtClean="0"/>
              <a:t>Marywood</a:t>
            </a:r>
            <a:r>
              <a:rPr lang="en-US" dirty="0" smtClean="0"/>
              <a:t> Parcel</a:t>
            </a:r>
            <a:endParaRPr lang="en-US" dirty="0"/>
          </a:p>
        </p:txBody>
      </p:sp>
      <p:pic>
        <p:nvPicPr>
          <p:cNvPr id="5" name="Picture 4" descr="U:\groups\WCB\Docs\Staff\Marg, C\Acquisition Projects\2015085 Marywood Hwy 17 Wildlife Crossing\Site Visit\DJI00141FullProcessed.jpg"/>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1"/>
            <a:ext cx="7162800" cy="4105275"/>
          </a:xfrm>
          <a:prstGeom prst="rect">
            <a:avLst/>
          </a:prstGeom>
          <a:noFill/>
          <a:ln>
            <a:noFill/>
          </a:ln>
        </p:spPr>
      </p:pic>
      <p:sp>
        <p:nvSpPr>
          <p:cNvPr id="7" name="TextBox 6"/>
          <p:cNvSpPr txBox="1"/>
          <p:nvPr/>
        </p:nvSpPr>
        <p:spPr>
          <a:xfrm>
            <a:off x="5867400" y="6629400"/>
            <a:ext cx="3276600" cy="246221"/>
          </a:xfrm>
          <a:prstGeom prst="rect">
            <a:avLst/>
          </a:prstGeom>
          <a:noFill/>
        </p:spPr>
        <p:txBody>
          <a:bodyPr wrap="square" rtlCol="0">
            <a:spAutoFit/>
          </a:bodyPr>
          <a:lstStyle/>
          <a:p>
            <a:r>
              <a:rPr lang="en-US" sz="1000" dirty="0" smtClean="0"/>
              <a:t>Photo courtesy of Land Trust of Santa Cruz County</a:t>
            </a:r>
            <a:endParaRPr lang="en-US" sz="1000" dirty="0"/>
          </a:p>
        </p:txBody>
      </p:sp>
    </p:spTree>
    <p:extLst>
      <p:ext uri="{BB962C8B-B14F-4D97-AF65-F5344CB8AC3E}">
        <p14:creationId xmlns:p14="http://schemas.microsoft.com/office/powerpoint/2010/main" val="1998206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422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2590801"/>
            <a:ext cx="3048000" cy="1676400"/>
          </a:xfrm>
        </p:spPr>
        <p:txBody>
          <a:bodyPr/>
          <a:lstStyle/>
          <a:p>
            <a:pPr marL="45720" indent="0">
              <a:buNone/>
            </a:pPr>
            <a:r>
              <a:rPr lang="en-US" sz="2000" dirty="0" smtClean="0"/>
              <a:t>Los </a:t>
            </a:r>
            <a:r>
              <a:rPr lang="en-US" sz="2000" dirty="0" err="1" smtClean="0"/>
              <a:t>Banos</a:t>
            </a:r>
            <a:r>
              <a:rPr lang="en-US" sz="2000" dirty="0" smtClean="0"/>
              <a:t> WA – Boundary Drain Water Conveyance Enhancement</a:t>
            </a:r>
            <a:endParaRPr lang="en-US" sz="2000" dirty="0"/>
          </a:p>
        </p:txBody>
      </p:sp>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#18.	Central Region State Wildlife 	Area Habitat Enhancement Project</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C:\Users\cbaumback\Desktop\Central Region WA habitat improvement project_final (3)jpg_Page14.jpg"/>
          <p:cNvPicPr>
            <a:picLocks noChangeAspect="1" noChangeArrowheads="1"/>
          </p:cNvPicPr>
          <p:nvPr/>
        </p:nvPicPr>
        <p:blipFill rotWithShape="1">
          <a:blip r:embed="rId3">
            <a:extLst>
              <a:ext uri="{28A0092B-C50C-407E-A947-70E740481C1C}">
                <a14:useLocalDpi xmlns:a14="http://schemas.microsoft.com/office/drawing/2010/main" val="0"/>
              </a:ext>
            </a:extLst>
          </a:blip>
          <a:srcRect l="12117" t="14592" r="12108" b="26632"/>
          <a:stretch/>
        </p:blipFill>
        <p:spPr bwMode="auto">
          <a:xfrm>
            <a:off x="152402" y="1600200"/>
            <a:ext cx="5086063" cy="510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cbaumback\Desktop\Central Region WA habitat improvement project_final (3)jpg_Page14.jpg"/>
          <p:cNvPicPr>
            <a:picLocks noChangeAspect="1" noChangeArrowheads="1"/>
          </p:cNvPicPr>
          <p:nvPr/>
        </p:nvPicPr>
        <p:blipFill rotWithShape="1">
          <a:blip r:embed="rId3">
            <a:extLst>
              <a:ext uri="{28A0092B-C50C-407E-A947-70E740481C1C}">
                <a14:useLocalDpi xmlns:a14="http://schemas.microsoft.com/office/drawing/2010/main" val="0"/>
              </a:ext>
            </a:extLst>
          </a:blip>
          <a:srcRect l="11975" t="77820" r="34148" b="13094"/>
          <a:stretch/>
        </p:blipFill>
        <p:spPr bwMode="auto">
          <a:xfrm>
            <a:off x="152401" y="6064490"/>
            <a:ext cx="2937588" cy="641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91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2600" y="2362200"/>
            <a:ext cx="3124200" cy="1676400"/>
          </a:xfrm>
        </p:spPr>
        <p:txBody>
          <a:bodyPr/>
          <a:lstStyle/>
          <a:p>
            <a:pPr marL="45720" indent="0">
              <a:buNone/>
            </a:pPr>
            <a:r>
              <a:rPr lang="en-US" sz="2000" dirty="0" smtClean="0"/>
              <a:t>Gadwall Unit – </a:t>
            </a:r>
            <a:r>
              <a:rPr lang="en-US" sz="2000" dirty="0" err="1" smtClean="0"/>
              <a:t>Ramacciotti</a:t>
            </a:r>
            <a:r>
              <a:rPr lang="en-US" sz="2000" dirty="0" smtClean="0"/>
              <a:t> Habitat Rejuvenation and Water Conveyance Project</a:t>
            </a:r>
          </a:p>
        </p:txBody>
      </p:sp>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#18.	Central Region State Wildlife 	Area Habitat Enhancement Project</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C:\Users\cbaumback\Desktop\Central Region WA habitat improvement project_final (3)jpg_Page15.jpg"/>
          <p:cNvPicPr>
            <a:picLocks noChangeAspect="1" noChangeArrowheads="1"/>
          </p:cNvPicPr>
          <p:nvPr/>
        </p:nvPicPr>
        <p:blipFill rotWithShape="1">
          <a:blip r:embed="rId3">
            <a:extLst>
              <a:ext uri="{28A0092B-C50C-407E-A947-70E740481C1C}">
                <a14:useLocalDpi xmlns:a14="http://schemas.microsoft.com/office/drawing/2010/main" val="0"/>
              </a:ext>
            </a:extLst>
          </a:blip>
          <a:srcRect l="6242" t="9852" r="6603" b="23581"/>
          <a:stretch/>
        </p:blipFill>
        <p:spPr bwMode="auto">
          <a:xfrm>
            <a:off x="152401" y="1584836"/>
            <a:ext cx="5257800" cy="5196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cbaumback\Desktop\Central Region WA habitat improvement project_final (3)jpg_Page1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2000"/>
                    </a14:imgEffect>
                  </a14:imgLayer>
                </a14:imgProps>
              </a:ext>
              <a:ext uri="{28A0092B-C50C-407E-A947-70E740481C1C}">
                <a14:useLocalDpi xmlns:a14="http://schemas.microsoft.com/office/drawing/2010/main" val="0"/>
              </a:ext>
            </a:extLst>
          </a:blip>
          <a:srcRect l="19209" t="79981" r="44057" b="12114"/>
          <a:stretch/>
        </p:blipFill>
        <p:spPr bwMode="auto">
          <a:xfrm>
            <a:off x="228602" y="5867401"/>
            <a:ext cx="1904999" cy="5304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cbaumback\Desktop\Central Region WA habitat improvement project_final (3)jpg_Page1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2000"/>
                    </a14:imgEffect>
                  </a14:imgLayer>
                </a14:imgProps>
              </a:ext>
              <a:ext uri="{28A0092B-C50C-407E-A947-70E740481C1C}">
                <a14:useLocalDpi xmlns:a14="http://schemas.microsoft.com/office/drawing/2010/main" val="0"/>
              </a:ext>
            </a:extLst>
          </a:blip>
          <a:srcRect l="6082" t="88899" r="31620" b="7089"/>
          <a:stretch/>
        </p:blipFill>
        <p:spPr bwMode="auto">
          <a:xfrm>
            <a:off x="152402" y="6477000"/>
            <a:ext cx="3124199" cy="26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89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0" y="3352800"/>
            <a:ext cx="3124200" cy="1524000"/>
          </a:xfrm>
        </p:spPr>
        <p:txBody>
          <a:bodyPr/>
          <a:lstStyle/>
          <a:p>
            <a:pPr marL="45720" indent="0">
              <a:buNone/>
            </a:pPr>
            <a:r>
              <a:rPr lang="en-US" sz="2000" dirty="0" smtClean="0"/>
              <a:t>Salt Sloug</a:t>
            </a:r>
            <a:r>
              <a:rPr lang="en-US" dirty="0" smtClean="0"/>
              <a:t>h Water Conveyance and Management Uplands Enhancement</a:t>
            </a:r>
            <a:endParaRPr lang="en-US" sz="2000" dirty="0"/>
          </a:p>
        </p:txBody>
      </p:sp>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#18.	Central Region State Wildlife 	Area Habitat Enhancement Project</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Users\cbaumback\Desktop\Central Region WA habitat improvement project_final (3)jpg_Page16.jpg"/>
          <p:cNvPicPr>
            <a:picLocks noChangeAspect="1" noChangeArrowheads="1"/>
          </p:cNvPicPr>
          <p:nvPr/>
        </p:nvPicPr>
        <p:blipFill rotWithShape="1">
          <a:blip r:embed="rId3">
            <a:extLst>
              <a:ext uri="{28A0092B-C50C-407E-A947-70E740481C1C}">
                <a14:useLocalDpi xmlns:a14="http://schemas.microsoft.com/office/drawing/2010/main" val="0"/>
              </a:ext>
            </a:extLst>
          </a:blip>
          <a:srcRect l="6386" t="10127" r="13206" b="23173"/>
          <a:stretch/>
        </p:blipFill>
        <p:spPr bwMode="auto">
          <a:xfrm>
            <a:off x="152400" y="1600200"/>
            <a:ext cx="5261316" cy="5181600"/>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394" t="78465" r="41681" b="7899"/>
          <a:stretch/>
        </p:blipFill>
        <p:spPr bwMode="auto">
          <a:xfrm>
            <a:off x="228600" y="5431697"/>
            <a:ext cx="2631235" cy="96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0333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943600"/>
            <a:ext cx="7772400" cy="762000"/>
          </a:xfrm>
        </p:spPr>
        <p:txBody>
          <a:bodyPr>
            <a:normAutofit/>
          </a:bodyPr>
          <a:lstStyle/>
          <a:p>
            <a:pPr marL="45720" indent="0">
              <a:buNone/>
            </a:pPr>
            <a:r>
              <a:rPr lang="en-US" sz="2000" dirty="0" smtClean="0"/>
              <a:t>North Grasslands WA, Salt Slough Unit – one of the wetlands benefitted by the </a:t>
            </a:r>
            <a:r>
              <a:rPr lang="en-US" sz="2000" dirty="0" err="1" smtClean="0"/>
              <a:t>Wolfsen</a:t>
            </a:r>
            <a:r>
              <a:rPr lang="en-US" sz="2000" dirty="0" smtClean="0"/>
              <a:t> Road repair</a:t>
            </a:r>
            <a:endParaRPr lang="en-US" sz="2000" dirty="0"/>
          </a:p>
        </p:txBody>
      </p:sp>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#18.	Central Region State Wildlife 	Area Habitat Enhancement Project</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groups\WCB\Docs\Project_Data\2016\2016107\Application\media\image12.jpeg"/>
          <p:cNvPicPr/>
          <p:nvPr/>
        </p:nvPicPr>
        <p:blipFill rotWithShape="1">
          <a:blip r:embed="rId3">
            <a:extLst>
              <a:ext uri="{28A0092B-C50C-407E-A947-70E740481C1C}">
                <a14:useLocalDpi xmlns:a14="http://schemas.microsoft.com/office/drawing/2010/main" val="0"/>
              </a:ext>
            </a:extLst>
          </a:blip>
          <a:srcRect l="1513" t="1839" r="1801" b="2309"/>
          <a:stretch/>
        </p:blipFill>
        <p:spPr bwMode="auto">
          <a:xfrm>
            <a:off x="990600" y="1676400"/>
            <a:ext cx="7162800" cy="4191000"/>
          </a:xfrm>
          <a:prstGeom prst="rect">
            <a:avLst/>
          </a:prstGeom>
          <a:noFill/>
        </p:spPr>
      </p:pic>
    </p:spTree>
    <p:extLst>
      <p:ext uri="{BB962C8B-B14F-4D97-AF65-F5344CB8AC3E}">
        <p14:creationId xmlns:p14="http://schemas.microsoft.com/office/powerpoint/2010/main" val="443874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562600"/>
            <a:ext cx="7772400" cy="990600"/>
          </a:xfrm>
        </p:spPr>
        <p:txBody>
          <a:bodyPr>
            <a:normAutofit lnSpcReduction="10000"/>
          </a:bodyPr>
          <a:lstStyle/>
          <a:p>
            <a:pPr marL="45720" indent="0">
              <a:buNone/>
            </a:pPr>
            <a:r>
              <a:rPr lang="en-US" sz="2000" dirty="0" smtClean="0"/>
              <a:t>Los </a:t>
            </a:r>
            <a:r>
              <a:rPr lang="en-US" sz="2000" dirty="0" err="1" smtClean="0"/>
              <a:t>Banos</a:t>
            </a:r>
            <a:r>
              <a:rPr lang="en-US" sz="2000" dirty="0" smtClean="0"/>
              <a:t> Wildlife Area.  Wetlands will be restored and enhanced.  Water control infrastructure updates will allow optimal moist soil management.</a:t>
            </a:r>
            <a:endParaRPr lang="en-US" sz="2000" dirty="0"/>
          </a:p>
        </p:txBody>
      </p:sp>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#18.	Central Region State Wildlife 	Area Habitat Enhancement Project</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groups\WCB\Docs\Project_Data\2016\2016107\Application\media\image7.jpeg"/>
          <p:cNvPicPr/>
          <p:nvPr/>
        </p:nvPicPr>
        <p:blipFill rotWithShape="1">
          <a:blip r:embed="rId3">
            <a:extLst>
              <a:ext uri="{28A0092B-C50C-407E-A947-70E740481C1C}">
                <a14:useLocalDpi xmlns:a14="http://schemas.microsoft.com/office/drawing/2010/main" val="0"/>
              </a:ext>
            </a:extLst>
          </a:blip>
          <a:srcRect l="1640" t="10607" r="1485" b="1464"/>
          <a:stretch/>
        </p:blipFill>
        <p:spPr bwMode="auto">
          <a:xfrm>
            <a:off x="990601" y="1676400"/>
            <a:ext cx="7078649" cy="3837992"/>
          </a:xfrm>
          <a:prstGeom prst="rect">
            <a:avLst/>
          </a:prstGeom>
          <a:noFill/>
        </p:spPr>
      </p:pic>
    </p:spTree>
    <p:extLst>
      <p:ext uri="{BB962C8B-B14F-4D97-AF65-F5344CB8AC3E}">
        <p14:creationId xmlns:p14="http://schemas.microsoft.com/office/powerpoint/2010/main" val="1956120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943600"/>
            <a:ext cx="7772400" cy="685800"/>
          </a:xfrm>
        </p:spPr>
        <p:txBody>
          <a:bodyPr>
            <a:normAutofit lnSpcReduction="10000"/>
          </a:bodyPr>
          <a:lstStyle/>
          <a:p>
            <a:pPr marL="45720" indent="0">
              <a:buNone/>
            </a:pPr>
            <a:r>
              <a:rPr lang="en-US" sz="2000" dirty="0" smtClean="0"/>
              <a:t>Los </a:t>
            </a:r>
            <a:r>
              <a:rPr lang="en-US" sz="2000" dirty="0" err="1" smtClean="0"/>
              <a:t>Banos</a:t>
            </a:r>
            <a:r>
              <a:rPr lang="en-US" sz="2000" dirty="0" smtClean="0"/>
              <a:t> WA – boundary drain and road crossing repairs</a:t>
            </a:r>
            <a:endParaRPr lang="en-US" sz="2000" dirty="0"/>
          </a:p>
        </p:txBody>
      </p:sp>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#18.	Central Region State Wildlife 	Area Habitat Enhancement Project</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groups\WCB\Docs\Project_Data\2016\2016107\Application\media\image4.jpeg"/>
          <p:cNvPicPr/>
          <p:nvPr/>
        </p:nvPicPr>
        <p:blipFill rotWithShape="1">
          <a:blip r:embed="rId3">
            <a:extLst>
              <a:ext uri="{28A0092B-C50C-407E-A947-70E740481C1C}">
                <a14:useLocalDpi xmlns:a14="http://schemas.microsoft.com/office/drawing/2010/main" val="0"/>
              </a:ext>
            </a:extLst>
          </a:blip>
          <a:srcRect l="1672" t="2091" r="1455" b="2057"/>
          <a:stretch/>
        </p:blipFill>
        <p:spPr bwMode="auto">
          <a:xfrm>
            <a:off x="1073021" y="1676400"/>
            <a:ext cx="6927980" cy="4191000"/>
          </a:xfrm>
          <a:prstGeom prst="rect">
            <a:avLst/>
          </a:prstGeom>
          <a:noFill/>
        </p:spPr>
      </p:pic>
    </p:spTree>
    <p:extLst>
      <p:ext uri="{BB962C8B-B14F-4D97-AF65-F5344CB8AC3E}">
        <p14:creationId xmlns:p14="http://schemas.microsoft.com/office/powerpoint/2010/main" val="561688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8658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638801"/>
            <a:ext cx="7772400" cy="990599"/>
          </a:xfrm>
        </p:spPr>
        <p:txBody>
          <a:bodyPr>
            <a:normAutofit lnSpcReduction="10000"/>
          </a:bodyPr>
          <a:lstStyle/>
          <a:p>
            <a:pPr marL="45720" indent="0">
              <a:buNone/>
            </a:pPr>
            <a:r>
              <a:rPr lang="en-US" sz="2000" dirty="0" smtClean="0"/>
              <a:t>Boundary drain will be replaced to allow access and enhanced management and road will be widened for public safety and to allow large equipment access.</a:t>
            </a:r>
            <a:endParaRPr lang="en-US" sz="2000" dirty="0"/>
          </a:p>
        </p:txBody>
      </p:sp>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#18.	Central Region State Wildlife 	Area Habitat Enhancement Project</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groups\WCB\Docs\Project_Data\2016\2016107\Application\media\image5.jpeg"/>
          <p:cNvPicPr/>
          <p:nvPr/>
        </p:nvPicPr>
        <p:blipFill rotWithShape="1">
          <a:blip r:embed="rId3">
            <a:extLst>
              <a:ext uri="{28A0092B-C50C-407E-A947-70E740481C1C}">
                <a14:useLocalDpi xmlns:a14="http://schemas.microsoft.com/office/drawing/2010/main" val="0"/>
              </a:ext>
            </a:extLst>
          </a:blip>
          <a:srcRect l="1451" t="8952" r="1486" b="1807"/>
          <a:stretch/>
        </p:blipFill>
        <p:spPr bwMode="auto">
          <a:xfrm>
            <a:off x="1066800" y="1676400"/>
            <a:ext cx="7010400" cy="3841102"/>
          </a:xfrm>
          <a:prstGeom prst="rect">
            <a:avLst/>
          </a:prstGeom>
          <a:noFill/>
        </p:spPr>
      </p:pic>
    </p:spTree>
    <p:extLst>
      <p:ext uri="{BB962C8B-B14F-4D97-AF65-F5344CB8AC3E}">
        <p14:creationId xmlns:p14="http://schemas.microsoft.com/office/powerpoint/2010/main" val="2095680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7592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52400" y="6258580"/>
            <a:ext cx="4419600" cy="523220"/>
          </a:xfrm>
          <a:prstGeom prst="rect">
            <a:avLst/>
          </a:prstGeom>
          <a:solidFill>
            <a:schemeClr val="bg1"/>
          </a:solidFill>
        </p:spPr>
        <p:txBody>
          <a:bodyPr wrap="square" rtlCol="0">
            <a:spAutoFit/>
          </a:bodyPr>
          <a:lstStyle/>
          <a:p>
            <a:r>
              <a:rPr lang="en-US" sz="1400" b="1" dirty="0" err="1" smtClean="0"/>
              <a:t>Chesebro</a:t>
            </a:r>
            <a:r>
              <a:rPr lang="en-US" sz="1400" b="1" dirty="0" smtClean="0"/>
              <a:t> Meadows Acquisition</a:t>
            </a:r>
          </a:p>
          <a:p>
            <a:r>
              <a:rPr lang="en-US" sz="1400" b="1" dirty="0" smtClean="0"/>
              <a:t>Sierra Madre – Santa Monica Mountains Linkage</a:t>
            </a:r>
            <a:endParaRPr lang="en-US" sz="1400" b="1" dirty="0"/>
          </a:p>
        </p:txBody>
      </p:sp>
    </p:spTree>
    <p:extLst>
      <p:ext uri="{BB962C8B-B14F-4D97-AF65-F5344CB8AC3E}">
        <p14:creationId xmlns:p14="http://schemas.microsoft.com/office/powerpoint/2010/main" val="26870414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31"/>
            <a:ext cx="9144000" cy="6858000"/>
          </a:xfrm>
          <a:prstGeom prst="rect">
            <a:avLst/>
          </a:prstGeom>
        </p:spPr>
      </p:pic>
      <p:sp>
        <p:nvSpPr>
          <p:cNvPr id="2" name="TextBox 1"/>
          <p:cNvSpPr txBox="1"/>
          <p:nvPr/>
        </p:nvSpPr>
        <p:spPr>
          <a:xfrm>
            <a:off x="6858000" y="914400"/>
            <a:ext cx="758952" cy="237744"/>
          </a:xfrm>
          <a:prstGeom prst="rect">
            <a:avLst/>
          </a:prstGeom>
          <a:solidFill>
            <a:schemeClr val="bg1"/>
          </a:solidFill>
        </p:spPr>
        <p:txBody>
          <a:bodyPr wrap="square" rtlCol="0">
            <a:spAutoFit/>
          </a:bodyPr>
          <a:lstStyle/>
          <a:p>
            <a:r>
              <a:rPr lang="en-US" sz="1000" dirty="0" err="1" smtClean="0"/>
              <a:t>Chesebro</a:t>
            </a:r>
            <a:endParaRPr lang="en-US" sz="1000" dirty="0"/>
          </a:p>
        </p:txBody>
      </p:sp>
    </p:spTree>
    <p:extLst>
      <p:ext uri="{BB962C8B-B14F-4D97-AF65-F5344CB8AC3E}">
        <p14:creationId xmlns:p14="http://schemas.microsoft.com/office/powerpoint/2010/main" val="1889038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0" y="2590801"/>
            <a:ext cx="3276600" cy="1828800"/>
          </a:xfrm>
        </p:spPr>
        <p:txBody>
          <a:bodyPr/>
          <a:lstStyle/>
          <a:p>
            <a:pPr marL="45720" indent="0">
              <a:buNone/>
            </a:pPr>
            <a:r>
              <a:rPr lang="en-US" sz="2000" dirty="0" err="1" smtClean="0"/>
              <a:t>Chesebro</a:t>
            </a:r>
            <a:r>
              <a:rPr lang="en-US" sz="2000" dirty="0" smtClean="0"/>
              <a:t> Meadows Acquisition Sierra Madre – Santa Monica Mountains Linkage Regional Trail Network</a:t>
            </a:r>
            <a:endParaRPr lang="en-US" sz="2000" dirty="0"/>
          </a:p>
        </p:txBody>
      </p:sp>
      <p:sp>
        <p:nvSpPr>
          <p:cNvPr id="2" name="Title 1"/>
          <p:cNvSpPr>
            <a:spLocks noGrp="1"/>
          </p:cNvSpPr>
          <p:nvPr>
            <p:ph type="title"/>
          </p:nvPr>
        </p:nvSpPr>
        <p:spPr>
          <a:xfrm>
            <a:off x="381000" y="355848"/>
            <a:ext cx="7086600" cy="1054394"/>
          </a:xfrm>
        </p:spPr>
        <p:txBody>
          <a:bodyPr>
            <a:normAutofit/>
          </a:bodyPr>
          <a:lstStyle/>
          <a:p>
            <a:pPr algn="l"/>
            <a:r>
              <a:rPr lang="en-US" sz="2800" cap="none" dirty="0" smtClean="0">
                <a:latin typeface="Arial" pitchFamily="34" charset="0"/>
                <a:cs typeface="Arial" pitchFamily="34" charset="0"/>
              </a:rPr>
              <a:t>#19.	</a:t>
            </a:r>
            <a:r>
              <a:rPr lang="en-US" sz="2800" cap="none" dirty="0" err="1" smtClean="0">
                <a:latin typeface="Arial" pitchFamily="34" charset="0"/>
                <a:cs typeface="Arial" pitchFamily="34" charset="0"/>
              </a:rPr>
              <a:t>Chesebro</a:t>
            </a:r>
            <a:r>
              <a:rPr lang="en-US" sz="2800" cap="none" dirty="0" smtClean="0">
                <a:latin typeface="Arial" pitchFamily="34" charset="0"/>
                <a:cs typeface="Arial" pitchFamily="34" charset="0"/>
              </a:rPr>
              <a:t> Meadow</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904" r="1757" b="13197"/>
          <a:stretch/>
        </p:blipFill>
        <p:spPr>
          <a:xfrm>
            <a:off x="152401" y="1413168"/>
            <a:ext cx="4800600" cy="5368632"/>
          </a:xfrm>
          <a:prstGeom prst="rect">
            <a:avLst/>
          </a:prstGeom>
        </p:spPr>
      </p:pic>
    </p:spTree>
    <p:extLst>
      <p:ext uri="{BB962C8B-B14F-4D97-AF65-F5344CB8AC3E}">
        <p14:creationId xmlns:p14="http://schemas.microsoft.com/office/powerpoint/2010/main" val="3849062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908676"/>
            <a:ext cx="7772400" cy="644525"/>
          </a:xfrm>
        </p:spPr>
        <p:txBody>
          <a:bodyPr/>
          <a:lstStyle/>
          <a:p>
            <a:pPr marL="45720" indent="0">
              <a:buNone/>
            </a:pPr>
            <a:r>
              <a:rPr lang="en-US" sz="2000" dirty="0" smtClean="0"/>
              <a:t>Wildlife pictured on meadow</a:t>
            </a:r>
            <a:endParaRPr lang="en-US" sz="2000" dirty="0"/>
          </a:p>
        </p:txBody>
      </p:sp>
      <p:sp>
        <p:nvSpPr>
          <p:cNvPr id="2" name="Title 1"/>
          <p:cNvSpPr>
            <a:spLocks noGrp="1"/>
          </p:cNvSpPr>
          <p:nvPr>
            <p:ph type="title"/>
          </p:nvPr>
        </p:nvSpPr>
        <p:spPr>
          <a:xfrm>
            <a:off x="381000" y="355848"/>
            <a:ext cx="7086600" cy="1054394"/>
          </a:xfrm>
        </p:spPr>
        <p:txBody>
          <a:bodyPr>
            <a:normAutofit/>
          </a:bodyPr>
          <a:lstStyle/>
          <a:p>
            <a:pPr algn="l"/>
            <a:r>
              <a:rPr lang="en-US" sz="2800" cap="none" dirty="0" smtClean="0">
                <a:latin typeface="Arial" pitchFamily="34" charset="0"/>
                <a:cs typeface="Arial" pitchFamily="34" charset="0"/>
              </a:rPr>
              <a:t>#19.	</a:t>
            </a:r>
            <a:r>
              <a:rPr lang="en-US" sz="2800" cap="none" dirty="0" err="1" smtClean="0">
                <a:latin typeface="Arial" pitchFamily="34" charset="0"/>
                <a:cs typeface="Arial" pitchFamily="34" charset="0"/>
              </a:rPr>
              <a:t>Chesebro</a:t>
            </a:r>
            <a:r>
              <a:rPr lang="en-US" sz="2800" cap="none" dirty="0" smtClean="0">
                <a:latin typeface="Arial" pitchFamily="34" charset="0"/>
                <a:cs typeface="Arial" pitchFamily="34" charset="0"/>
              </a:rPr>
              <a:t> Meadow</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eesebro Meadows two deer.jpg"/>
          <p:cNvPicPr>
            <a:picLocks noGrp="1" noChangeAspect="1"/>
          </p:cNvPicPr>
          <p:nvPr isPhoto="1"/>
        </p:nvPicPr>
        <p:blipFill>
          <a:blip r:embed="rId3" cstate="print">
            <a:lum/>
          </a:blip>
          <a:stretch>
            <a:fillRect/>
          </a:stretch>
        </p:blipFill>
        <p:spPr>
          <a:xfrm>
            <a:off x="990600" y="1676401"/>
            <a:ext cx="7162800" cy="4191000"/>
          </a:xfrm>
          <a:prstGeom prst="rect">
            <a:avLst/>
          </a:prstGeom>
          <a:noFill/>
          <a:ln>
            <a:noFill/>
          </a:ln>
        </p:spPr>
      </p:pic>
    </p:spTree>
    <p:extLst>
      <p:ext uri="{BB962C8B-B14F-4D97-AF65-F5344CB8AC3E}">
        <p14:creationId xmlns:p14="http://schemas.microsoft.com/office/powerpoint/2010/main" val="2871439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638800"/>
            <a:ext cx="7772400" cy="644525"/>
          </a:xfrm>
        </p:spPr>
        <p:txBody>
          <a:bodyPr>
            <a:normAutofit lnSpcReduction="10000"/>
          </a:bodyPr>
          <a:lstStyle/>
          <a:p>
            <a:pPr marL="45720" indent="0">
              <a:buNone/>
            </a:pPr>
            <a:r>
              <a:rPr lang="en-US" sz="2000" dirty="0" smtClean="0"/>
              <a:t>View of annual grassland interspersed with oak savannah.</a:t>
            </a:r>
            <a:endParaRPr lang="en-US" sz="2000" dirty="0"/>
          </a:p>
        </p:txBody>
      </p:sp>
      <p:sp>
        <p:nvSpPr>
          <p:cNvPr id="2" name="Title 1"/>
          <p:cNvSpPr>
            <a:spLocks noGrp="1"/>
          </p:cNvSpPr>
          <p:nvPr>
            <p:ph type="title"/>
          </p:nvPr>
        </p:nvSpPr>
        <p:spPr>
          <a:xfrm>
            <a:off x="381000" y="355848"/>
            <a:ext cx="7086600" cy="1054394"/>
          </a:xfrm>
        </p:spPr>
        <p:txBody>
          <a:bodyPr>
            <a:normAutofit/>
          </a:bodyPr>
          <a:lstStyle/>
          <a:p>
            <a:pPr algn="l"/>
            <a:r>
              <a:rPr lang="en-US" sz="2800" cap="none" dirty="0" smtClean="0">
                <a:latin typeface="Arial" pitchFamily="34" charset="0"/>
                <a:cs typeface="Arial" pitchFamily="34" charset="0"/>
              </a:rPr>
              <a:t>#19.	</a:t>
            </a:r>
            <a:r>
              <a:rPr lang="en-US" sz="2800" cap="none" dirty="0" err="1" smtClean="0">
                <a:latin typeface="Arial" pitchFamily="34" charset="0"/>
                <a:cs typeface="Arial" pitchFamily="34" charset="0"/>
              </a:rPr>
              <a:t>Chesebro</a:t>
            </a:r>
            <a:r>
              <a:rPr lang="en-US" sz="2800" cap="none" dirty="0" smtClean="0">
                <a:latin typeface="Arial" pitchFamily="34" charset="0"/>
                <a:cs typeface="Arial" pitchFamily="34" charset="0"/>
              </a:rPr>
              <a:t> Meadow</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eesebro Meadows wide angle.jpg"/>
          <p:cNvPicPr>
            <a:picLocks noGrp="1" noChangeAspect="1"/>
          </p:cNvPicPr>
          <p:nvPr isPhoto="1"/>
        </p:nvPicPr>
        <p:blipFill>
          <a:blip r:embed="rId3" cstate="print">
            <a:lum/>
          </a:blip>
          <a:stretch>
            <a:fillRect/>
          </a:stretch>
        </p:blipFill>
        <p:spPr>
          <a:xfrm>
            <a:off x="228600" y="1752601"/>
            <a:ext cx="8686800" cy="3657599"/>
          </a:xfrm>
          <a:prstGeom prst="rect">
            <a:avLst/>
          </a:prstGeom>
          <a:noFill/>
          <a:ln>
            <a:noFill/>
          </a:ln>
        </p:spPr>
      </p:pic>
    </p:spTree>
    <p:extLst>
      <p:ext uri="{BB962C8B-B14F-4D97-AF65-F5344CB8AC3E}">
        <p14:creationId xmlns:p14="http://schemas.microsoft.com/office/powerpoint/2010/main" val="4252399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943601"/>
            <a:ext cx="7772400" cy="644525"/>
          </a:xfrm>
        </p:spPr>
        <p:txBody>
          <a:bodyPr/>
          <a:lstStyle/>
          <a:p>
            <a:pPr marL="45720" indent="0">
              <a:buNone/>
            </a:pPr>
            <a:r>
              <a:rPr lang="en-US" sz="2000" dirty="0" smtClean="0"/>
              <a:t>Aerial view of </a:t>
            </a:r>
            <a:r>
              <a:rPr lang="en-US" sz="2000" dirty="0" err="1" smtClean="0"/>
              <a:t>Chesebro</a:t>
            </a:r>
            <a:r>
              <a:rPr lang="en-US" sz="2000" dirty="0" smtClean="0"/>
              <a:t> Meadows and surrounding area</a:t>
            </a:r>
            <a:endParaRPr lang="en-US" sz="2000" dirty="0"/>
          </a:p>
        </p:txBody>
      </p:sp>
      <p:sp>
        <p:nvSpPr>
          <p:cNvPr id="2" name="Title 1"/>
          <p:cNvSpPr>
            <a:spLocks noGrp="1"/>
          </p:cNvSpPr>
          <p:nvPr>
            <p:ph type="title"/>
          </p:nvPr>
        </p:nvSpPr>
        <p:spPr>
          <a:xfrm>
            <a:off x="381000" y="355848"/>
            <a:ext cx="7086600" cy="1054394"/>
          </a:xfrm>
        </p:spPr>
        <p:txBody>
          <a:bodyPr>
            <a:normAutofit/>
          </a:bodyPr>
          <a:lstStyle/>
          <a:p>
            <a:pPr algn="l"/>
            <a:r>
              <a:rPr lang="en-US" sz="2800" cap="none" dirty="0" smtClean="0">
                <a:latin typeface="Arial" pitchFamily="34" charset="0"/>
                <a:cs typeface="Arial" pitchFamily="34" charset="0"/>
              </a:rPr>
              <a:t>#19.	</a:t>
            </a:r>
            <a:r>
              <a:rPr lang="en-US" sz="2800" cap="none" dirty="0" err="1" smtClean="0">
                <a:latin typeface="Arial" pitchFamily="34" charset="0"/>
                <a:cs typeface="Arial" pitchFamily="34" charset="0"/>
              </a:rPr>
              <a:t>Chesebro</a:t>
            </a:r>
            <a:r>
              <a:rPr lang="en-US" sz="2800" cap="none" dirty="0" smtClean="0">
                <a:latin typeface="Arial" pitchFamily="34" charset="0"/>
                <a:cs typeface="Arial" pitchFamily="34" charset="0"/>
              </a:rPr>
              <a:t> Meadow</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blique north view.JPG"/>
          <p:cNvPicPr>
            <a:picLocks noChangeAspect="1"/>
          </p:cNvPicPr>
          <p:nvPr/>
        </p:nvPicPr>
        <p:blipFill>
          <a:blip r:embed="rId3" cstate="print"/>
          <a:stretch>
            <a:fillRect/>
          </a:stretch>
        </p:blipFill>
        <p:spPr>
          <a:xfrm>
            <a:off x="236553" y="1676400"/>
            <a:ext cx="8678849" cy="4114800"/>
          </a:xfrm>
          <a:prstGeom prst="rect">
            <a:avLst/>
          </a:prstGeom>
        </p:spPr>
      </p:pic>
    </p:spTree>
    <p:extLst>
      <p:ext uri="{BB962C8B-B14F-4D97-AF65-F5344CB8AC3E}">
        <p14:creationId xmlns:p14="http://schemas.microsoft.com/office/powerpoint/2010/main" val="388729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0499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5791201"/>
            <a:ext cx="7772400" cy="492125"/>
          </a:xfrm>
        </p:spPr>
        <p:txBody>
          <a:bodyPr/>
          <a:lstStyle/>
          <a:p>
            <a:pPr marL="45720" indent="0">
              <a:buNone/>
            </a:pPr>
            <a:r>
              <a:rPr lang="en-US" sz="2000" dirty="0" smtClean="0"/>
              <a:t>White-Faced ibis over seasonal wetlands</a:t>
            </a:r>
            <a:endParaRPr lang="en-US" sz="2000" dirty="0"/>
          </a:p>
        </p:txBody>
      </p:sp>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#20.	DFG Land Management Plans, 	Inland Deserts Region, Phase II, 	Augmentation II</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4" descr="IMG_03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98091"/>
            <a:ext cx="6858000" cy="399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7343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162800" cy="1054394"/>
          </a:xfrm>
        </p:spPr>
        <p:txBody>
          <a:bodyPr>
            <a:normAutofit/>
          </a:bodyPr>
          <a:lstStyle/>
          <a:p>
            <a:pPr algn="l"/>
            <a:r>
              <a:rPr lang="en-US" sz="2800" cap="none" dirty="0" smtClean="0">
                <a:latin typeface="Arial" pitchFamily="34" charset="0"/>
                <a:cs typeface="Arial" pitchFamily="34" charset="0"/>
              </a:rPr>
              <a:t>#7.	</a:t>
            </a:r>
            <a:r>
              <a:rPr lang="en-US" sz="2800" cap="none" dirty="0" err="1" smtClean="0">
                <a:latin typeface="Arial" pitchFamily="34" charset="0"/>
                <a:cs typeface="Arial" pitchFamily="34" charset="0"/>
              </a:rPr>
              <a:t>Smithneck</a:t>
            </a:r>
            <a:r>
              <a:rPr lang="en-US" sz="2800" cap="none" dirty="0" smtClean="0">
                <a:latin typeface="Arial" pitchFamily="34" charset="0"/>
                <a:cs typeface="Arial" pitchFamily="34" charset="0"/>
              </a:rPr>
              <a:t> Creek Wildlife Area 	Land Exchange</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838200" y="5867401"/>
            <a:ext cx="7772400" cy="720725"/>
          </a:xfrm>
        </p:spPr>
        <p:txBody>
          <a:bodyPr>
            <a:noAutofit/>
          </a:bodyPr>
          <a:lstStyle/>
          <a:p>
            <a:pPr marL="45720" indent="0">
              <a:buNone/>
            </a:pPr>
            <a:r>
              <a:rPr lang="en-US" dirty="0" smtClean="0"/>
              <a:t>The State Property being exchanged is for a 1.00 acre parcel, a 0.50 acre parcel and an easement.</a:t>
            </a:r>
            <a:endParaRPr lang="en-US" dirty="0"/>
          </a:p>
        </p:txBody>
      </p:sp>
      <p:pic>
        <p:nvPicPr>
          <p:cNvPr id="5" name="Picture 4" descr="\\hqgroup2.ad.dfg.ca.gov\itb10\groups\WCB\Docs\Project_Data\2013\2013116\Photos\Parcel 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676400"/>
            <a:ext cx="7162800" cy="4114800"/>
          </a:xfrm>
          <a:prstGeom prst="rect">
            <a:avLst/>
          </a:prstGeom>
          <a:noFill/>
          <a:ln>
            <a:noFill/>
          </a:ln>
        </p:spPr>
      </p:pic>
    </p:spTree>
    <p:extLst>
      <p:ext uri="{BB962C8B-B14F-4D97-AF65-F5344CB8AC3E}">
        <p14:creationId xmlns:p14="http://schemas.microsoft.com/office/powerpoint/2010/main" val="4275532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908676"/>
            <a:ext cx="7772400" cy="492125"/>
          </a:xfrm>
        </p:spPr>
        <p:txBody>
          <a:bodyPr/>
          <a:lstStyle/>
          <a:p>
            <a:pPr marL="45720" indent="0">
              <a:buNone/>
            </a:pPr>
            <a:r>
              <a:rPr lang="en-US" sz="2000" dirty="0" smtClean="0"/>
              <a:t>Permanent wetlands riparian habitat</a:t>
            </a:r>
            <a:endParaRPr lang="en-US" sz="2000" dirty="0"/>
          </a:p>
        </p:txBody>
      </p:sp>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#20.	DFG Land Management Plans, 	Inland Deserts Region, Phase II, 	Augmentation II</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4" descr="IMG_03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1676399"/>
            <a:ext cx="7078649" cy="405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31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908676"/>
            <a:ext cx="7772400" cy="492125"/>
          </a:xfrm>
        </p:spPr>
        <p:txBody>
          <a:bodyPr/>
          <a:lstStyle/>
          <a:p>
            <a:pPr marL="45720" indent="0">
              <a:buNone/>
            </a:pPr>
            <a:r>
              <a:rPr lang="en-US" sz="2000" dirty="0" smtClean="0"/>
              <a:t>Riparian restoration project</a:t>
            </a:r>
            <a:endParaRPr lang="en-US" sz="2000" dirty="0"/>
          </a:p>
        </p:txBody>
      </p:sp>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#20.	DFG Land Management Plans, 	Inland Deserts Region, Phase II, 	Augmentation II</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4" descr="Riparian Restoration"/>
          <p:cNvPicPr>
            <a:picLocks noChangeAspect="1" noChangeArrowheads="1"/>
          </p:cNvPicPr>
          <p:nvPr/>
        </p:nvPicPr>
        <p:blipFill rotWithShape="1">
          <a:blip r:embed="rId3">
            <a:extLst>
              <a:ext uri="{28A0092B-C50C-407E-A947-70E740481C1C}">
                <a14:useLocalDpi xmlns:a14="http://schemas.microsoft.com/office/drawing/2010/main" val="0"/>
              </a:ext>
            </a:extLst>
          </a:blip>
          <a:srcRect t="11269"/>
          <a:stretch/>
        </p:blipFill>
        <p:spPr bwMode="auto">
          <a:xfrm>
            <a:off x="1066800" y="1676400"/>
            <a:ext cx="6934200" cy="41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74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908676"/>
            <a:ext cx="7772400" cy="492125"/>
          </a:xfrm>
        </p:spPr>
        <p:txBody>
          <a:bodyPr/>
          <a:lstStyle/>
          <a:p>
            <a:pPr marL="45720" indent="0">
              <a:buNone/>
            </a:pPr>
            <a:r>
              <a:rPr lang="en-US" sz="2000" dirty="0" smtClean="0"/>
              <a:t>Spring bloom at San Jacinto Wildlife Area</a:t>
            </a:r>
            <a:endParaRPr lang="en-US" sz="2000" dirty="0"/>
          </a:p>
        </p:txBody>
      </p:sp>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#20.	DFG Land Management Plans, 	Inland Deserts Region, Phase II, 	Augmentation II</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4" descr="san_jacintoMcLandres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1676400"/>
            <a:ext cx="707864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488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791201"/>
            <a:ext cx="7772400" cy="492125"/>
          </a:xfrm>
        </p:spPr>
        <p:txBody>
          <a:bodyPr/>
          <a:lstStyle/>
          <a:p>
            <a:pPr marL="45720" indent="0">
              <a:buNone/>
            </a:pPr>
            <a:r>
              <a:rPr lang="en-US" sz="2000" dirty="0" err="1" smtClean="0"/>
              <a:t>Potrero</a:t>
            </a:r>
            <a:r>
              <a:rPr lang="en-US" sz="2000" dirty="0" smtClean="0"/>
              <a:t> Unit uplands</a:t>
            </a:r>
            <a:endParaRPr lang="en-US" sz="2000" dirty="0"/>
          </a:p>
        </p:txBody>
      </p:sp>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#20.	DFG Land Management Plans, 	Inland Deserts Region, Phase II, 	Augmentation II</a:t>
            </a:r>
            <a:endParaRPr lang="en-US" sz="24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9314" b="12338"/>
          <a:stretch/>
        </p:blipFill>
        <p:spPr bwMode="auto">
          <a:xfrm>
            <a:off x="990600" y="1752600"/>
            <a:ext cx="715868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875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5462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#21.	Southern California Coastal 	Wetland and Riparian Restoration, 	Phase II</a:t>
            </a:r>
            <a:endParaRPr lang="en-US" sz="2800" cap="none" dirty="0">
              <a:latin typeface="Arial" pitchFamily="34" charset="0"/>
              <a:cs typeface="Arial" pitchFamily="34" charset="0"/>
            </a:endParaRPr>
          </a:p>
        </p:txBody>
      </p:sp>
      <p:pic>
        <p:nvPicPr>
          <p:cNvPr id="5"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8850" y="1676401"/>
            <a:ext cx="8574449" cy="4919295"/>
          </a:xfrm>
          <a:prstGeom prst="rect">
            <a:avLst/>
          </a:prstGeom>
          <a:noFill/>
        </p:spPr>
        <p:txBody>
          <a:bodyPr wrap="square" rtlCol="0">
            <a:spAutoFit/>
          </a:bodyPr>
          <a:lstStyle/>
          <a:p>
            <a:pPr marL="45720" indent="0" algn="ctr">
              <a:buNone/>
            </a:pPr>
            <a:r>
              <a:rPr lang="en-US" sz="1600" spc="150" dirty="0">
                <a:solidFill>
                  <a:schemeClr val="tx2"/>
                </a:solidFill>
              </a:rPr>
              <a:t>Southern California Wetland Recovery </a:t>
            </a:r>
            <a:r>
              <a:rPr lang="en-US" sz="1600" spc="150" dirty="0" smtClean="0">
                <a:solidFill>
                  <a:schemeClr val="tx2"/>
                </a:solidFill>
              </a:rPr>
              <a:t>Project (WRP)</a:t>
            </a:r>
          </a:p>
          <a:p>
            <a:pPr marL="45720" indent="0" algn="ctr">
              <a:buNone/>
            </a:pPr>
            <a:r>
              <a:rPr lang="en-US" sz="1600" spc="150" dirty="0" smtClean="0">
                <a:solidFill>
                  <a:schemeClr val="tx2"/>
                </a:solidFill>
              </a:rPr>
              <a:t>Community </a:t>
            </a:r>
            <a:r>
              <a:rPr lang="en-US" sz="1600" spc="150" dirty="0">
                <a:solidFill>
                  <a:schemeClr val="tx2"/>
                </a:solidFill>
              </a:rPr>
              <a:t>Wetland Restoration Grant Program (</a:t>
            </a:r>
            <a:r>
              <a:rPr lang="en-US" sz="1600" spc="150" dirty="0" smtClean="0">
                <a:solidFill>
                  <a:schemeClr val="tx2"/>
                </a:solidFill>
              </a:rPr>
              <a:t>CWRGP)</a:t>
            </a:r>
          </a:p>
          <a:p>
            <a:pPr marL="45720" indent="0" algn="ctr">
              <a:buNone/>
            </a:pPr>
            <a:endParaRPr lang="en-US" sz="1600" spc="150" dirty="0" smtClean="0">
              <a:solidFill>
                <a:schemeClr val="tx2"/>
              </a:solidFill>
            </a:endParaRPr>
          </a:p>
          <a:p>
            <a:pPr marL="285750" indent="-285750">
              <a:spcBef>
                <a:spcPts val="400"/>
              </a:spcBef>
              <a:buFont typeface="Arial" panose="020B0604020202020204" pitchFamily="34" charset="0"/>
              <a:buChar char="•"/>
            </a:pPr>
            <a:r>
              <a:rPr lang="en-US" sz="1600" spc="150" dirty="0" smtClean="0">
                <a:solidFill>
                  <a:schemeClr val="tx2"/>
                </a:solidFill>
              </a:rPr>
              <a:t>Created </a:t>
            </a:r>
            <a:r>
              <a:rPr lang="en-US" sz="1600" spc="150" dirty="0">
                <a:solidFill>
                  <a:schemeClr val="tx2"/>
                </a:solidFill>
              </a:rPr>
              <a:t>in </a:t>
            </a:r>
            <a:r>
              <a:rPr lang="en-US" sz="1600" spc="150" dirty="0" smtClean="0">
                <a:solidFill>
                  <a:schemeClr val="tx2"/>
                </a:solidFill>
              </a:rPr>
              <a:t>2001</a:t>
            </a:r>
            <a:endParaRPr lang="en-US" sz="1600" spc="150" dirty="0">
              <a:solidFill>
                <a:schemeClr val="tx2"/>
              </a:solidFill>
            </a:endParaRPr>
          </a:p>
          <a:p>
            <a:pPr marL="285750" indent="-285750">
              <a:spcBef>
                <a:spcPts val="400"/>
              </a:spcBef>
              <a:buFont typeface="Arial" panose="020B0604020202020204" pitchFamily="34" charset="0"/>
              <a:buChar char="•"/>
            </a:pPr>
            <a:r>
              <a:rPr lang="en-US" sz="1600" spc="150" dirty="0" smtClean="0">
                <a:solidFill>
                  <a:schemeClr val="tx2"/>
                </a:solidFill>
              </a:rPr>
              <a:t>Further </a:t>
            </a:r>
            <a:r>
              <a:rPr lang="en-US" sz="1600" spc="150" dirty="0">
                <a:solidFill>
                  <a:schemeClr val="tx2"/>
                </a:solidFill>
              </a:rPr>
              <a:t>the wetland recovery goals of </a:t>
            </a:r>
            <a:r>
              <a:rPr lang="en-US" sz="1600" spc="150" dirty="0" smtClean="0">
                <a:solidFill>
                  <a:schemeClr val="tx2"/>
                </a:solidFill>
              </a:rPr>
              <a:t>the WRP’s Regional Strategy</a:t>
            </a:r>
            <a:endParaRPr lang="en-US" sz="1600" spc="150" dirty="0">
              <a:solidFill>
                <a:schemeClr val="tx2"/>
              </a:solidFill>
            </a:endParaRPr>
          </a:p>
          <a:p>
            <a:pPr marL="285750" indent="-285750">
              <a:spcBef>
                <a:spcPts val="400"/>
              </a:spcBef>
              <a:buFont typeface="Arial" panose="020B0604020202020204" pitchFamily="34" charset="0"/>
              <a:buChar char="•"/>
            </a:pPr>
            <a:r>
              <a:rPr lang="en-US" sz="1600" spc="150" dirty="0">
                <a:solidFill>
                  <a:schemeClr val="tx2"/>
                </a:solidFill>
              </a:rPr>
              <a:t>Build local capacity to plan and implement wetland restoration </a:t>
            </a:r>
            <a:r>
              <a:rPr lang="en-US" sz="1600" spc="150" dirty="0" smtClean="0">
                <a:solidFill>
                  <a:schemeClr val="tx2"/>
                </a:solidFill>
              </a:rPr>
              <a:t>projects </a:t>
            </a:r>
          </a:p>
          <a:p>
            <a:pPr marL="285750" indent="-285750">
              <a:spcBef>
                <a:spcPts val="400"/>
              </a:spcBef>
              <a:buFont typeface="Arial" panose="020B0604020202020204" pitchFamily="34" charset="0"/>
              <a:buChar char="•"/>
            </a:pPr>
            <a:r>
              <a:rPr lang="en-US" sz="1600" spc="150" dirty="0" smtClean="0">
                <a:solidFill>
                  <a:schemeClr val="tx2"/>
                </a:solidFill>
              </a:rPr>
              <a:t>Promote community involvement </a:t>
            </a:r>
            <a:r>
              <a:rPr lang="en-US" sz="1600" spc="150" dirty="0">
                <a:solidFill>
                  <a:schemeClr val="tx2"/>
                </a:solidFill>
              </a:rPr>
              <a:t>in wetland restoration </a:t>
            </a:r>
            <a:r>
              <a:rPr lang="en-US" sz="1600" spc="150" dirty="0" smtClean="0">
                <a:solidFill>
                  <a:schemeClr val="tx2"/>
                </a:solidFill>
              </a:rPr>
              <a:t>activities </a:t>
            </a:r>
            <a:endParaRPr lang="en-US" sz="1600" spc="150" dirty="0">
              <a:solidFill>
                <a:schemeClr val="tx2"/>
              </a:solidFill>
            </a:endParaRPr>
          </a:p>
          <a:p>
            <a:pPr marL="285750" indent="-285750">
              <a:spcBef>
                <a:spcPts val="400"/>
              </a:spcBef>
              <a:buFont typeface="Arial" panose="020B0604020202020204" pitchFamily="34" charset="0"/>
              <a:buChar char="•"/>
            </a:pPr>
            <a:r>
              <a:rPr lang="en-US" sz="1600" spc="150" dirty="0" smtClean="0">
                <a:solidFill>
                  <a:schemeClr val="tx2"/>
                </a:solidFill>
              </a:rPr>
              <a:t>Foster </a:t>
            </a:r>
            <a:r>
              <a:rPr lang="en-US" sz="1600" spc="150" dirty="0">
                <a:solidFill>
                  <a:schemeClr val="tx2"/>
                </a:solidFill>
              </a:rPr>
              <a:t>education about wetland </a:t>
            </a:r>
            <a:r>
              <a:rPr lang="en-US" sz="1600" spc="150" dirty="0" smtClean="0">
                <a:solidFill>
                  <a:schemeClr val="tx2"/>
                </a:solidFill>
              </a:rPr>
              <a:t>ecosystems</a:t>
            </a:r>
          </a:p>
          <a:p>
            <a:pPr marL="285750" indent="-285750">
              <a:spcBef>
                <a:spcPts val="400"/>
              </a:spcBef>
              <a:buFont typeface="Arial" panose="020B0604020202020204" pitchFamily="34" charset="0"/>
              <a:buChar char="•"/>
            </a:pPr>
            <a:r>
              <a:rPr lang="en-US" sz="1600" spc="150" dirty="0">
                <a:solidFill>
                  <a:schemeClr val="tx2"/>
                </a:solidFill>
              </a:rPr>
              <a:t>T</a:t>
            </a:r>
            <a:r>
              <a:rPr lang="en-US" sz="1600" spc="150" dirty="0" smtClean="0">
                <a:solidFill>
                  <a:schemeClr val="tx2"/>
                </a:solidFill>
              </a:rPr>
              <a:t>ypically </a:t>
            </a:r>
            <a:r>
              <a:rPr lang="en-US" sz="1600" spc="150" dirty="0">
                <a:solidFill>
                  <a:schemeClr val="tx2"/>
                </a:solidFill>
              </a:rPr>
              <a:t>funds 10 to 12 projects per year with an annual project budget of approximately </a:t>
            </a:r>
            <a:r>
              <a:rPr lang="en-US" sz="1600" spc="150" dirty="0" smtClean="0">
                <a:solidFill>
                  <a:schemeClr val="tx2"/>
                </a:solidFill>
              </a:rPr>
              <a:t>$300,000</a:t>
            </a:r>
          </a:p>
          <a:p>
            <a:pPr marL="285750" indent="-285750">
              <a:spcBef>
                <a:spcPts val="400"/>
              </a:spcBef>
              <a:buFont typeface="Arial" panose="020B0604020202020204" pitchFamily="34" charset="0"/>
              <a:buChar char="•"/>
            </a:pPr>
            <a:r>
              <a:rPr lang="en-US" sz="1600" spc="150" dirty="0" smtClean="0">
                <a:solidFill>
                  <a:schemeClr val="tx2"/>
                </a:solidFill>
              </a:rPr>
              <a:t>Proposals come from </a:t>
            </a:r>
            <a:r>
              <a:rPr lang="en-US" sz="1600" spc="150" dirty="0">
                <a:solidFill>
                  <a:schemeClr val="tx2"/>
                </a:solidFill>
              </a:rPr>
              <a:t>nonprofit organizations, university departments, and </a:t>
            </a:r>
            <a:r>
              <a:rPr lang="en-US" sz="1600" spc="150" dirty="0" smtClean="0">
                <a:solidFill>
                  <a:schemeClr val="tx2"/>
                </a:solidFill>
              </a:rPr>
              <a:t>local agencies</a:t>
            </a:r>
          </a:p>
          <a:p>
            <a:pPr marL="285750" indent="-285750">
              <a:spcBef>
                <a:spcPts val="400"/>
              </a:spcBef>
              <a:buFont typeface="Arial" panose="020B0604020202020204" pitchFamily="34" charset="0"/>
              <a:buChar char="•"/>
            </a:pPr>
            <a:endParaRPr lang="en-US" sz="1600" spc="150" dirty="0" smtClean="0">
              <a:solidFill>
                <a:schemeClr val="tx2"/>
              </a:solidFill>
            </a:endParaRPr>
          </a:p>
          <a:p>
            <a:pPr algn="ctr">
              <a:spcBef>
                <a:spcPts val="400"/>
              </a:spcBef>
              <a:spcAft>
                <a:spcPts val="600"/>
              </a:spcAft>
            </a:pPr>
            <a:r>
              <a:rPr lang="en-US" sz="1600" spc="150" dirty="0" smtClean="0">
                <a:solidFill>
                  <a:schemeClr val="tx2"/>
                </a:solidFill>
              </a:rPr>
              <a:t>Southern </a:t>
            </a:r>
            <a:r>
              <a:rPr lang="en-US" sz="1600" spc="150" dirty="0">
                <a:solidFill>
                  <a:schemeClr val="tx2"/>
                </a:solidFill>
              </a:rPr>
              <a:t>California </a:t>
            </a:r>
            <a:r>
              <a:rPr lang="en-US" sz="1600" spc="150" dirty="0" smtClean="0">
                <a:solidFill>
                  <a:schemeClr val="tx2"/>
                </a:solidFill>
              </a:rPr>
              <a:t>Coastal Wetland </a:t>
            </a:r>
            <a:br>
              <a:rPr lang="en-US" sz="1600" spc="150" dirty="0" smtClean="0">
                <a:solidFill>
                  <a:schemeClr val="tx2"/>
                </a:solidFill>
              </a:rPr>
            </a:br>
            <a:r>
              <a:rPr lang="en-US" sz="1600" spc="150" dirty="0" smtClean="0">
                <a:solidFill>
                  <a:schemeClr val="tx2"/>
                </a:solidFill>
              </a:rPr>
              <a:t>and </a:t>
            </a:r>
            <a:r>
              <a:rPr lang="en-US" sz="1600" spc="150" dirty="0">
                <a:solidFill>
                  <a:schemeClr val="tx2"/>
                </a:solidFill>
              </a:rPr>
              <a:t>Riparian </a:t>
            </a:r>
            <a:r>
              <a:rPr lang="en-US" sz="1600" spc="150" dirty="0" smtClean="0">
                <a:solidFill>
                  <a:schemeClr val="tx2"/>
                </a:solidFill>
              </a:rPr>
              <a:t>Restoration, Phase I</a:t>
            </a:r>
          </a:p>
          <a:p>
            <a:pPr marL="285750" indent="-285750">
              <a:spcBef>
                <a:spcPts val="400"/>
              </a:spcBef>
              <a:buFont typeface="Arial" panose="020B0604020202020204" pitchFamily="34" charset="0"/>
              <a:buChar char="•"/>
            </a:pPr>
            <a:r>
              <a:rPr lang="en-US" sz="1600" spc="150" dirty="0" smtClean="0">
                <a:solidFill>
                  <a:schemeClr val="tx2"/>
                </a:solidFill>
              </a:rPr>
              <a:t>$400,000 was approved by the WCB in May 2012</a:t>
            </a:r>
          </a:p>
          <a:p>
            <a:pPr marL="285750" indent="-285750">
              <a:spcBef>
                <a:spcPts val="400"/>
              </a:spcBef>
              <a:buFont typeface="Arial" panose="020B0604020202020204" pitchFamily="34" charset="0"/>
              <a:buChar char="•"/>
            </a:pPr>
            <a:r>
              <a:rPr lang="en-US" sz="1600" spc="150" dirty="0" smtClean="0">
                <a:solidFill>
                  <a:schemeClr val="tx2"/>
                </a:solidFill>
              </a:rPr>
              <a:t>15 projects from 2012 to 2014</a:t>
            </a:r>
          </a:p>
        </p:txBody>
      </p:sp>
    </p:spTree>
    <p:extLst>
      <p:ext uri="{BB962C8B-B14F-4D97-AF65-F5344CB8AC3E}">
        <p14:creationId xmlns:p14="http://schemas.microsoft.com/office/powerpoint/2010/main" val="32929523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10283899"/>
              </p:ext>
            </p:extLst>
          </p:nvPr>
        </p:nvGraphicFramePr>
        <p:xfrm>
          <a:off x="304802" y="1837007"/>
          <a:ext cx="8534400" cy="4716193"/>
        </p:xfrm>
        <a:graphic>
          <a:graphicData uri="http://schemas.openxmlformats.org/drawingml/2006/table">
            <a:tbl>
              <a:tblPr>
                <a:tableStyleId>{5C22544A-7EE6-4342-B048-85BDC9FD1C3A}</a:tableStyleId>
              </a:tblPr>
              <a:tblGrid>
                <a:gridCol w="4380488"/>
                <a:gridCol w="604205"/>
                <a:gridCol w="755257"/>
                <a:gridCol w="862139"/>
                <a:gridCol w="998148"/>
                <a:gridCol w="934163"/>
              </a:tblGrid>
              <a:tr h="494466">
                <a:tc>
                  <a:txBody>
                    <a:bodyPr/>
                    <a:lstStyle/>
                    <a:p>
                      <a:pPr algn="ctr" fontAlgn="ctr"/>
                      <a:r>
                        <a:rPr lang="en-US" sz="1200" b="1" i="0" u="none" strike="noStrike" dirty="0" smtClean="0">
                          <a:solidFill>
                            <a:schemeClr val="tx2"/>
                          </a:solidFill>
                          <a:effectLst/>
                          <a:latin typeface="+mn-lt"/>
                        </a:rPr>
                        <a:t>HABITAT RESTORATION IN PHASE 1 PROJECTS</a:t>
                      </a:r>
                      <a:endParaRPr lang="en-US" sz="1200" b="1" i="0" u="none" strike="noStrike" dirty="0">
                        <a:solidFill>
                          <a:schemeClr val="tx2"/>
                        </a:solidFill>
                        <a:effectLst/>
                        <a:latin typeface="+mn-lt"/>
                      </a:endParaRPr>
                    </a:p>
                  </a:txBody>
                  <a:tcPr marL="6787" marR="6787" marT="6787" marB="0" anchor="ctr"/>
                </a:tc>
                <a:tc>
                  <a:txBody>
                    <a:bodyPr/>
                    <a:lstStyle/>
                    <a:p>
                      <a:pPr algn="ctr" fontAlgn="ctr"/>
                      <a:r>
                        <a:rPr lang="en-US" sz="1200" b="1" u="none" strike="noStrike" dirty="0" smtClean="0">
                          <a:solidFill>
                            <a:schemeClr val="tx2"/>
                          </a:solidFill>
                          <a:effectLst/>
                          <a:latin typeface="+mn-lt"/>
                        </a:rPr>
                        <a:t>ACRES</a:t>
                      </a:r>
                      <a:endParaRPr lang="en-US" sz="1200" b="1" i="0" u="none" strike="noStrike" dirty="0">
                        <a:solidFill>
                          <a:schemeClr val="tx2"/>
                        </a:solidFill>
                        <a:effectLst/>
                        <a:latin typeface="+mn-lt"/>
                      </a:endParaRPr>
                    </a:p>
                  </a:txBody>
                  <a:tcPr marL="6787" marR="6787" marT="6787" marB="0" anchor="ctr"/>
                </a:tc>
                <a:tc>
                  <a:txBody>
                    <a:bodyPr/>
                    <a:lstStyle/>
                    <a:p>
                      <a:pPr algn="ctr" fontAlgn="ctr"/>
                      <a:r>
                        <a:rPr lang="en-US" sz="1200" b="1" u="none" strike="noStrike" dirty="0" smtClean="0">
                          <a:solidFill>
                            <a:schemeClr val="tx2"/>
                          </a:solidFill>
                          <a:effectLst/>
                          <a:latin typeface="+mn-lt"/>
                        </a:rPr>
                        <a:t>NATIVE PLANTS</a:t>
                      </a:r>
                      <a:br>
                        <a:rPr lang="en-US" sz="1200" b="1" u="none" strike="noStrike" dirty="0" smtClean="0">
                          <a:solidFill>
                            <a:schemeClr val="tx2"/>
                          </a:solidFill>
                          <a:effectLst/>
                          <a:latin typeface="+mn-lt"/>
                        </a:rPr>
                      </a:br>
                      <a:r>
                        <a:rPr lang="en-US" sz="1200" b="1" u="none" strike="noStrike" dirty="0" smtClean="0">
                          <a:solidFill>
                            <a:schemeClr val="tx2"/>
                          </a:solidFill>
                          <a:effectLst/>
                          <a:latin typeface="+mn-lt"/>
                        </a:rPr>
                        <a:t>PLANTED</a:t>
                      </a:r>
                      <a:endParaRPr lang="en-US" sz="1200" b="1" i="0" u="none" strike="noStrike" dirty="0">
                        <a:solidFill>
                          <a:schemeClr val="tx2"/>
                        </a:solidFill>
                        <a:effectLst/>
                        <a:latin typeface="+mn-lt"/>
                      </a:endParaRPr>
                    </a:p>
                  </a:txBody>
                  <a:tcPr marL="6787" marR="6787" marT="6787" marB="0" anchor="ctr"/>
                </a:tc>
                <a:tc>
                  <a:txBody>
                    <a:bodyPr/>
                    <a:lstStyle/>
                    <a:p>
                      <a:pPr algn="ctr" fontAlgn="ctr"/>
                      <a:r>
                        <a:rPr lang="en-US" sz="1200" b="1" u="none" strike="noStrike" dirty="0" smtClean="0">
                          <a:solidFill>
                            <a:schemeClr val="tx2"/>
                          </a:solidFill>
                          <a:effectLst/>
                          <a:latin typeface="+mn-lt"/>
                        </a:rPr>
                        <a:t>NATIVE TREES PLANTED</a:t>
                      </a:r>
                      <a:endParaRPr lang="en-US" sz="1200" b="1" i="0" u="none" strike="noStrike" dirty="0">
                        <a:solidFill>
                          <a:schemeClr val="tx2"/>
                        </a:solidFill>
                        <a:effectLst/>
                        <a:latin typeface="+mn-lt"/>
                      </a:endParaRPr>
                    </a:p>
                  </a:txBody>
                  <a:tcPr marL="6787" marR="6787" marT="6787" marB="0" anchor="ctr"/>
                </a:tc>
                <a:tc>
                  <a:txBody>
                    <a:bodyPr/>
                    <a:lstStyle/>
                    <a:p>
                      <a:pPr algn="ctr" fontAlgn="ctr"/>
                      <a:r>
                        <a:rPr lang="en-US" sz="1200" b="1" u="none" strike="noStrike" dirty="0" smtClean="0">
                          <a:solidFill>
                            <a:schemeClr val="tx2"/>
                          </a:solidFill>
                          <a:effectLst/>
                          <a:latin typeface="+mn-lt"/>
                        </a:rPr>
                        <a:t>INVASIVE PLANTS REMOVED</a:t>
                      </a:r>
                      <a:endParaRPr lang="en-US" sz="1200" b="1" i="0" u="none" strike="noStrike" dirty="0">
                        <a:solidFill>
                          <a:schemeClr val="tx2"/>
                        </a:solidFill>
                        <a:effectLst/>
                        <a:latin typeface="+mn-lt"/>
                      </a:endParaRPr>
                    </a:p>
                  </a:txBody>
                  <a:tcPr marL="6787" marR="6787" marT="6787" marB="0" anchor="ctr"/>
                </a:tc>
                <a:tc>
                  <a:txBody>
                    <a:bodyPr/>
                    <a:lstStyle/>
                    <a:p>
                      <a:pPr algn="ctr" fontAlgn="ctr"/>
                      <a:r>
                        <a:rPr lang="en-US" sz="1200" b="1" u="none" strike="noStrike" dirty="0" smtClean="0">
                          <a:solidFill>
                            <a:schemeClr val="tx2"/>
                          </a:solidFill>
                          <a:effectLst/>
                          <a:latin typeface="+mn-lt"/>
                        </a:rPr>
                        <a:t>INVASIVE TREES REMOVED</a:t>
                      </a:r>
                      <a:endParaRPr lang="en-US" sz="1200" b="1" i="0" u="none" strike="noStrike" dirty="0">
                        <a:solidFill>
                          <a:schemeClr val="tx2"/>
                        </a:solidFill>
                        <a:effectLst/>
                        <a:latin typeface="+mn-lt"/>
                      </a:endParaRPr>
                    </a:p>
                  </a:txBody>
                  <a:tcPr marL="6787" marR="6787" marT="6787" marB="0" anchor="ctr"/>
                </a:tc>
              </a:tr>
              <a:tr h="91439">
                <a:tc>
                  <a:txBody>
                    <a:bodyPr/>
                    <a:lstStyle/>
                    <a:p>
                      <a:pPr algn="l" fontAlgn="ctr"/>
                      <a:r>
                        <a:rPr lang="en-US" sz="1200" b="1" i="1" u="sng" strike="noStrike" dirty="0">
                          <a:solidFill>
                            <a:schemeClr val="tx2"/>
                          </a:solidFill>
                          <a:effectLst/>
                          <a:latin typeface="+mn-lt"/>
                        </a:rPr>
                        <a:t>Santa Barbara County</a:t>
                      </a:r>
                    </a:p>
                  </a:txBody>
                  <a:tcPr marL="6787" marR="6787" marT="6787" marB="0" anchor="ctr"/>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dirty="0">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r>
              <a:tr h="130372">
                <a:tc>
                  <a:txBody>
                    <a:bodyPr/>
                    <a:lstStyle/>
                    <a:p>
                      <a:pPr algn="l" fontAlgn="ctr"/>
                      <a:r>
                        <a:rPr lang="en-US" sz="1200" u="none" strike="noStrike" dirty="0">
                          <a:solidFill>
                            <a:schemeClr val="tx2"/>
                          </a:solidFill>
                          <a:effectLst/>
                          <a:latin typeface="+mn-lt"/>
                        </a:rPr>
                        <a:t>Devereux Slough Margin Enhancement </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u="none" strike="noStrike">
                          <a:solidFill>
                            <a:schemeClr val="tx2"/>
                          </a:solidFill>
                          <a:effectLst/>
                          <a:latin typeface="+mn-lt"/>
                        </a:rPr>
                        <a:t>8</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671</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6</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n/a</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4</a:t>
                      </a:r>
                      <a:endParaRPr lang="en-US" sz="1200" b="0" i="0" u="none" strike="noStrike">
                        <a:solidFill>
                          <a:schemeClr val="tx2"/>
                        </a:solidFill>
                        <a:effectLst/>
                        <a:latin typeface="+mn-lt"/>
                      </a:endParaRPr>
                    </a:p>
                  </a:txBody>
                  <a:tcPr marL="6787" marR="6787" marT="6787" marB="0" anchor="b"/>
                </a:tc>
              </a:tr>
              <a:tr h="0">
                <a:tc>
                  <a:txBody>
                    <a:bodyPr/>
                    <a:lstStyle/>
                    <a:p>
                      <a:pPr algn="l" fontAlgn="ctr"/>
                      <a:r>
                        <a:rPr lang="en-US" sz="1200" u="none" strike="noStrike">
                          <a:solidFill>
                            <a:schemeClr val="tx2"/>
                          </a:solidFill>
                          <a:effectLst/>
                          <a:latin typeface="+mn-lt"/>
                        </a:rPr>
                        <a:t>Refugio Creek Mouth Restoration Project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u="none" strike="noStrike">
                          <a:solidFill>
                            <a:schemeClr val="tx2"/>
                          </a:solidFill>
                          <a:effectLst/>
                          <a:latin typeface="+mn-lt"/>
                        </a:rPr>
                        <a:t>0.7</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185</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dirty="0" smtClean="0">
                          <a:solidFill>
                            <a:schemeClr val="tx2"/>
                          </a:solidFill>
                          <a:effectLst/>
                          <a:latin typeface="+mn-lt"/>
                        </a:rPr>
                        <a:t>2,074</a:t>
                      </a:r>
                      <a:endParaRPr lang="en-US" sz="1200" b="0" i="0" u="none" strike="noStrike" dirty="0">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dirty="0">
                          <a:solidFill>
                            <a:schemeClr val="tx2"/>
                          </a:solidFill>
                          <a:effectLst/>
                          <a:latin typeface="+mn-lt"/>
                        </a:rPr>
                        <a:t>52</a:t>
                      </a:r>
                      <a:endParaRPr lang="en-US" sz="1200" b="0" i="0" u="none" strike="noStrike" dirty="0">
                        <a:solidFill>
                          <a:schemeClr val="tx2"/>
                        </a:solidFill>
                        <a:effectLst/>
                        <a:latin typeface="+mn-lt"/>
                      </a:endParaRPr>
                    </a:p>
                  </a:txBody>
                  <a:tcPr marL="6787" marR="6787" marT="6787" marB="0" anchor="b"/>
                </a:tc>
              </a:tr>
              <a:tr h="55838">
                <a:tc>
                  <a:txBody>
                    <a:bodyPr/>
                    <a:lstStyle/>
                    <a:p>
                      <a:pPr algn="l" fontAlgn="ctr"/>
                      <a:r>
                        <a:rPr lang="en-US" sz="1200" u="none" strike="noStrike" dirty="0">
                          <a:solidFill>
                            <a:schemeClr val="tx2"/>
                          </a:solidFill>
                          <a:effectLst/>
                          <a:latin typeface="+mn-lt"/>
                        </a:rPr>
                        <a:t>Mission Canyon Cape Ivy Eradication Project </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u="none" strike="noStrike">
                          <a:solidFill>
                            <a:schemeClr val="tx2"/>
                          </a:solidFill>
                          <a:effectLst/>
                          <a:latin typeface="+mn-lt"/>
                        </a:rPr>
                        <a:t>0.5</a:t>
                      </a:r>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dirty="0">
                          <a:solidFill>
                            <a:schemeClr val="tx2"/>
                          </a:solidFill>
                          <a:effectLst/>
                          <a:latin typeface="+mn-lt"/>
                        </a:rPr>
                        <a:t>20,000 </a:t>
                      </a:r>
                      <a:r>
                        <a:rPr lang="en-US" sz="1200" u="none" strike="noStrike" dirty="0" smtClean="0">
                          <a:solidFill>
                            <a:schemeClr val="tx2"/>
                          </a:solidFill>
                          <a:effectLst/>
                          <a:latin typeface="+mn-lt"/>
                        </a:rPr>
                        <a:t>sq</a:t>
                      </a:r>
                      <a:r>
                        <a:rPr lang="en-US" sz="1200" u="none" strike="noStrike" dirty="0">
                          <a:solidFill>
                            <a:schemeClr val="tx2"/>
                          </a:solidFill>
                          <a:effectLst/>
                          <a:latin typeface="+mn-lt"/>
                        </a:rPr>
                        <a:t>. </a:t>
                      </a:r>
                      <a:r>
                        <a:rPr lang="en-US" sz="1200" u="none" strike="noStrike" dirty="0" smtClean="0">
                          <a:solidFill>
                            <a:schemeClr val="tx2"/>
                          </a:solidFill>
                          <a:effectLst/>
                          <a:latin typeface="+mn-lt"/>
                        </a:rPr>
                        <a:t>ft.</a:t>
                      </a:r>
                      <a:endParaRPr lang="en-US" sz="1200" b="0" i="0" u="none" strike="noStrike" dirty="0">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r>
              <a:tr h="152400">
                <a:tc>
                  <a:txBody>
                    <a:bodyPr/>
                    <a:lstStyle/>
                    <a:p>
                      <a:pPr algn="l" fontAlgn="ctr"/>
                      <a:r>
                        <a:rPr lang="en-US" sz="1200" u="none" strike="noStrike">
                          <a:solidFill>
                            <a:schemeClr val="tx2"/>
                          </a:solidFill>
                          <a:effectLst/>
                          <a:latin typeface="+mn-lt"/>
                        </a:rPr>
                        <a:t>Andree Clark Bird Refuge Wetland Margin Enhancement Project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u="none" strike="noStrike">
                          <a:solidFill>
                            <a:schemeClr val="tx2"/>
                          </a:solidFill>
                          <a:effectLst/>
                          <a:latin typeface="+mn-lt"/>
                        </a:rPr>
                        <a:t>1.5</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861</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600</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dirty="0">
                          <a:solidFill>
                            <a:schemeClr val="tx2"/>
                          </a:solidFill>
                          <a:effectLst/>
                          <a:latin typeface="+mn-lt"/>
                        </a:rPr>
                        <a:t>9,640 </a:t>
                      </a:r>
                      <a:r>
                        <a:rPr lang="en-US" sz="1200" u="none" strike="noStrike" dirty="0" smtClean="0">
                          <a:solidFill>
                            <a:schemeClr val="tx2"/>
                          </a:solidFill>
                          <a:effectLst/>
                          <a:latin typeface="+mn-lt"/>
                        </a:rPr>
                        <a:t>cu. yd.</a:t>
                      </a:r>
                      <a:endParaRPr lang="en-US" sz="1200" b="0" i="0" u="none" strike="noStrike" dirty="0">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220</a:t>
                      </a:r>
                      <a:endParaRPr lang="en-US" sz="1200" b="0" i="0" u="none" strike="noStrike">
                        <a:solidFill>
                          <a:schemeClr val="tx2"/>
                        </a:solidFill>
                        <a:effectLst/>
                        <a:latin typeface="+mn-lt"/>
                      </a:endParaRPr>
                    </a:p>
                  </a:txBody>
                  <a:tcPr marL="6787" marR="6787" marT="6787" marB="0" anchor="b"/>
                </a:tc>
              </a:tr>
              <a:tr h="57504">
                <a:tc>
                  <a:txBody>
                    <a:bodyPr/>
                    <a:lstStyle/>
                    <a:p>
                      <a:pPr algn="l" fontAlgn="ctr"/>
                      <a:r>
                        <a:rPr lang="en-US" sz="1200" b="1" i="1" u="sng" strike="noStrike" dirty="0">
                          <a:solidFill>
                            <a:schemeClr val="tx2"/>
                          </a:solidFill>
                          <a:effectLst/>
                          <a:latin typeface="+mn-lt"/>
                        </a:rPr>
                        <a:t>Ventura County</a:t>
                      </a:r>
                    </a:p>
                  </a:txBody>
                  <a:tcPr marL="6787" marR="6787" marT="6787" marB="0" anchor="ctr"/>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r>
              <a:tr h="0">
                <a:tc>
                  <a:txBody>
                    <a:bodyPr/>
                    <a:lstStyle/>
                    <a:p>
                      <a:pPr algn="l" fontAlgn="ctr"/>
                      <a:r>
                        <a:rPr lang="en-US" sz="1200" u="none" strike="noStrike" dirty="0">
                          <a:solidFill>
                            <a:schemeClr val="tx2"/>
                          </a:solidFill>
                          <a:effectLst/>
                          <a:latin typeface="+mn-lt"/>
                        </a:rPr>
                        <a:t>Ventura River Upper Estuary Volunteer Restoration and Wetland Education Program </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u="none" strike="noStrike">
                          <a:solidFill>
                            <a:schemeClr val="tx2"/>
                          </a:solidFill>
                          <a:effectLst/>
                          <a:latin typeface="+mn-lt"/>
                        </a:rPr>
                        <a:t>8</a:t>
                      </a:r>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dirty="0">
                          <a:solidFill>
                            <a:schemeClr val="tx2"/>
                          </a:solidFill>
                          <a:effectLst/>
                          <a:latin typeface="+mn-lt"/>
                        </a:rPr>
                        <a:t>400 </a:t>
                      </a:r>
                      <a:r>
                        <a:rPr lang="en-US" sz="1200" u="none" strike="noStrike" dirty="0" smtClean="0">
                          <a:solidFill>
                            <a:schemeClr val="tx2"/>
                          </a:solidFill>
                          <a:effectLst/>
                          <a:latin typeface="+mn-lt"/>
                        </a:rPr>
                        <a:t>cu. yd.</a:t>
                      </a:r>
                      <a:endParaRPr lang="en-US" sz="1200" b="0" i="0" u="none" strike="noStrike" dirty="0">
                        <a:solidFill>
                          <a:schemeClr val="tx2"/>
                        </a:solidFill>
                        <a:effectLst/>
                        <a:latin typeface="+mn-lt"/>
                      </a:endParaRPr>
                    </a:p>
                  </a:txBody>
                  <a:tcPr marL="6787" marR="6787" marT="6787" marB="0" anchor="b"/>
                </a:tc>
                <a:tc>
                  <a:txBody>
                    <a:bodyPr/>
                    <a:lstStyle/>
                    <a:p>
                      <a:pPr algn="ctr" fontAlgn="b"/>
                      <a:r>
                        <a:rPr lang="en-US" sz="1200" u="none" strike="noStrike" dirty="0">
                          <a:solidFill>
                            <a:schemeClr val="tx2"/>
                          </a:solidFill>
                          <a:effectLst/>
                          <a:latin typeface="+mn-lt"/>
                        </a:rPr>
                        <a:t>12</a:t>
                      </a:r>
                      <a:endParaRPr lang="en-US" sz="1200" b="0" i="0" u="none" strike="noStrike" dirty="0">
                        <a:solidFill>
                          <a:schemeClr val="tx2"/>
                        </a:solidFill>
                        <a:effectLst/>
                        <a:latin typeface="+mn-lt"/>
                      </a:endParaRPr>
                    </a:p>
                  </a:txBody>
                  <a:tcPr marL="6787" marR="6787" marT="6787" marB="0" anchor="b"/>
                </a:tc>
              </a:tr>
              <a:tr h="0">
                <a:tc>
                  <a:txBody>
                    <a:bodyPr/>
                    <a:lstStyle/>
                    <a:p>
                      <a:pPr algn="l" fontAlgn="ctr"/>
                      <a:r>
                        <a:rPr lang="en-US" sz="1200" u="none" strike="noStrike">
                          <a:solidFill>
                            <a:schemeClr val="tx2"/>
                          </a:solidFill>
                          <a:effectLst/>
                          <a:latin typeface="+mn-lt"/>
                        </a:rPr>
                        <a:t>Santa Clara River Student Restoration Project</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u="none" strike="noStrike">
                          <a:solidFill>
                            <a:schemeClr val="tx2"/>
                          </a:solidFill>
                          <a:effectLst/>
                          <a:latin typeface="+mn-lt"/>
                        </a:rPr>
                        <a:t>13</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1307</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121</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3.8 tons</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117</a:t>
                      </a:r>
                      <a:endParaRPr lang="en-US" sz="1200" b="0" i="0" u="none" strike="noStrike">
                        <a:solidFill>
                          <a:schemeClr val="tx2"/>
                        </a:solidFill>
                        <a:effectLst/>
                        <a:latin typeface="+mn-lt"/>
                      </a:endParaRPr>
                    </a:p>
                  </a:txBody>
                  <a:tcPr marL="6787" marR="6787" marT="6787" marB="0" anchor="b"/>
                </a:tc>
              </a:tr>
              <a:tr h="189667">
                <a:tc>
                  <a:txBody>
                    <a:bodyPr/>
                    <a:lstStyle/>
                    <a:p>
                      <a:pPr algn="l" fontAlgn="ctr"/>
                      <a:r>
                        <a:rPr lang="en-US" sz="1200" b="1" i="1" u="sng" strike="noStrike" dirty="0">
                          <a:solidFill>
                            <a:schemeClr val="tx2"/>
                          </a:solidFill>
                          <a:effectLst/>
                          <a:latin typeface="+mn-lt"/>
                        </a:rPr>
                        <a:t>Los Angeles County</a:t>
                      </a:r>
                    </a:p>
                  </a:txBody>
                  <a:tcPr marL="6787" marR="6787" marT="6787" marB="0" anchor="ctr"/>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r>
              <a:tr h="0">
                <a:tc>
                  <a:txBody>
                    <a:bodyPr/>
                    <a:lstStyle/>
                    <a:p>
                      <a:pPr algn="l" fontAlgn="ctr"/>
                      <a:r>
                        <a:rPr lang="en-US" sz="1200" u="none" strike="noStrike">
                          <a:solidFill>
                            <a:schemeClr val="tx2"/>
                          </a:solidFill>
                          <a:effectLst/>
                          <a:latin typeface="+mn-lt"/>
                        </a:rPr>
                        <a:t>Lower Topanga Creek Restoration Project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u="none" strike="noStrike">
                          <a:solidFill>
                            <a:schemeClr val="tx2"/>
                          </a:solidFill>
                          <a:effectLst/>
                          <a:latin typeface="+mn-lt"/>
                        </a:rPr>
                        <a:t>1.5</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410</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78</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dirty="0">
                          <a:solidFill>
                            <a:schemeClr val="tx2"/>
                          </a:solidFill>
                          <a:effectLst/>
                          <a:latin typeface="+mn-lt"/>
                        </a:rPr>
                        <a:t>100 </a:t>
                      </a:r>
                      <a:r>
                        <a:rPr lang="en-US" sz="1200" u="none" strike="noStrike" dirty="0" smtClean="0">
                          <a:solidFill>
                            <a:schemeClr val="tx2"/>
                          </a:solidFill>
                          <a:effectLst/>
                          <a:latin typeface="+mn-lt"/>
                        </a:rPr>
                        <a:t>cu. yd.</a:t>
                      </a:r>
                      <a:endParaRPr lang="en-US" sz="1200" b="0" i="0" u="none" strike="noStrike" dirty="0">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r>
              <a:tr h="191333">
                <a:tc>
                  <a:txBody>
                    <a:bodyPr/>
                    <a:lstStyle/>
                    <a:p>
                      <a:pPr algn="l" fontAlgn="ctr"/>
                      <a:r>
                        <a:rPr lang="en-US" sz="1200" u="none" strike="noStrike">
                          <a:solidFill>
                            <a:schemeClr val="tx2"/>
                          </a:solidFill>
                          <a:effectLst/>
                          <a:latin typeface="+mn-lt"/>
                        </a:rPr>
                        <a:t>Topanga Lagoon Filter Strip Restoration Project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u="none" strike="noStrike">
                          <a:solidFill>
                            <a:schemeClr val="tx2"/>
                          </a:solidFill>
                          <a:effectLst/>
                          <a:latin typeface="+mn-lt"/>
                        </a:rPr>
                        <a:t>1</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32</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382</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dirty="0">
                          <a:solidFill>
                            <a:schemeClr val="tx2"/>
                          </a:solidFill>
                          <a:effectLst/>
                          <a:latin typeface="+mn-lt"/>
                        </a:rPr>
                        <a:t>170 </a:t>
                      </a:r>
                      <a:r>
                        <a:rPr lang="en-US" sz="1200" u="none" strike="noStrike" dirty="0" smtClean="0">
                          <a:solidFill>
                            <a:schemeClr val="tx2"/>
                          </a:solidFill>
                          <a:effectLst/>
                          <a:latin typeface="+mn-lt"/>
                        </a:rPr>
                        <a:t>cu. yd.</a:t>
                      </a:r>
                      <a:endParaRPr lang="en-US" sz="1200" b="0" i="0" u="none" strike="noStrike" dirty="0">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r>
              <a:tr h="189667">
                <a:tc>
                  <a:txBody>
                    <a:bodyPr/>
                    <a:lstStyle/>
                    <a:p>
                      <a:pPr algn="l" fontAlgn="ctr"/>
                      <a:r>
                        <a:rPr lang="en-US" sz="1200" b="1" i="1" u="sng" strike="noStrike" dirty="0">
                          <a:solidFill>
                            <a:schemeClr val="tx2"/>
                          </a:solidFill>
                          <a:effectLst/>
                          <a:latin typeface="+mn-lt"/>
                        </a:rPr>
                        <a:t>Orange County</a:t>
                      </a:r>
                    </a:p>
                  </a:txBody>
                  <a:tcPr marL="6787" marR="6787" marT="6787" marB="0" anchor="ctr"/>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r>
              <a:tr h="69289">
                <a:tc>
                  <a:txBody>
                    <a:bodyPr/>
                    <a:lstStyle/>
                    <a:p>
                      <a:pPr algn="l" fontAlgn="ctr"/>
                      <a:r>
                        <a:rPr lang="en-US" sz="1200" u="none" strike="noStrike">
                          <a:solidFill>
                            <a:schemeClr val="tx2"/>
                          </a:solidFill>
                          <a:effectLst/>
                          <a:latin typeface="+mn-lt"/>
                        </a:rPr>
                        <a:t>Invasive Removal in Bell Creek at Audubon Starr Ranch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u="none" strike="noStrike">
                          <a:solidFill>
                            <a:schemeClr val="tx2"/>
                          </a:solidFill>
                          <a:effectLst/>
                          <a:latin typeface="+mn-lt"/>
                        </a:rPr>
                        <a:t>1.6</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200</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200</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dirty="0">
                          <a:solidFill>
                            <a:schemeClr val="tx2"/>
                          </a:solidFill>
                          <a:effectLst/>
                          <a:latin typeface="+mn-lt"/>
                        </a:rPr>
                        <a:t>47 </a:t>
                      </a:r>
                      <a:r>
                        <a:rPr lang="en-US" sz="1200" u="none" strike="noStrike" dirty="0" smtClean="0">
                          <a:solidFill>
                            <a:schemeClr val="tx2"/>
                          </a:solidFill>
                          <a:effectLst/>
                          <a:latin typeface="+mn-lt"/>
                        </a:rPr>
                        <a:t>cu. yd.</a:t>
                      </a:r>
                      <a:endParaRPr lang="en-US" sz="1200" b="0" i="0" u="none" strike="noStrike" dirty="0">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12</a:t>
                      </a:r>
                      <a:endParaRPr lang="en-US" sz="1200" b="0" i="0" u="none" strike="noStrike">
                        <a:solidFill>
                          <a:schemeClr val="tx2"/>
                        </a:solidFill>
                        <a:effectLst/>
                        <a:latin typeface="+mn-lt"/>
                      </a:endParaRPr>
                    </a:p>
                  </a:txBody>
                  <a:tcPr marL="6787" marR="6787" marT="6787" marB="0" anchor="b"/>
                </a:tc>
              </a:tr>
              <a:tr h="0">
                <a:tc>
                  <a:txBody>
                    <a:bodyPr/>
                    <a:lstStyle/>
                    <a:p>
                      <a:pPr algn="l" fontAlgn="ctr"/>
                      <a:r>
                        <a:rPr lang="en-US" sz="1200" u="none" strike="noStrike">
                          <a:solidFill>
                            <a:schemeClr val="tx2"/>
                          </a:solidFill>
                          <a:effectLst/>
                          <a:latin typeface="+mn-lt"/>
                        </a:rPr>
                        <a:t>Santiago Park Nature Reserve Restoration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u="none" strike="noStrike">
                          <a:solidFill>
                            <a:schemeClr val="tx2"/>
                          </a:solidFill>
                          <a:effectLst/>
                          <a:latin typeface="+mn-lt"/>
                        </a:rPr>
                        <a:t>5</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1220</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30</a:t>
                      </a:r>
                      <a:endParaRPr lang="en-US" sz="1200" b="0" i="0" u="none" strike="noStrike">
                        <a:solidFill>
                          <a:schemeClr val="tx2"/>
                        </a:solidFill>
                        <a:effectLst/>
                        <a:latin typeface="+mn-lt"/>
                      </a:endParaRPr>
                    </a:p>
                  </a:txBody>
                  <a:tcPr marL="6787" marR="6787" marT="6787"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2"/>
                          </a:solidFill>
                          <a:effectLst/>
                          <a:latin typeface="+mn-lt"/>
                        </a:rPr>
                        <a:t>60 </a:t>
                      </a:r>
                      <a:r>
                        <a:rPr lang="en-US" sz="1200" u="none" strike="noStrike" dirty="0" smtClean="0">
                          <a:solidFill>
                            <a:schemeClr val="tx2"/>
                          </a:solidFill>
                          <a:effectLst/>
                          <a:latin typeface="+mn-lt"/>
                        </a:rPr>
                        <a:t>cu. yd.</a:t>
                      </a:r>
                      <a:endParaRPr lang="en-US" sz="1200" b="0" i="0" u="none" strike="noStrike" dirty="0">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r>
              <a:tr h="0">
                <a:tc>
                  <a:txBody>
                    <a:bodyPr/>
                    <a:lstStyle/>
                    <a:p>
                      <a:pPr algn="l" fontAlgn="ctr"/>
                      <a:r>
                        <a:rPr lang="en-US" sz="1200" u="none" strike="noStrike">
                          <a:solidFill>
                            <a:schemeClr val="tx2"/>
                          </a:solidFill>
                          <a:effectLst/>
                          <a:latin typeface="+mn-lt"/>
                        </a:rPr>
                        <a:t>Big Oak Canyon Habitat Restoration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u="none" strike="noStrike">
                          <a:solidFill>
                            <a:schemeClr val="tx2"/>
                          </a:solidFill>
                          <a:effectLst/>
                          <a:latin typeface="+mn-lt"/>
                        </a:rPr>
                        <a:t>1.2</a:t>
                      </a:r>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14</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dirty="0">
                          <a:solidFill>
                            <a:schemeClr val="tx2"/>
                          </a:solidFill>
                          <a:effectLst/>
                          <a:latin typeface="+mn-lt"/>
                        </a:rPr>
                        <a:t>81.25 </a:t>
                      </a:r>
                      <a:r>
                        <a:rPr lang="en-US" sz="1200" u="none" strike="noStrike" dirty="0" smtClean="0">
                          <a:solidFill>
                            <a:schemeClr val="tx2"/>
                          </a:solidFill>
                          <a:effectLst/>
                          <a:latin typeface="+mn-lt"/>
                        </a:rPr>
                        <a:t>cu. yd.</a:t>
                      </a:r>
                      <a:endParaRPr lang="en-US" sz="1200" b="0" i="0" u="none" strike="noStrike" dirty="0">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7</a:t>
                      </a:r>
                      <a:endParaRPr lang="en-US" sz="1200" b="0" i="0" u="none" strike="noStrike">
                        <a:solidFill>
                          <a:schemeClr val="tx2"/>
                        </a:solidFill>
                        <a:effectLst/>
                        <a:latin typeface="+mn-lt"/>
                      </a:endParaRPr>
                    </a:p>
                  </a:txBody>
                  <a:tcPr marL="6787" marR="6787" marT="6787" marB="0" anchor="b"/>
                </a:tc>
              </a:tr>
              <a:tr h="33688">
                <a:tc>
                  <a:txBody>
                    <a:bodyPr/>
                    <a:lstStyle/>
                    <a:p>
                      <a:pPr algn="l" fontAlgn="ctr"/>
                      <a:r>
                        <a:rPr lang="en-US" sz="1200" u="none" strike="noStrike">
                          <a:solidFill>
                            <a:schemeClr val="tx2"/>
                          </a:solidFill>
                          <a:effectLst/>
                          <a:latin typeface="+mn-lt"/>
                        </a:rPr>
                        <a:t>Upper Newport Bay Eelgrass Restoration Project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u="none" strike="noStrike">
                          <a:solidFill>
                            <a:schemeClr val="tx2"/>
                          </a:solidFill>
                          <a:effectLst/>
                          <a:latin typeface="+mn-lt"/>
                        </a:rPr>
                        <a:t>0.25</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dirty="0" smtClean="0">
                          <a:solidFill>
                            <a:schemeClr val="tx2"/>
                          </a:solidFill>
                          <a:effectLst/>
                          <a:latin typeface="+mn-lt"/>
                        </a:rPr>
                        <a:t>32,870</a:t>
                      </a:r>
                      <a:endParaRPr lang="en-US" sz="1200" b="0" i="0" u="none" strike="noStrike" dirty="0">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r>
              <a:tr h="189667">
                <a:tc>
                  <a:txBody>
                    <a:bodyPr/>
                    <a:lstStyle/>
                    <a:p>
                      <a:pPr algn="l" fontAlgn="ctr"/>
                      <a:r>
                        <a:rPr lang="en-US" sz="1200" b="1" i="1" u="sng" strike="noStrike" dirty="0">
                          <a:solidFill>
                            <a:schemeClr val="tx2"/>
                          </a:solidFill>
                          <a:effectLst/>
                          <a:latin typeface="+mn-lt"/>
                        </a:rPr>
                        <a:t>San Diego County</a:t>
                      </a:r>
                    </a:p>
                  </a:txBody>
                  <a:tcPr marL="6787" marR="6787" marT="6787" marB="0" anchor="ctr"/>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r>
              <a:tr h="35354">
                <a:tc>
                  <a:txBody>
                    <a:bodyPr/>
                    <a:lstStyle/>
                    <a:p>
                      <a:pPr algn="l" fontAlgn="ctr"/>
                      <a:r>
                        <a:rPr lang="en-US" sz="1200" u="none" strike="noStrike">
                          <a:solidFill>
                            <a:schemeClr val="tx2"/>
                          </a:solidFill>
                          <a:effectLst/>
                          <a:latin typeface="+mn-lt"/>
                        </a:rPr>
                        <a:t>Citizens Restoring Coastal Habitat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u="none" strike="noStrike">
                          <a:solidFill>
                            <a:schemeClr val="tx2"/>
                          </a:solidFill>
                          <a:effectLst/>
                          <a:latin typeface="+mn-lt"/>
                        </a:rPr>
                        <a:t>169</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dirty="0" smtClean="0">
                          <a:solidFill>
                            <a:schemeClr val="tx2"/>
                          </a:solidFill>
                          <a:effectLst/>
                          <a:latin typeface="+mn-lt"/>
                        </a:rPr>
                        <a:t>3,336</a:t>
                      </a:r>
                      <a:endParaRPr lang="en-US" sz="1200" b="0" i="0" u="none" strike="noStrike" dirty="0">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307</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dirty="0">
                          <a:solidFill>
                            <a:schemeClr val="tx2"/>
                          </a:solidFill>
                          <a:effectLst/>
                          <a:latin typeface="+mn-lt"/>
                        </a:rPr>
                        <a:t>223 </a:t>
                      </a:r>
                      <a:r>
                        <a:rPr lang="en-US" sz="1200" u="none" strike="noStrike" dirty="0" smtClean="0">
                          <a:solidFill>
                            <a:schemeClr val="tx2"/>
                          </a:solidFill>
                          <a:effectLst/>
                          <a:latin typeface="+mn-lt"/>
                        </a:rPr>
                        <a:t>cu. yd.</a:t>
                      </a:r>
                      <a:endParaRPr lang="en-US" sz="1200" b="0" i="0" u="none" strike="noStrike" dirty="0">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73</a:t>
                      </a:r>
                      <a:endParaRPr lang="en-US" sz="1200" b="0" i="0" u="none" strike="noStrike">
                        <a:solidFill>
                          <a:schemeClr val="tx2"/>
                        </a:solidFill>
                        <a:effectLst/>
                        <a:latin typeface="+mn-lt"/>
                      </a:endParaRPr>
                    </a:p>
                  </a:txBody>
                  <a:tcPr marL="6787" marR="6787" marT="6787" marB="0" anchor="b"/>
                </a:tc>
              </a:tr>
              <a:tr h="0">
                <a:tc>
                  <a:txBody>
                    <a:bodyPr/>
                    <a:lstStyle/>
                    <a:p>
                      <a:pPr algn="l" fontAlgn="ctr"/>
                      <a:r>
                        <a:rPr lang="en-US" sz="1200" u="none" strike="noStrike">
                          <a:solidFill>
                            <a:schemeClr val="tx2"/>
                          </a:solidFill>
                          <a:effectLst/>
                          <a:latin typeface="+mn-lt"/>
                        </a:rPr>
                        <a:t>Early Detection Rapid Eradication of Specific Invasive Non-Native Plants in Wetlands of San Diego County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u="none" strike="noStrike">
                          <a:solidFill>
                            <a:schemeClr val="tx2"/>
                          </a:solidFill>
                          <a:effectLst/>
                          <a:latin typeface="+mn-lt"/>
                        </a:rPr>
                        <a:t>4.6</a:t>
                      </a:r>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4.6 acres</a:t>
                      </a:r>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r>
              <a:tr h="0">
                <a:tc>
                  <a:txBody>
                    <a:bodyPr/>
                    <a:lstStyle/>
                    <a:p>
                      <a:pPr algn="l" fontAlgn="ctr"/>
                      <a:r>
                        <a:rPr lang="en-US" sz="1200" u="none" strike="noStrike" dirty="0">
                          <a:solidFill>
                            <a:schemeClr val="tx2"/>
                          </a:solidFill>
                          <a:effectLst/>
                          <a:latin typeface="+mn-lt"/>
                        </a:rPr>
                        <a:t>Earth Discovery Institute Explorers: A Force for Blue</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u="none" strike="noStrike">
                          <a:solidFill>
                            <a:schemeClr val="tx2"/>
                          </a:solidFill>
                          <a:effectLst/>
                          <a:latin typeface="+mn-lt"/>
                        </a:rPr>
                        <a:t>3</a:t>
                      </a:r>
                      <a:endParaRPr lang="en-US" sz="1200" b="0" i="0" u="none" strike="noStrike">
                        <a:solidFill>
                          <a:schemeClr val="tx2"/>
                        </a:solidFill>
                        <a:effectLst/>
                        <a:latin typeface="+mn-lt"/>
                      </a:endParaRPr>
                    </a:p>
                  </a:txBody>
                  <a:tcPr marL="6787" marR="6787" marT="6787" marB="0" anchor="b"/>
                </a:tc>
                <a:tc>
                  <a:txBody>
                    <a:bodyPr/>
                    <a:lstStyle/>
                    <a:p>
                      <a:pPr algn="ctr" fontAlgn="b"/>
                      <a:r>
                        <a:rPr lang="en-US" sz="1200" u="none" strike="noStrike">
                          <a:solidFill>
                            <a:schemeClr val="tx2"/>
                          </a:solidFill>
                          <a:effectLst/>
                          <a:latin typeface="+mn-lt"/>
                        </a:rPr>
                        <a:t>442</a:t>
                      </a:r>
                      <a:endParaRPr lang="en-US" sz="1200" b="0" i="0" u="none" strike="noStrike">
                        <a:solidFill>
                          <a:schemeClr val="tx2"/>
                        </a:solidFill>
                        <a:effectLst/>
                        <a:latin typeface="+mn-lt"/>
                      </a:endParaRPr>
                    </a:p>
                  </a:txBody>
                  <a:tcPr marL="6787" marR="6787" marT="6787" marB="0" anchor="b"/>
                </a:tc>
                <a:tc>
                  <a:txBody>
                    <a:bodyPr/>
                    <a:lstStyle/>
                    <a:p>
                      <a:pPr algn="ctr" fontAlgn="b"/>
                      <a:endParaRPr lang="en-US" sz="1200" b="0" i="0" u="none" strike="noStrike">
                        <a:solidFill>
                          <a:schemeClr val="tx2"/>
                        </a:solidFill>
                        <a:effectLst/>
                        <a:latin typeface="+mn-lt"/>
                      </a:endParaRPr>
                    </a:p>
                  </a:txBody>
                  <a:tcPr marL="6787" marR="6787" marT="6787"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2"/>
                          </a:solidFill>
                          <a:effectLst/>
                          <a:latin typeface="+mn-lt"/>
                        </a:rPr>
                        <a:t>14 </a:t>
                      </a:r>
                      <a:r>
                        <a:rPr lang="en-US" sz="1200" u="none" strike="noStrike" dirty="0" smtClean="0">
                          <a:solidFill>
                            <a:schemeClr val="tx2"/>
                          </a:solidFill>
                          <a:effectLst/>
                          <a:latin typeface="+mn-lt"/>
                        </a:rPr>
                        <a:t>cu. yd.</a:t>
                      </a:r>
                      <a:endParaRPr lang="en-US" sz="1200" b="0" i="0" u="none" strike="noStrike" dirty="0" smtClean="0">
                        <a:solidFill>
                          <a:schemeClr val="tx2"/>
                        </a:solidFill>
                        <a:effectLst/>
                        <a:latin typeface="+mn-lt"/>
                      </a:endParaRPr>
                    </a:p>
                  </a:txBody>
                  <a:tcPr marL="6787" marR="6787" marT="6787" marB="0" anchor="b"/>
                </a:tc>
                <a:tc>
                  <a:txBody>
                    <a:bodyPr/>
                    <a:lstStyle/>
                    <a:p>
                      <a:pPr algn="ctr" fontAlgn="b"/>
                      <a:endParaRPr lang="en-US" sz="1200" b="0" i="0" u="none" strike="noStrike" dirty="0">
                        <a:solidFill>
                          <a:schemeClr val="tx2"/>
                        </a:solidFill>
                        <a:effectLst/>
                        <a:latin typeface="+mn-lt"/>
                      </a:endParaRPr>
                    </a:p>
                  </a:txBody>
                  <a:tcPr marL="6787" marR="6787" marT="6787" marB="0" anchor="b"/>
                </a:tc>
              </a:tr>
            </a:tbl>
          </a:graphicData>
        </a:graphic>
      </p:graphicFrame>
      <p:sp>
        <p:nvSpPr>
          <p:cNvPr id="5"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#21.	Southern California Coastal 	Wetland and Riparian Restoration, 	Phase II</a:t>
            </a:r>
            <a:endParaRPr lang="en-US" sz="2800" cap="none" dirty="0">
              <a:latin typeface="Arial" pitchFamily="34" charset="0"/>
              <a:cs typeface="Arial" pitchFamily="34" charset="0"/>
            </a:endParaRPr>
          </a:p>
        </p:txBody>
      </p:sp>
      <p:pic>
        <p:nvPicPr>
          <p:cNvPr id="6"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1045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#21.	Southern California Coastal 	Wetland and Riparian Restoration, 	Phase II</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rotWithShape="1">
          <a:blip r:embed="rId3"/>
          <a:srcRect l="8211" t="8352" r="27849"/>
          <a:stretch/>
        </p:blipFill>
        <p:spPr>
          <a:xfrm>
            <a:off x="295922" y="1752599"/>
            <a:ext cx="4191000" cy="4267201"/>
          </a:xfrm>
          <a:prstGeom prst="rect">
            <a:avLst/>
          </a:prstGeom>
        </p:spPr>
      </p:pic>
      <p:pic>
        <p:nvPicPr>
          <p:cNvPr id="6" name="Picture 5"/>
          <p:cNvPicPr/>
          <p:nvPr/>
        </p:nvPicPr>
        <p:blipFill rotWithShape="1">
          <a:blip r:embed="rId4"/>
          <a:srcRect l="17526" t="3900" r="17694"/>
          <a:stretch/>
        </p:blipFill>
        <p:spPr>
          <a:xfrm>
            <a:off x="4653376" y="1752599"/>
            <a:ext cx="4191000" cy="4267203"/>
          </a:xfrm>
          <a:prstGeom prst="rect">
            <a:avLst/>
          </a:prstGeom>
        </p:spPr>
      </p:pic>
      <p:sp>
        <p:nvSpPr>
          <p:cNvPr id="7" name="Content Placeholder 2"/>
          <p:cNvSpPr>
            <a:spLocks noGrp="1"/>
          </p:cNvSpPr>
          <p:nvPr>
            <p:ph idx="1"/>
          </p:nvPr>
        </p:nvSpPr>
        <p:spPr>
          <a:xfrm>
            <a:off x="762000" y="6096001"/>
            <a:ext cx="7772400" cy="492125"/>
          </a:xfrm>
        </p:spPr>
        <p:txBody>
          <a:bodyPr>
            <a:normAutofit fontScale="77500" lnSpcReduction="20000"/>
          </a:bodyPr>
          <a:lstStyle/>
          <a:p>
            <a:pPr marL="45720" indent="0" algn="ctr">
              <a:buNone/>
            </a:pPr>
            <a:r>
              <a:rPr lang="en-US" dirty="0"/>
              <a:t>Salt Marsh Restoration project that replaced </a:t>
            </a:r>
            <a:r>
              <a:rPr lang="en-US" dirty="0" smtClean="0"/>
              <a:t/>
            </a:r>
            <a:br>
              <a:rPr lang="en-US" dirty="0" smtClean="0"/>
            </a:br>
            <a:r>
              <a:rPr lang="en-US" dirty="0" smtClean="0"/>
              <a:t>invasive </a:t>
            </a:r>
            <a:r>
              <a:rPr lang="en-US" dirty="0"/>
              <a:t>iceplant with native species</a:t>
            </a:r>
          </a:p>
        </p:txBody>
      </p:sp>
    </p:spTree>
    <p:extLst>
      <p:ext uri="{BB962C8B-B14F-4D97-AF65-F5344CB8AC3E}">
        <p14:creationId xmlns:p14="http://schemas.microsoft.com/office/powerpoint/2010/main" val="1800642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#21.	Southern California Coastal 	Wetland and Riparian Restoration, 	Phase II</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a:stretch>
            <a:fillRect/>
          </a:stretch>
        </p:blipFill>
        <p:spPr>
          <a:xfrm>
            <a:off x="762000" y="1905000"/>
            <a:ext cx="7467600" cy="4114800"/>
          </a:xfrm>
          <a:prstGeom prst="rect">
            <a:avLst/>
          </a:prstGeom>
        </p:spPr>
      </p:pic>
      <p:sp>
        <p:nvSpPr>
          <p:cNvPr id="6" name="Content Placeholder 2"/>
          <p:cNvSpPr>
            <a:spLocks noGrp="1"/>
          </p:cNvSpPr>
          <p:nvPr>
            <p:ph idx="1"/>
          </p:nvPr>
        </p:nvSpPr>
        <p:spPr>
          <a:xfrm>
            <a:off x="609600" y="6213475"/>
            <a:ext cx="7772400" cy="492125"/>
          </a:xfrm>
        </p:spPr>
        <p:txBody>
          <a:bodyPr/>
          <a:lstStyle/>
          <a:p>
            <a:pPr marL="45720" indent="0" algn="ctr">
              <a:buNone/>
            </a:pPr>
            <a:r>
              <a:rPr lang="en-US" dirty="0"/>
              <a:t>Wetland </a:t>
            </a:r>
            <a:r>
              <a:rPr lang="en-US" dirty="0" smtClean="0"/>
              <a:t>margin enhancement project</a:t>
            </a:r>
            <a:endParaRPr lang="en-US" sz="2000" dirty="0"/>
          </a:p>
        </p:txBody>
      </p:sp>
    </p:spTree>
    <p:extLst>
      <p:ext uri="{BB962C8B-B14F-4D97-AF65-F5344CB8AC3E}">
        <p14:creationId xmlns:p14="http://schemas.microsoft.com/office/powerpoint/2010/main" val="645252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#21.	Southern California Coastal 	Wetland and Riparian Restoration, 	Phase II</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rotWithShape="1">
          <a:blip r:embed="rId3"/>
          <a:srcRect r="54943"/>
          <a:stretch/>
        </p:blipFill>
        <p:spPr>
          <a:xfrm>
            <a:off x="304800" y="1752600"/>
            <a:ext cx="4114800" cy="4191000"/>
          </a:xfrm>
          <a:prstGeom prst="rect">
            <a:avLst/>
          </a:prstGeom>
        </p:spPr>
      </p:pic>
      <p:pic>
        <p:nvPicPr>
          <p:cNvPr id="6" name="Picture 5"/>
          <p:cNvPicPr/>
          <p:nvPr/>
        </p:nvPicPr>
        <p:blipFill rotWithShape="1">
          <a:blip r:embed="rId3"/>
          <a:srcRect l="47001"/>
          <a:stretch/>
        </p:blipFill>
        <p:spPr>
          <a:xfrm>
            <a:off x="4572000" y="1752600"/>
            <a:ext cx="4267200" cy="4191000"/>
          </a:xfrm>
          <a:prstGeom prst="rect">
            <a:avLst/>
          </a:prstGeom>
        </p:spPr>
      </p:pic>
      <p:sp>
        <p:nvSpPr>
          <p:cNvPr id="7" name="Content Placeholder 2"/>
          <p:cNvSpPr>
            <a:spLocks noGrp="1"/>
          </p:cNvSpPr>
          <p:nvPr>
            <p:ph idx="1"/>
          </p:nvPr>
        </p:nvSpPr>
        <p:spPr>
          <a:xfrm>
            <a:off x="685800" y="6137275"/>
            <a:ext cx="7772400" cy="492125"/>
          </a:xfrm>
        </p:spPr>
        <p:txBody>
          <a:bodyPr/>
          <a:lstStyle/>
          <a:p>
            <a:pPr marL="45720" indent="0" algn="ctr">
              <a:buNone/>
            </a:pPr>
            <a:r>
              <a:rPr lang="en-US" dirty="0" smtClean="0"/>
              <a:t>Watershed </a:t>
            </a:r>
            <a:r>
              <a:rPr lang="en-US" dirty="0"/>
              <a:t>restoration project </a:t>
            </a:r>
            <a:endParaRPr lang="en-US" sz="2000" dirty="0"/>
          </a:p>
        </p:txBody>
      </p:sp>
    </p:spTree>
    <p:extLst>
      <p:ext uri="{BB962C8B-B14F-4D97-AF65-F5344CB8AC3E}">
        <p14:creationId xmlns:p14="http://schemas.microsoft.com/office/powerpoint/2010/main" val="907891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162800" cy="1054394"/>
          </a:xfrm>
        </p:spPr>
        <p:txBody>
          <a:bodyPr>
            <a:normAutofit/>
          </a:bodyPr>
          <a:lstStyle/>
          <a:p>
            <a:pPr algn="l"/>
            <a:r>
              <a:rPr lang="en-US" sz="2800" cap="none" dirty="0" smtClean="0">
                <a:latin typeface="Arial" pitchFamily="34" charset="0"/>
                <a:cs typeface="Arial" pitchFamily="34" charset="0"/>
              </a:rPr>
              <a:t>#7.	</a:t>
            </a:r>
            <a:r>
              <a:rPr lang="en-US" sz="2800" cap="none" dirty="0" err="1" smtClean="0">
                <a:latin typeface="Arial" pitchFamily="34" charset="0"/>
                <a:cs typeface="Arial" pitchFamily="34" charset="0"/>
              </a:rPr>
              <a:t>Smithneck</a:t>
            </a:r>
            <a:r>
              <a:rPr lang="en-US" sz="2800" cap="none" dirty="0" smtClean="0">
                <a:latin typeface="Arial" pitchFamily="34" charset="0"/>
                <a:cs typeface="Arial" pitchFamily="34" charset="0"/>
              </a:rPr>
              <a:t> Creek Wildlife Area 	Land Exchange</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685800" y="5638800"/>
            <a:ext cx="7772400" cy="990600"/>
          </a:xfrm>
        </p:spPr>
        <p:txBody>
          <a:bodyPr>
            <a:noAutofit/>
          </a:bodyPr>
          <a:lstStyle/>
          <a:p>
            <a:pPr marL="45720" indent="0">
              <a:buNone/>
            </a:pPr>
            <a:r>
              <a:rPr lang="en-US" dirty="0" smtClean="0"/>
              <a:t>The County of Sierra is exchanging this 8.68 acre parcel located in the southern edge of the Sierra Valley adjacent to the Sierra Brooks Subdivision</a:t>
            </a:r>
            <a:endParaRPr lang="en-US" dirty="0"/>
          </a:p>
        </p:txBody>
      </p:sp>
      <p:pic>
        <p:nvPicPr>
          <p:cNvPr id="5" name="Picture 4" descr="\\hqgroup2.ad.dfg.ca.gov\itb10\groups\WCB\Docs\Project_Data\2013\2013116\Photos\Parcel 1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1" y="1676400"/>
            <a:ext cx="7383449" cy="3962400"/>
          </a:xfrm>
          <a:prstGeom prst="rect">
            <a:avLst/>
          </a:prstGeom>
          <a:noFill/>
          <a:ln>
            <a:noFill/>
          </a:ln>
        </p:spPr>
      </p:pic>
    </p:spTree>
    <p:extLst>
      <p:ext uri="{BB962C8B-B14F-4D97-AF65-F5344CB8AC3E}">
        <p14:creationId xmlns:p14="http://schemas.microsoft.com/office/powerpoint/2010/main" val="4207999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88105243"/>
              </p:ext>
            </p:extLst>
          </p:nvPr>
        </p:nvGraphicFramePr>
        <p:xfrm>
          <a:off x="1628037" y="1860700"/>
          <a:ext cx="6144363" cy="4540100"/>
        </p:xfrm>
        <a:graphic>
          <a:graphicData uri="http://schemas.openxmlformats.org/drawingml/2006/table">
            <a:tbl>
              <a:tblPr>
                <a:tableStyleId>{5C22544A-7EE6-4342-B048-85BDC9FD1C3A}</a:tableStyleId>
              </a:tblPr>
              <a:tblGrid>
                <a:gridCol w="4391763"/>
                <a:gridCol w="1086563"/>
                <a:gridCol w="666037"/>
              </a:tblGrid>
              <a:tr h="381000">
                <a:tc>
                  <a:txBody>
                    <a:bodyPr/>
                    <a:lstStyle/>
                    <a:p>
                      <a:pPr algn="ctr" fontAlgn="ctr"/>
                      <a:r>
                        <a:rPr lang="en-US" sz="1200" b="1" i="0" u="none" strike="noStrike" dirty="0" smtClean="0">
                          <a:solidFill>
                            <a:schemeClr val="tx2"/>
                          </a:solidFill>
                          <a:effectLst/>
                          <a:latin typeface="+mn-lt"/>
                        </a:rPr>
                        <a:t>COMMUNITY PARTICIPATION IN PHASE 1 PROJECTS </a:t>
                      </a:r>
                      <a:endParaRPr lang="en-US" sz="1200" b="1" i="0" u="none" strike="noStrike" dirty="0">
                        <a:solidFill>
                          <a:schemeClr val="tx2"/>
                        </a:solidFill>
                        <a:effectLst/>
                        <a:latin typeface="+mn-lt"/>
                      </a:endParaRPr>
                    </a:p>
                  </a:txBody>
                  <a:tcPr marL="6787" marR="6787" marT="6787" marB="0" anchor="ctr"/>
                </a:tc>
                <a:tc>
                  <a:txBody>
                    <a:bodyPr/>
                    <a:lstStyle/>
                    <a:p>
                      <a:pPr algn="ctr" fontAlgn="ctr"/>
                      <a:r>
                        <a:rPr lang="en-US" sz="1200" b="1" u="none" strike="noStrike" dirty="0" smtClean="0">
                          <a:solidFill>
                            <a:schemeClr val="tx2"/>
                          </a:solidFill>
                          <a:effectLst/>
                          <a:latin typeface="+mn-lt"/>
                        </a:rPr>
                        <a:t>VOLUNTEERS</a:t>
                      </a:r>
                      <a:endParaRPr lang="en-US" sz="1200" b="1" i="0" u="none" strike="noStrike" dirty="0">
                        <a:solidFill>
                          <a:schemeClr val="tx2"/>
                        </a:solidFill>
                        <a:effectLst/>
                        <a:latin typeface="+mn-lt"/>
                      </a:endParaRPr>
                    </a:p>
                  </a:txBody>
                  <a:tcPr marL="6787" marR="6787" marT="6787" marB="0" anchor="ctr"/>
                </a:tc>
                <a:tc>
                  <a:txBody>
                    <a:bodyPr/>
                    <a:lstStyle/>
                    <a:p>
                      <a:pPr algn="ctr" fontAlgn="ctr"/>
                      <a:r>
                        <a:rPr lang="en-US" sz="1200" b="1" u="none" strike="noStrike" dirty="0" smtClean="0">
                          <a:solidFill>
                            <a:schemeClr val="tx2"/>
                          </a:solidFill>
                          <a:effectLst/>
                          <a:latin typeface="+mn-lt"/>
                        </a:rPr>
                        <a:t>EVENTS</a:t>
                      </a:r>
                      <a:endParaRPr lang="en-US" sz="1200" b="1" i="0" u="none" strike="noStrike" dirty="0">
                        <a:solidFill>
                          <a:schemeClr val="tx2"/>
                        </a:solidFill>
                        <a:effectLst/>
                        <a:latin typeface="+mn-lt"/>
                      </a:endParaRPr>
                    </a:p>
                  </a:txBody>
                  <a:tcPr marL="6787" marR="6787" marT="6787" marB="0" anchor="ctr"/>
                </a:tc>
              </a:tr>
              <a:tr h="0">
                <a:tc>
                  <a:txBody>
                    <a:bodyPr/>
                    <a:lstStyle/>
                    <a:p>
                      <a:pPr algn="l" fontAlgn="ctr"/>
                      <a:r>
                        <a:rPr lang="en-US" sz="1200" b="1" i="1" u="sng" strike="noStrike" dirty="0">
                          <a:solidFill>
                            <a:schemeClr val="tx2"/>
                          </a:solidFill>
                          <a:effectLst/>
                          <a:latin typeface="+mn-lt"/>
                        </a:rPr>
                        <a:t>Santa Barbara County</a:t>
                      </a:r>
                    </a:p>
                  </a:txBody>
                  <a:tcPr marL="6787" marR="6787" marT="6787" marB="0" anchor="ctr"/>
                </a:tc>
                <a:tc>
                  <a:txBody>
                    <a:bodyPr/>
                    <a:lstStyle/>
                    <a:p>
                      <a:pPr algn="ctr" fontAlgn="b"/>
                      <a:endParaRPr lang="en-US" sz="1200" b="0" i="0" u="none" strike="noStrike">
                        <a:solidFill>
                          <a:schemeClr val="tx2"/>
                        </a:solidFill>
                        <a:effectLst/>
                        <a:latin typeface="+mn-lt"/>
                      </a:endParaRPr>
                    </a:p>
                  </a:txBody>
                  <a:tcPr marL="6787" marR="6787" marT="6787" marB="0" anchor="ctr"/>
                </a:tc>
                <a:tc>
                  <a:txBody>
                    <a:bodyPr/>
                    <a:lstStyle/>
                    <a:p>
                      <a:pPr algn="ctr" fontAlgn="b"/>
                      <a:endParaRPr lang="en-US" sz="1200" b="0" i="0" u="none" strike="noStrike">
                        <a:solidFill>
                          <a:schemeClr val="tx2"/>
                        </a:solidFill>
                        <a:effectLst/>
                        <a:latin typeface="+mn-lt"/>
                      </a:endParaRPr>
                    </a:p>
                  </a:txBody>
                  <a:tcPr marL="6787" marR="6787" marT="6787" marB="0" anchor="ctr"/>
                </a:tc>
              </a:tr>
              <a:tr h="38933">
                <a:tc>
                  <a:txBody>
                    <a:bodyPr/>
                    <a:lstStyle/>
                    <a:p>
                      <a:pPr algn="l" fontAlgn="ctr"/>
                      <a:r>
                        <a:rPr lang="en-US" sz="1200" u="none" strike="noStrike">
                          <a:solidFill>
                            <a:schemeClr val="tx2"/>
                          </a:solidFill>
                          <a:effectLst/>
                          <a:latin typeface="+mn-lt"/>
                        </a:rPr>
                        <a:t>Devereux Slough Margin Enhancement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u="none" strike="noStrike" dirty="0" smtClean="0">
                          <a:solidFill>
                            <a:schemeClr val="tx2"/>
                          </a:solidFill>
                          <a:effectLst/>
                          <a:latin typeface="+mn-lt"/>
                        </a:rPr>
                        <a:t>202</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u="none" strike="noStrike" dirty="0" smtClean="0">
                          <a:solidFill>
                            <a:schemeClr val="tx2"/>
                          </a:solidFill>
                          <a:effectLst/>
                          <a:latin typeface="+mn-lt"/>
                        </a:rPr>
                        <a:t>10</a:t>
                      </a:r>
                      <a:endParaRPr lang="en-US" sz="1200" b="0" i="0" u="none" strike="noStrike" dirty="0">
                        <a:solidFill>
                          <a:schemeClr val="tx2"/>
                        </a:solidFill>
                        <a:effectLst/>
                        <a:latin typeface="+mn-lt"/>
                      </a:endParaRPr>
                    </a:p>
                  </a:txBody>
                  <a:tcPr marL="6787" marR="6787" marT="6787" marB="0" anchor="ctr"/>
                </a:tc>
              </a:tr>
              <a:tr h="0">
                <a:tc>
                  <a:txBody>
                    <a:bodyPr/>
                    <a:lstStyle/>
                    <a:p>
                      <a:pPr algn="l" fontAlgn="ctr"/>
                      <a:r>
                        <a:rPr lang="en-US" sz="1200" u="none" strike="noStrike">
                          <a:solidFill>
                            <a:schemeClr val="tx2"/>
                          </a:solidFill>
                          <a:effectLst/>
                          <a:latin typeface="+mn-lt"/>
                        </a:rPr>
                        <a:t>Refugio Creek Mouth Restoration Project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308</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13</a:t>
                      </a:r>
                      <a:endParaRPr lang="en-US" sz="1200" b="0" i="0" u="none" strike="noStrike" dirty="0">
                        <a:solidFill>
                          <a:schemeClr val="tx2"/>
                        </a:solidFill>
                        <a:effectLst/>
                        <a:latin typeface="+mn-lt"/>
                      </a:endParaRPr>
                    </a:p>
                  </a:txBody>
                  <a:tcPr marL="6787" marR="6787" marT="6787" marB="0" anchor="ctr"/>
                </a:tc>
              </a:tr>
              <a:tr h="40599">
                <a:tc>
                  <a:txBody>
                    <a:bodyPr/>
                    <a:lstStyle/>
                    <a:p>
                      <a:pPr algn="l" fontAlgn="ctr"/>
                      <a:r>
                        <a:rPr lang="en-US" sz="1200" u="none" strike="noStrike" dirty="0">
                          <a:solidFill>
                            <a:schemeClr val="tx2"/>
                          </a:solidFill>
                          <a:effectLst/>
                          <a:latin typeface="+mn-lt"/>
                        </a:rPr>
                        <a:t>Mission Canyon Cape Ivy Eradication Project </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u="none" strike="noStrike" dirty="0" smtClean="0">
                          <a:solidFill>
                            <a:schemeClr val="tx2"/>
                          </a:solidFill>
                          <a:effectLst/>
                          <a:latin typeface="+mn-lt"/>
                        </a:rPr>
                        <a:t>19</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10</a:t>
                      </a:r>
                      <a:endParaRPr lang="en-US" sz="1200" b="0" i="0" u="none" strike="noStrike" dirty="0">
                        <a:solidFill>
                          <a:schemeClr val="tx2"/>
                        </a:solidFill>
                        <a:effectLst/>
                        <a:latin typeface="+mn-lt"/>
                      </a:endParaRPr>
                    </a:p>
                  </a:txBody>
                  <a:tcPr marL="6787" marR="6787" marT="6787" marB="0" anchor="ctr"/>
                </a:tc>
              </a:tr>
              <a:tr h="0">
                <a:tc>
                  <a:txBody>
                    <a:bodyPr/>
                    <a:lstStyle/>
                    <a:p>
                      <a:pPr algn="l" fontAlgn="ctr"/>
                      <a:r>
                        <a:rPr lang="en-US" sz="1200" u="none" strike="noStrike">
                          <a:solidFill>
                            <a:schemeClr val="tx2"/>
                          </a:solidFill>
                          <a:effectLst/>
                          <a:latin typeface="+mn-lt"/>
                        </a:rPr>
                        <a:t>Andree Clark Bird Refuge Wetland Margin Enhancement Project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u="none" strike="noStrike" dirty="0" smtClean="0">
                          <a:solidFill>
                            <a:schemeClr val="tx2"/>
                          </a:solidFill>
                          <a:effectLst/>
                          <a:latin typeface="+mn-lt"/>
                        </a:rPr>
                        <a:t>145</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8</a:t>
                      </a:r>
                      <a:endParaRPr lang="en-US" sz="1200" b="0" i="0" u="none" strike="noStrike" dirty="0">
                        <a:solidFill>
                          <a:schemeClr val="tx2"/>
                        </a:solidFill>
                        <a:effectLst/>
                        <a:latin typeface="+mn-lt"/>
                      </a:endParaRPr>
                    </a:p>
                  </a:txBody>
                  <a:tcPr marL="6787" marR="6787" marT="6787" marB="0" anchor="ctr"/>
                </a:tc>
              </a:tr>
              <a:tr h="189667">
                <a:tc>
                  <a:txBody>
                    <a:bodyPr/>
                    <a:lstStyle/>
                    <a:p>
                      <a:pPr algn="l" fontAlgn="ctr"/>
                      <a:r>
                        <a:rPr lang="en-US" sz="1200" b="1" i="1" u="sng" strike="noStrike" dirty="0">
                          <a:solidFill>
                            <a:schemeClr val="tx2"/>
                          </a:solidFill>
                          <a:effectLst/>
                          <a:latin typeface="+mn-lt"/>
                        </a:rPr>
                        <a:t>Ventura County</a:t>
                      </a:r>
                    </a:p>
                  </a:txBody>
                  <a:tcPr marL="6787" marR="6787" marT="6787" marB="0" anchor="ctr"/>
                </a:tc>
                <a:tc>
                  <a:txBody>
                    <a:bodyPr/>
                    <a:lstStyle/>
                    <a:p>
                      <a:pPr algn="ctr" fontAlgn="b"/>
                      <a:endParaRPr lang="en-US" sz="1200" b="0" i="0" u="none" strike="noStrike">
                        <a:solidFill>
                          <a:schemeClr val="tx2"/>
                        </a:solidFill>
                        <a:effectLst/>
                        <a:latin typeface="+mn-lt"/>
                      </a:endParaRPr>
                    </a:p>
                  </a:txBody>
                  <a:tcPr marL="6787" marR="6787" marT="6787" marB="0" anchor="ctr"/>
                </a:tc>
                <a:tc>
                  <a:txBody>
                    <a:bodyPr/>
                    <a:lstStyle/>
                    <a:p>
                      <a:pPr algn="ctr" fontAlgn="b"/>
                      <a:endParaRPr lang="en-US" sz="1200" b="0" i="0" u="none" strike="noStrike" dirty="0">
                        <a:solidFill>
                          <a:schemeClr val="tx2"/>
                        </a:solidFill>
                        <a:effectLst/>
                        <a:latin typeface="+mn-lt"/>
                      </a:endParaRPr>
                    </a:p>
                  </a:txBody>
                  <a:tcPr marL="6787" marR="6787" marT="6787" marB="0" anchor="ctr"/>
                </a:tc>
              </a:tr>
              <a:tr h="0">
                <a:tc>
                  <a:txBody>
                    <a:bodyPr/>
                    <a:lstStyle/>
                    <a:p>
                      <a:pPr algn="l" fontAlgn="ctr"/>
                      <a:r>
                        <a:rPr lang="en-US" sz="1200" u="none" strike="noStrike" dirty="0">
                          <a:solidFill>
                            <a:schemeClr val="tx2"/>
                          </a:solidFill>
                          <a:effectLst/>
                          <a:latin typeface="+mn-lt"/>
                        </a:rPr>
                        <a:t>Ventura River Upper Estuary Volunteer Restoration and Wetland Education Program </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309</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31</a:t>
                      </a:r>
                      <a:endParaRPr lang="en-US" sz="1200" b="0" i="0" u="none" strike="noStrike" dirty="0">
                        <a:solidFill>
                          <a:schemeClr val="tx2"/>
                        </a:solidFill>
                        <a:effectLst/>
                        <a:latin typeface="+mn-lt"/>
                      </a:endParaRPr>
                    </a:p>
                  </a:txBody>
                  <a:tcPr marL="6787" marR="6787" marT="6787" marB="0" anchor="ctr"/>
                </a:tc>
              </a:tr>
              <a:tr h="0">
                <a:tc>
                  <a:txBody>
                    <a:bodyPr/>
                    <a:lstStyle/>
                    <a:p>
                      <a:pPr algn="l" fontAlgn="ctr"/>
                      <a:r>
                        <a:rPr lang="en-US" sz="1200" u="none" strike="noStrike">
                          <a:solidFill>
                            <a:schemeClr val="tx2"/>
                          </a:solidFill>
                          <a:effectLst/>
                          <a:latin typeface="+mn-lt"/>
                        </a:rPr>
                        <a:t>Santa Clara River Student Restoration Project</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320</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18</a:t>
                      </a:r>
                      <a:endParaRPr lang="en-US" sz="1200" b="0" i="0" u="none" strike="noStrike" dirty="0">
                        <a:solidFill>
                          <a:schemeClr val="tx2"/>
                        </a:solidFill>
                        <a:effectLst/>
                        <a:latin typeface="+mn-lt"/>
                      </a:endParaRPr>
                    </a:p>
                  </a:txBody>
                  <a:tcPr marL="6787" marR="6787" marT="6787" marB="0" anchor="ctr"/>
                </a:tc>
              </a:tr>
              <a:tr h="189667">
                <a:tc>
                  <a:txBody>
                    <a:bodyPr/>
                    <a:lstStyle/>
                    <a:p>
                      <a:pPr algn="l" fontAlgn="ctr"/>
                      <a:r>
                        <a:rPr lang="en-US" sz="1200" b="1" i="1" u="sng" strike="noStrike" dirty="0">
                          <a:solidFill>
                            <a:schemeClr val="tx2"/>
                          </a:solidFill>
                          <a:effectLst/>
                          <a:latin typeface="+mn-lt"/>
                        </a:rPr>
                        <a:t>Los Angeles County</a:t>
                      </a:r>
                    </a:p>
                  </a:txBody>
                  <a:tcPr marL="6787" marR="6787" marT="6787" marB="0" anchor="ctr"/>
                </a:tc>
                <a:tc>
                  <a:txBody>
                    <a:bodyPr/>
                    <a:lstStyle/>
                    <a:p>
                      <a:pPr algn="ctr" fontAlgn="b"/>
                      <a:endParaRPr lang="en-US" sz="1200" b="0" i="0" u="none" strike="noStrike" dirty="0">
                        <a:solidFill>
                          <a:schemeClr val="tx2"/>
                        </a:solidFill>
                        <a:effectLst/>
                        <a:latin typeface="+mn-lt"/>
                      </a:endParaRPr>
                    </a:p>
                  </a:txBody>
                  <a:tcPr marL="6787" marR="6787" marT="6787" marB="0" anchor="ctr"/>
                </a:tc>
                <a:tc>
                  <a:txBody>
                    <a:bodyPr/>
                    <a:lstStyle/>
                    <a:p>
                      <a:pPr algn="ctr" fontAlgn="b"/>
                      <a:endParaRPr lang="en-US" sz="1200" b="0" i="0" u="none" strike="noStrike" dirty="0">
                        <a:solidFill>
                          <a:schemeClr val="tx2"/>
                        </a:solidFill>
                        <a:effectLst/>
                        <a:latin typeface="+mn-lt"/>
                      </a:endParaRPr>
                    </a:p>
                  </a:txBody>
                  <a:tcPr marL="6787" marR="6787" marT="6787" marB="0" anchor="ctr"/>
                </a:tc>
              </a:tr>
              <a:tr h="0">
                <a:tc>
                  <a:txBody>
                    <a:bodyPr/>
                    <a:lstStyle/>
                    <a:p>
                      <a:pPr algn="l" fontAlgn="ctr"/>
                      <a:r>
                        <a:rPr lang="en-US" sz="1200" u="none" strike="noStrike">
                          <a:solidFill>
                            <a:schemeClr val="tx2"/>
                          </a:solidFill>
                          <a:effectLst/>
                          <a:latin typeface="+mn-lt"/>
                        </a:rPr>
                        <a:t>Lower Topanga Creek Restoration Project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1,029</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26</a:t>
                      </a:r>
                      <a:endParaRPr lang="en-US" sz="1200" b="0" i="0" u="none" strike="noStrike" dirty="0">
                        <a:solidFill>
                          <a:schemeClr val="tx2"/>
                        </a:solidFill>
                        <a:effectLst/>
                        <a:latin typeface="+mn-lt"/>
                      </a:endParaRPr>
                    </a:p>
                  </a:txBody>
                  <a:tcPr marL="6787" marR="6787" marT="6787" marB="0" anchor="ctr"/>
                </a:tc>
              </a:tr>
              <a:tr h="54050">
                <a:tc>
                  <a:txBody>
                    <a:bodyPr/>
                    <a:lstStyle/>
                    <a:p>
                      <a:pPr algn="l" fontAlgn="ctr"/>
                      <a:r>
                        <a:rPr lang="en-US" sz="1200" u="none" strike="noStrike">
                          <a:solidFill>
                            <a:schemeClr val="tx2"/>
                          </a:solidFill>
                          <a:effectLst/>
                          <a:latin typeface="+mn-lt"/>
                        </a:rPr>
                        <a:t>Topanga Lagoon Filter Strip Restoration Project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445</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11</a:t>
                      </a:r>
                      <a:endParaRPr lang="en-US" sz="1200" b="0" i="0" u="none" strike="noStrike" dirty="0">
                        <a:solidFill>
                          <a:schemeClr val="tx2"/>
                        </a:solidFill>
                        <a:effectLst/>
                        <a:latin typeface="+mn-lt"/>
                      </a:endParaRPr>
                    </a:p>
                  </a:txBody>
                  <a:tcPr marL="6787" marR="6787" marT="6787" marB="0" anchor="ctr"/>
                </a:tc>
              </a:tr>
              <a:tr h="189667">
                <a:tc>
                  <a:txBody>
                    <a:bodyPr/>
                    <a:lstStyle/>
                    <a:p>
                      <a:pPr algn="l" fontAlgn="ctr"/>
                      <a:r>
                        <a:rPr lang="en-US" sz="1200" b="1" i="1" u="sng" strike="noStrike" dirty="0">
                          <a:solidFill>
                            <a:schemeClr val="tx2"/>
                          </a:solidFill>
                          <a:effectLst/>
                          <a:latin typeface="+mn-lt"/>
                        </a:rPr>
                        <a:t>Orange County</a:t>
                      </a:r>
                    </a:p>
                  </a:txBody>
                  <a:tcPr marL="6787" marR="6787" marT="6787" marB="0" anchor="ctr"/>
                </a:tc>
                <a:tc>
                  <a:txBody>
                    <a:bodyPr/>
                    <a:lstStyle/>
                    <a:p>
                      <a:pPr algn="ctr" fontAlgn="b"/>
                      <a:endParaRPr lang="en-US" sz="1200" b="0" i="0" u="none" strike="noStrike">
                        <a:solidFill>
                          <a:schemeClr val="tx2"/>
                        </a:solidFill>
                        <a:effectLst/>
                        <a:latin typeface="+mn-lt"/>
                      </a:endParaRPr>
                    </a:p>
                  </a:txBody>
                  <a:tcPr marL="6787" marR="6787" marT="6787" marB="0" anchor="ctr"/>
                </a:tc>
                <a:tc>
                  <a:txBody>
                    <a:bodyPr/>
                    <a:lstStyle/>
                    <a:p>
                      <a:pPr algn="ctr" fontAlgn="b"/>
                      <a:endParaRPr lang="en-US" sz="1200" b="0" i="0" u="none" strike="noStrike" dirty="0">
                        <a:solidFill>
                          <a:schemeClr val="tx2"/>
                        </a:solidFill>
                        <a:effectLst/>
                        <a:latin typeface="+mn-lt"/>
                      </a:endParaRPr>
                    </a:p>
                  </a:txBody>
                  <a:tcPr marL="6787" marR="6787" marT="6787" marB="0" anchor="ctr"/>
                </a:tc>
              </a:tr>
              <a:tr h="55716">
                <a:tc>
                  <a:txBody>
                    <a:bodyPr/>
                    <a:lstStyle/>
                    <a:p>
                      <a:pPr algn="l" fontAlgn="ctr"/>
                      <a:r>
                        <a:rPr lang="en-US" sz="1200" u="none" strike="noStrike">
                          <a:solidFill>
                            <a:schemeClr val="tx2"/>
                          </a:solidFill>
                          <a:effectLst/>
                          <a:latin typeface="+mn-lt"/>
                        </a:rPr>
                        <a:t>Invasive Removal in Bell Creek at Audubon Starr Ranch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388</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15</a:t>
                      </a:r>
                      <a:endParaRPr lang="en-US" sz="1200" b="0" i="0" u="none" strike="noStrike" dirty="0">
                        <a:solidFill>
                          <a:schemeClr val="tx2"/>
                        </a:solidFill>
                        <a:effectLst/>
                        <a:latin typeface="+mn-lt"/>
                      </a:endParaRPr>
                    </a:p>
                  </a:txBody>
                  <a:tcPr marL="6787" marR="6787" marT="6787" marB="0" anchor="ctr"/>
                </a:tc>
              </a:tr>
              <a:tr h="0">
                <a:tc>
                  <a:txBody>
                    <a:bodyPr/>
                    <a:lstStyle/>
                    <a:p>
                      <a:pPr algn="l" fontAlgn="ctr"/>
                      <a:r>
                        <a:rPr lang="en-US" sz="1200" u="none" strike="noStrike">
                          <a:solidFill>
                            <a:schemeClr val="tx2"/>
                          </a:solidFill>
                          <a:effectLst/>
                          <a:latin typeface="+mn-lt"/>
                        </a:rPr>
                        <a:t>Santiago Park Nature Reserve Restoration </a:t>
                      </a:r>
                      <a:endParaRPr lang="en-US" sz="1200" b="0" i="0" u="none" strike="noStrike">
                        <a:solidFill>
                          <a:schemeClr val="tx2"/>
                        </a:solidFill>
                        <a:effectLst/>
                        <a:latin typeface="+mn-lt"/>
                      </a:endParaRPr>
                    </a:p>
                  </a:txBody>
                  <a:tcPr marL="6787" marR="6787" marT="6787"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2"/>
                          </a:solidFill>
                          <a:effectLst/>
                          <a:latin typeface="+mn-lt"/>
                        </a:rPr>
                        <a:t>432</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12</a:t>
                      </a:r>
                      <a:endParaRPr lang="en-US" sz="1200" b="0" i="0" u="none" strike="noStrike" dirty="0">
                        <a:solidFill>
                          <a:schemeClr val="tx2"/>
                        </a:solidFill>
                        <a:effectLst/>
                        <a:latin typeface="+mn-lt"/>
                      </a:endParaRPr>
                    </a:p>
                  </a:txBody>
                  <a:tcPr marL="6787" marR="6787" marT="6787" marB="0" anchor="ctr"/>
                </a:tc>
              </a:tr>
              <a:tr h="57382">
                <a:tc>
                  <a:txBody>
                    <a:bodyPr/>
                    <a:lstStyle/>
                    <a:p>
                      <a:pPr algn="l" fontAlgn="ctr"/>
                      <a:r>
                        <a:rPr lang="en-US" sz="1200" u="none" strike="noStrike">
                          <a:solidFill>
                            <a:schemeClr val="tx2"/>
                          </a:solidFill>
                          <a:effectLst/>
                          <a:latin typeface="+mn-lt"/>
                        </a:rPr>
                        <a:t>Big Oak Canyon Habitat Restoration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450</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15</a:t>
                      </a:r>
                      <a:endParaRPr lang="en-US" sz="1200" b="0" i="0" u="none" strike="noStrike" dirty="0">
                        <a:solidFill>
                          <a:schemeClr val="tx2"/>
                        </a:solidFill>
                        <a:effectLst/>
                        <a:latin typeface="+mn-lt"/>
                      </a:endParaRPr>
                    </a:p>
                  </a:txBody>
                  <a:tcPr marL="6787" marR="6787" marT="6787" marB="0" anchor="ctr"/>
                </a:tc>
              </a:tr>
              <a:tr h="0">
                <a:tc>
                  <a:txBody>
                    <a:bodyPr/>
                    <a:lstStyle/>
                    <a:p>
                      <a:pPr algn="l" fontAlgn="ctr"/>
                      <a:r>
                        <a:rPr lang="en-US" sz="1200" u="none" strike="noStrike">
                          <a:solidFill>
                            <a:schemeClr val="tx2"/>
                          </a:solidFill>
                          <a:effectLst/>
                          <a:latin typeface="+mn-lt"/>
                        </a:rPr>
                        <a:t>Upper Newport Bay Eelgrass Restoration Project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125</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10</a:t>
                      </a:r>
                      <a:endParaRPr lang="en-US" sz="1200" b="0" i="0" u="none" strike="noStrike" dirty="0">
                        <a:solidFill>
                          <a:schemeClr val="tx2"/>
                        </a:solidFill>
                        <a:effectLst/>
                        <a:latin typeface="+mn-lt"/>
                      </a:endParaRPr>
                    </a:p>
                  </a:txBody>
                  <a:tcPr marL="6787" marR="6787" marT="6787" marB="0" anchor="ctr"/>
                </a:tc>
              </a:tr>
              <a:tr h="189667">
                <a:tc>
                  <a:txBody>
                    <a:bodyPr/>
                    <a:lstStyle/>
                    <a:p>
                      <a:pPr algn="l" fontAlgn="ctr"/>
                      <a:r>
                        <a:rPr lang="en-US" sz="1200" b="1" i="1" u="sng" strike="noStrike" dirty="0">
                          <a:solidFill>
                            <a:schemeClr val="tx2"/>
                          </a:solidFill>
                          <a:effectLst/>
                          <a:latin typeface="+mn-lt"/>
                        </a:rPr>
                        <a:t>San Diego County</a:t>
                      </a:r>
                    </a:p>
                  </a:txBody>
                  <a:tcPr marL="6787" marR="6787" marT="6787" marB="0" anchor="ctr"/>
                </a:tc>
                <a:tc>
                  <a:txBody>
                    <a:bodyPr/>
                    <a:lstStyle/>
                    <a:p>
                      <a:pPr algn="ctr" fontAlgn="b"/>
                      <a:endParaRPr lang="en-US" sz="1200" b="0" i="0" u="none" strike="noStrike">
                        <a:solidFill>
                          <a:schemeClr val="tx2"/>
                        </a:solidFill>
                        <a:effectLst/>
                        <a:latin typeface="+mn-lt"/>
                      </a:endParaRPr>
                    </a:p>
                  </a:txBody>
                  <a:tcPr marL="6787" marR="6787" marT="6787" marB="0" anchor="ctr"/>
                </a:tc>
                <a:tc>
                  <a:txBody>
                    <a:bodyPr/>
                    <a:lstStyle/>
                    <a:p>
                      <a:pPr algn="ctr" fontAlgn="b"/>
                      <a:endParaRPr lang="en-US" sz="1200" b="0" i="0" u="none" strike="noStrike" dirty="0">
                        <a:solidFill>
                          <a:schemeClr val="tx2"/>
                        </a:solidFill>
                        <a:effectLst/>
                        <a:latin typeface="+mn-lt"/>
                      </a:endParaRPr>
                    </a:p>
                  </a:txBody>
                  <a:tcPr marL="6787" marR="6787" marT="6787" marB="0" anchor="ctr"/>
                </a:tc>
              </a:tr>
              <a:tr h="0">
                <a:tc>
                  <a:txBody>
                    <a:bodyPr/>
                    <a:lstStyle/>
                    <a:p>
                      <a:pPr algn="l" fontAlgn="ctr"/>
                      <a:r>
                        <a:rPr lang="en-US" sz="1200" u="none" strike="noStrike" dirty="0">
                          <a:solidFill>
                            <a:schemeClr val="tx2"/>
                          </a:solidFill>
                          <a:effectLst/>
                          <a:latin typeface="+mn-lt"/>
                        </a:rPr>
                        <a:t>Citizens Restoring Coastal Habitat </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1,752</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116</a:t>
                      </a:r>
                      <a:endParaRPr lang="en-US" sz="1200" b="0" i="0" u="none" strike="noStrike" dirty="0">
                        <a:solidFill>
                          <a:schemeClr val="tx2"/>
                        </a:solidFill>
                        <a:effectLst/>
                        <a:latin typeface="+mn-lt"/>
                      </a:endParaRPr>
                    </a:p>
                  </a:txBody>
                  <a:tcPr marL="6787" marR="6787" marT="6787" marB="0" anchor="ctr"/>
                </a:tc>
              </a:tr>
              <a:tr h="60714">
                <a:tc>
                  <a:txBody>
                    <a:bodyPr/>
                    <a:lstStyle/>
                    <a:p>
                      <a:pPr algn="l" fontAlgn="ctr"/>
                      <a:r>
                        <a:rPr lang="en-US" sz="1200" u="none" strike="noStrike">
                          <a:solidFill>
                            <a:schemeClr val="tx2"/>
                          </a:solidFill>
                          <a:effectLst/>
                          <a:latin typeface="+mn-lt"/>
                        </a:rPr>
                        <a:t>Early Detection Rapid Eradication of Specific Invasive Non-Native Plants in Wetlands of San Diego County </a:t>
                      </a:r>
                      <a:endParaRPr lang="en-US" sz="1200" b="0" i="0" u="none" strike="noStrike">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400</a:t>
                      </a:r>
                      <a:endParaRPr lang="en-US" sz="1200" b="0" i="0" u="none" strike="noStrike" dirty="0">
                        <a:solidFill>
                          <a:schemeClr val="tx2"/>
                        </a:solidFill>
                        <a:effectLst/>
                        <a:latin typeface="+mn-lt"/>
                      </a:endParaRPr>
                    </a:p>
                  </a:txBody>
                  <a:tcPr marL="6787" marR="6787" marT="6787" marB="0" anchor="ctr"/>
                </a:tc>
                <a:tc>
                  <a:txBody>
                    <a:bodyPr/>
                    <a:lstStyle/>
                    <a:p>
                      <a:pPr algn="ctr" fontAlgn="b"/>
                      <a:r>
                        <a:rPr lang="en-US" sz="1200" b="0" i="0" u="none" strike="noStrike" dirty="0" smtClean="0">
                          <a:solidFill>
                            <a:schemeClr val="tx2"/>
                          </a:solidFill>
                          <a:effectLst/>
                          <a:latin typeface="+mn-lt"/>
                        </a:rPr>
                        <a:t>7</a:t>
                      </a:r>
                      <a:endParaRPr lang="en-US" sz="1200" b="0" i="0" u="none" strike="noStrike" dirty="0">
                        <a:solidFill>
                          <a:schemeClr val="tx2"/>
                        </a:solidFill>
                        <a:effectLst/>
                        <a:latin typeface="+mn-lt"/>
                      </a:endParaRPr>
                    </a:p>
                  </a:txBody>
                  <a:tcPr marL="6787" marR="6787" marT="6787" marB="0" anchor="ctr"/>
                </a:tc>
              </a:tr>
              <a:tr h="69167">
                <a:tc>
                  <a:txBody>
                    <a:bodyPr/>
                    <a:lstStyle/>
                    <a:p>
                      <a:pPr algn="l" fontAlgn="ctr"/>
                      <a:r>
                        <a:rPr lang="en-US" sz="1200" u="none" strike="noStrike" dirty="0">
                          <a:solidFill>
                            <a:schemeClr val="tx2"/>
                          </a:solidFill>
                          <a:effectLst/>
                          <a:latin typeface="+mn-lt"/>
                        </a:rPr>
                        <a:t>Earth Discovery Institute Explorers: A Force for Blue</a:t>
                      </a:r>
                      <a:endParaRPr lang="en-US" sz="1200" b="0" i="0" u="none" strike="noStrike" dirty="0">
                        <a:solidFill>
                          <a:schemeClr val="tx2"/>
                        </a:solidFill>
                        <a:effectLst/>
                        <a:latin typeface="+mn-lt"/>
                      </a:endParaRPr>
                    </a:p>
                  </a:txBody>
                  <a:tcPr marL="6787" marR="6787" marT="6787"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chemeClr val="tx2"/>
                          </a:solidFill>
                          <a:effectLst/>
                          <a:latin typeface="+mn-lt"/>
                        </a:rPr>
                        <a:t>482</a:t>
                      </a:r>
                    </a:p>
                  </a:txBody>
                  <a:tcPr marL="6787" marR="6787" marT="6787" marB="0" anchor="ctr"/>
                </a:tc>
                <a:tc>
                  <a:txBody>
                    <a:bodyPr/>
                    <a:lstStyle/>
                    <a:p>
                      <a:pPr algn="ctr" fontAlgn="b"/>
                      <a:r>
                        <a:rPr lang="en-US" sz="1200" b="0" i="0" u="none" strike="noStrike" dirty="0" smtClean="0">
                          <a:solidFill>
                            <a:schemeClr val="tx2"/>
                          </a:solidFill>
                          <a:effectLst/>
                          <a:latin typeface="+mn-lt"/>
                        </a:rPr>
                        <a:t>43</a:t>
                      </a:r>
                      <a:endParaRPr lang="en-US" sz="1200" b="0" i="0" u="none" strike="noStrike" dirty="0">
                        <a:solidFill>
                          <a:schemeClr val="tx2"/>
                        </a:solidFill>
                        <a:effectLst/>
                        <a:latin typeface="+mn-lt"/>
                      </a:endParaRPr>
                    </a:p>
                  </a:txBody>
                  <a:tcPr marL="6787" marR="6787" marT="6787" marB="0" anchor="ctr"/>
                </a:tc>
              </a:tr>
            </a:tbl>
          </a:graphicData>
        </a:graphic>
      </p:graphicFrame>
      <p:sp>
        <p:nvSpPr>
          <p:cNvPr id="5"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#21.	Southern California Coastal 	Wetland and Riparian Restoration, 	Phase II</a:t>
            </a:r>
            <a:endParaRPr lang="en-US" sz="2800" cap="none" dirty="0">
              <a:latin typeface="Arial" pitchFamily="34" charset="0"/>
              <a:cs typeface="Arial" pitchFamily="34" charset="0"/>
            </a:endParaRPr>
          </a:p>
        </p:txBody>
      </p:sp>
      <p:pic>
        <p:nvPicPr>
          <p:cNvPr id="6"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8127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#21.	Southern California Coastal 	Wetland and Riparian Restoration, 	Phase II</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t="20958" b="7639"/>
          <a:stretch/>
        </p:blipFill>
        <p:spPr>
          <a:xfrm>
            <a:off x="4632960" y="1758519"/>
            <a:ext cx="4206240" cy="2094722"/>
          </a:xfrm>
          <a:prstGeom prst="rect">
            <a:avLst/>
          </a:prstGeom>
        </p:spPr>
      </p:pic>
      <p:pic>
        <p:nvPicPr>
          <p:cNvPr id="7" name="Picture 6"/>
          <p:cNvPicPr>
            <a:picLocks/>
          </p:cNvPicPr>
          <p:nvPr/>
        </p:nvPicPr>
        <p:blipFill rotWithShape="1">
          <a:blip r:embed="rId4"/>
          <a:srcRect t="11153"/>
          <a:stretch/>
        </p:blipFill>
        <p:spPr>
          <a:xfrm>
            <a:off x="312437" y="3968318"/>
            <a:ext cx="4030963" cy="2209800"/>
          </a:xfrm>
          <a:prstGeom prst="rect">
            <a:avLst/>
          </a:prstGeom>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997" b="9480"/>
          <a:stretch/>
        </p:blipFill>
        <p:spPr bwMode="auto">
          <a:xfrm>
            <a:off x="304800" y="1752600"/>
            <a:ext cx="4038600" cy="2120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647" r="98" b="3515"/>
          <a:stretch/>
        </p:blipFill>
        <p:spPr bwMode="auto">
          <a:xfrm>
            <a:off x="4632960" y="3968318"/>
            <a:ext cx="4206240" cy="2158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a:spLocks noGrp="1"/>
          </p:cNvSpPr>
          <p:nvPr>
            <p:ph idx="1"/>
          </p:nvPr>
        </p:nvSpPr>
        <p:spPr>
          <a:xfrm>
            <a:off x="762000" y="6248400"/>
            <a:ext cx="7772400" cy="492125"/>
          </a:xfrm>
        </p:spPr>
        <p:txBody>
          <a:bodyPr/>
          <a:lstStyle/>
          <a:p>
            <a:pPr marL="45720" indent="0" algn="ctr">
              <a:buNone/>
            </a:pPr>
            <a:r>
              <a:rPr lang="en-US" sz="2000" dirty="0" smtClean="0"/>
              <a:t>Volunteers at CWRGP events</a:t>
            </a:r>
            <a:endParaRPr lang="en-US" sz="2000" dirty="0"/>
          </a:p>
        </p:txBody>
      </p:sp>
    </p:spTree>
    <p:extLst>
      <p:ext uri="{BB962C8B-B14F-4D97-AF65-F5344CB8AC3E}">
        <p14:creationId xmlns:p14="http://schemas.microsoft.com/office/powerpoint/2010/main" val="1536673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7584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#22.	Salton Sea Species Conservation 	Habitat Project, Phase II</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p:cNvPicPr>
          <p:nvPr/>
        </p:nvPicPr>
        <p:blipFill rotWithShape="1">
          <a:blip r:embed="rId4" cstate="print">
            <a:extLst>
              <a:ext uri="{28A0092B-C50C-407E-A947-70E740481C1C}">
                <a14:useLocalDpi xmlns:a14="http://schemas.microsoft.com/office/drawing/2010/main" val="0"/>
              </a:ext>
            </a:extLst>
          </a:blip>
          <a:srcRect t="14216" b="4885"/>
          <a:stretch/>
        </p:blipFill>
        <p:spPr>
          <a:xfrm>
            <a:off x="304800" y="1752600"/>
            <a:ext cx="8503920" cy="4343400"/>
          </a:xfrm>
          <a:prstGeom prst="rect">
            <a:avLst/>
          </a:prstGeom>
          <a:noFill/>
          <a:ln w="57150">
            <a:noFill/>
          </a:ln>
        </p:spPr>
      </p:pic>
      <p:sp>
        <p:nvSpPr>
          <p:cNvPr id="6" name="Content Placeholder 2"/>
          <p:cNvSpPr>
            <a:spLocks noGrp="1"/>
          </p:cNvSpPr>
          <p:nvPr>
            <p:ph idx="1"/>
          </p:nvPr>
        </p:nvSpPr>
        <p:spPr>
          <a:xfrm>
            <a:off x="762000" y="6213475"/>
            <a:ext cx="7772400" cy="492125"/>
          </a:xfrm>
        </p:spPr>
        <p:txBody>
          <a:bodyPr/>
          <a:lstStyle/>
          <a:p>
            <a:pPr marL="45720" indent="0" algn="ctr">
              <a:buNone/>
            </a:pPr>
            <a:r>
              <a:rPr lang="en-US" sz="2000" dirty="0" smtClean="0"/>
              <a:t>Project site location within the Imperial Valley</a:t>
            </a:r>
            <a:endParaRPr lang="en-US" sz="2000" dirty="0"/>
          </a:p>
        </p:txBody>
      </p:sp>
    </p:spTree>
    <p:extLst>
      <p:ext uri="{BB962C8B-B14F-4D97-AF65-F5344CB8AC3E}">
        <p14:creationId xmlns:p14="http://schemas.microsoft.com/office/powerpoint/2010/main" val="2207250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#22.	Salton Sea Species Conservation 	Habitat Project, Phase II</a:t>
            </a:r>
            <a:endParaRPr lang="en-US" sz="2800" cap="none" dirty="0">
              <a:latin typeface="Arial" pitchFamily="34" charset="0"/>
              <a:cs typeface="Arial" pitchFamily="34" charset="0"/>
            </a:endParaRPr>
          </a:p>
        </p:txBody>
      </p:sp>
      <p:pic>
        <p:nvPicPr>
          <p:cNvPr id="7"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id:17454b8c-2687-4f86-91ad-74873f1ade57@namprd09.prod.outlook.com"/>
          <p:cNvPicPr/>
          <p:nvPr/>
        </p:nvPicPr>
        <p:blipFill rotWithShape="1">
          <a:blip r:embed="rId3" r:link="rId4" cstate="print">
            <a:extLst>
              <a:ext uri="{28A0092B-C50C-407E-A947-70E740481C1C}">
                <a14:useLocalDpi xmlns:a14="http://schemas.microsoft.com/office/drawing/2010/main" val="0"/>
              </a:ext>
            </a:extLst>
          </a:blip>
          <a:srcRect l="13850" t="29617" r="2241" b="14878"/>
          <a:stretch/>
        </p:blipFill>
        <p:spPr bwMode="auto">
          <a:xfrm>
            <a:off x="914400" y="1781184"/>
            <a:ext cx="7315200" cy="4086216"/>
          </a:xfrm>
          <a:prstGeom prst="rect">
            <a:avLst/>
          </a:prstGeom>
          <a:noFill/>
          <a:ln w="57150">
            <a:noFill/>
          </a:ln>
        </p:spPr>
      </p:pic>
      <p:sp>
        <p:nvSpPr>
          <p:cNvPr id="5" name="Content Placeholder 2"/>
          <p:cNvSpPr>
            <a:spLocks noGrp="1"/>
          </p:cNvSpPr>
          <p:nvPr>
            <p:ph idx="1"/>
          </p:nvPr>
        </p:nvSpPr>
        <p:spPr>
          <a:xfrm>
            <a:off x="762000" y="6019801"/>
            <a:ext cx="7772400" cy="492125"/>
          </a:xfrm>
        </p:spPr>
        <p:txBody>
          <a:bodyPr/>
          <a:lstStyle/>
          <a:p>
            <a:pPr marL="45720" indent="0" algn="ctr">
              <a:buNone/>
            </a:pPr>
            <a:r>
              <a:rPr lang="en-US" sz="2000" dirty="0" smtClean="0"/>
              <a:t>The Salton Sea receding from its historical shoreline</a:t>
            </a:r>
            <a:endParaRPr lang="en-US" sz="2000" dirty="0"/>
          </a:p>
        </p:txBody>
      </p:sp>
    </p:spTree>
    <p:extLst>
      <p:ext uri="{BB962C8B-B14F-4D97-AF65-F5344CB8AC3E}">
        <p14:creationId xmlns:p14="http://schemas.microsoft.com/office/powerpoint/2010/main" val="11386713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d:6b196142-e82f-4d76-9e34-0f3da90386d8@namprd09.prod.outlook.com"/>
          <p:cNvPicPr/>
          <p:nvPr/>
        </p:nvPicPr>
        <p:blipFill rotWithShape="1">
          <a:blip r:embed="rId2" r:link="rId3">
            <a:extLst>
              <a:ext uri="{28A0092B-C50C-407E-A947-70E740481C1C}">
                <a14:useLocalDpi xmlns:a14="http://schemas.microsoft.com/office/drawing/2010/main" val="0"/>
              </a:ext>
            </a:extLst>
          </a:blip>
          <a:srcRect l="25481" t="33119" r="34295" b="34573"/>
          <a:stretch/>
        </p:blipFill>
        <p:spPr bwMode="auto">
          <a:xfrm rot="10800000">
            <a:off x="914400" y="1905000"/>
            <a:ext cx="7437120" cy="4114801"/>
          </a:xfrm>
          <a:prstGeom prst="rect">
            <a:avLst/>
          </a:prstGeom>
          <a:noFill/>
          <a:ln w="57150">
            <a:noFill/>
          </a:ln>
          <a:extLst>
            <a:ext uri="{53640926-AAD7-44D8-BBD7-CCE9431645EC}">
              <a14:shadowObscured xmlns:a14="http://schemas.microsoft.com/office/drawing/2010/main"/>
            </a:ext>
          </a:extLst>
        </p:spPr>
      </p:pic>
      <p:sp>
        <p:nvSpPr>
          <p:cNvPr id="5"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#22.	Salton Sea Species Conservation 	Habitat Project, Phase II</a:t>
            </a:r>
            <a:endParaRPr lang="en-US" sz="2800" cap="none" dirty="0">
              <a:latin typeface="Arial" pitchFamily="34" charset="0"/>
              <a:cs typeface="Arial" pitchFamily="34" charset="0"/>
            </a:endParaRPr>
          </a:p>
        </p:txBody>
      </p:sp>
      <p:pic>
        <p:nvPicPr>
          <p:cNvPr id="6" name="Picture 2" descr="http://www.lamountains.com/graphics/WCB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762000" y="6172200"/>
            <a:ext cx="7772400" cy="492125"/>
          </a:xfrm>
        </p:spPr>
        <p:txBody>
          <a:bodyPr/>
          <a:lstStyle/>
          <a:p>
            <a:pPr marL="45720" indent="0" algn="ctr">
              <a:buNone/>
            </a:pPr>
            <a:r>
              <a:rPr lang="en-US" dirty="0" smtClean="0"/>
              <a:t>Project site</a:t>
            </a:r>
            <a:endParaRPr lang="en-US" sz="2000" dirty="0"/>
          </a:p>
        </p:txBody>
      </p:sp>
    </p:spTree>
    <p:extLst>
      <p:ext uri="{BB962C8B-B14F-4D97-AF65-F5344CB8AC3E}">
        <p14:creationId xmlns:p14="http://schemas.microsoft.com/office/powerpoint/2010/main" val="550261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#22.	Salton Sea Species Conservation 	Habitat Project, Phase II</a:t>
            </a:r>
            <a:endParaRPr lang="en-US" sz="2800" cap="none" dirty="0">
              <a:latin typeface="Arial" pitchFamily="34" charset="0"/>
              <a:cs typeface="Arial" pitchFamily="34" charset="0"/>
            </a:endParaRPr>
          </a:p>
        </p:txBody>
      </p:sp>
      <p:pic>
        <p:nvPicPr>
          <p:cNvPr id="5"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salton sea birds cdf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93875"/>
            <a:ext cx="6564313"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762000" y="6213475"/>
            <a:ext cx="7772400" cy="492125"/>
          </a:xfrm>
        </p:spPr>
        <p:txBody>
          <a:bodyPr/>
          <a:lstStyle/>
          <a:p>
            <a:pPr marL="45720" indent="0" algn="ctr">
              <a:buNone/>
            </a:pPr>
            <a:r>
              <a:rPr lang="en-US" dirty="0" smtClean="0"/>
              <a:t>Birds at the Salton Sea</a:t>
            </a:r>
            <a:endParaRPr lang="en-US" sz="2000" dirty="0"/>
          </a:p>
        </p:txBody>
      </p:sp>
      <p:sp>
        <p:nvSpPr>
          <p:cNvPr id="6" name="TextBox 5"/>
          <p:cNvSpPr txBox="1"/>
          <p:nvPr/>
        </p:nvSpPr>
        <p:spPr>
          <a:xfrm>
            <a:off x="6629400" y="6629401"/>
            <a:ext cx="2438401" cy="246221"/>
          </a:xfrm>
          <a:prstGeom prst="rect">
            <a:avLst/>
          </a:prstGeom>
          <a:noFill/>
        </p:spPr>
        <p:txBody>
          <a:bodyPr wrap="square" rtlCol="0">
            <a:spAutoFit/>
          </a:bodyPr>
          <a:lstStyle/>
          <a:p>
            <a:r>
              <a:rPr lang="en-US" sz="1000" dirty="0" smtClean="0"/>
              <a:t>Photo courtesy of The Desert Review</a:t>
            </a:r>
            <a:endParaRPr lang="en-US" sz="1000" dirty="0"/>
          </a:p>
        </p:txBody>
      </p:sp>
    </p:spTree>
    <p:extLst>
      <p:ext uri="{BB962C8B-B14F-4D97-AF65-F5344CB8AC3E}">
        <p14:creationId xmlns:p14="http://schemas.microsoft.com/office/powerpoint/2010/main" val="94235782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#22.	Salton Sea Species Conservation 	Habitat Project, Phase II</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rotWithShape="1">
          <a:blip r:embed="rId4">
            <a:extLst>
              <a:ext uri="{28A0092B-C50C-407E-A947-70E740481C1C}">
                <a14:useLocalDpi xmlns:a14="http://schemas.microsoft.com/office/drawing/2010/main" val="0"/>
              </a:ext>
            </a:extLst>
          </a:blip>
          <a:srcRect l="24417" t="7248" r="20394" b="11338"/>
          <a:stretch/>
        </p:blipFill>
        <p:spPr bwMode="auto">
          <a:xfrm>
            <a:off x="229944" y="1676400"/>
            <a:ext cx="4278685" cy="434340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5" cstate="print">
            <a:extLst>
              <a:ext uri="{28A0092B-C50C-407E-A947-70E740481C1C}">
                <a14:useLocalDpi xmlns:a14="http://schemas.microsoft.com/office/drawing/2010/main" val="0"/>
              </a:ext>
            </a:extLst>
          </a:blip>
          <a:srcRect l="10343" t="32547" r="22875" b="13356"/>
          <a:stretch/>
        </p:blipFill>
        <p:spPr bwMode="auto">
          <a:xfrm>
            <a:off x="4572001" y="1676400"/>
            <a:ext cx="4354884" cy="4343400"/>
          </a:xfrm>
          <a:prstGeom prst="rect">
            <a:avLst/>
          </a:prstGeom>
          <a:ln>
            <a:noFill/>
          </a:ln>
          <a:extLst>
            <a:ext uri="{53640926-AAD7-44D8-BBD7-CCE9431645EC}">
              <a14:shadowObscured xmlns:a14="http://schemas.microsoft.com/office/drawing/2010/main"/>
            </a:ext>
          </a:extLst>
        </p:spPr>
      </p:pic>
      <p:sp>
        <p:nvSpPr>
          <p:cNvPr id="7" name="Content Placeholder 2"/>
          <p:cNvSpPr>
            <a:spLocks noGrp="1"/>
          </p:cNvSpPr>
          <p:nvPr>
            <p:ph idx="1"/>
          </p:nvPr>
        </p:nvSpPr>
        <p:spPr>
          <a:xfrm>
            <a:off x="762000" y="6096001"/>
            <a:ext cx="7772400" cy="492125"/>
          </a:xfrm>
        </p:spPr>
        <p:txBody>
          <a:bodyPr/>
          <a:lstStyle/>
          <a:p>
            <a:pPr marL="45720" indent="0" algn="ctr">
              <a:buNone/>
            </a:pPr>
            <a:r>
              <a:rPr lang="en-US" dirty="0" smtClean="0"/>
              <a:t>Aerial view of the project site</a:t>
            </a:r>
            <a:endParaRPr lang="en-US" sz="2000" dirty="0"/>
          </a:p>
        </p:txBody>
      </p:sp>
    </p:spTree>
    <p:extLst>
      <p:ext uri="{BB962C8B-B14F-4D97-AF65-F5344CB8AC3E}">
        <p14:creationId xmlns:p14="http://schemas.microsoft.com/office/powerpoint/2010/main" val="669621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salton sea roosting cdf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439"/>
          <a:stretch/>
        </p:blipFill>
        <p:spPr bwMode="auto">
          <a:xfrm>
            <a:off x="4772137" y="3767890"/>
            <a:ext cx="3838464" cy="248051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381000" y="355848"/>
            <a:ext cx="7086600" cy="1054394"/>
          </a:xfrm>
        </p:spPr>
        <p:txBody>
          <a:bodyPr>
            <a:normAutofit fontScale="90000"/>
          </a:bodyPr>
          <a:lstStyle/>
          <a:p>
            <a:pPr algn="l"/>
            <a:r>
              <a:rPr lang="en-US" sz="2800" cap="none" dirty="0" smtClean="0">
                <a:latin typeface="Arial" pitchFamily="34" charset="0"/>
                <a:cs typeface="Arial" pitchFamily="34" charset="0"/>
              </a:rPr>
              <a:t>#22.	Salton Sea Species Conservation 	Habitat Project, Phase II</a:t>
            </a:r>
            <a:endParaRPr lang="en-US" sz="2800" cap="none" dirty="0">
              <a:latin typeface="Arial" pitchFamily="34" charset="0"/>
              <a:cs typeface="Arial" pitchFamily="34" charset="0"/>
            </a:endParaRPr>
          </a:p>
        </p:txBody>
      </p:sp>
      <p:pic>
        <p:nvPicPr>
          <p:cNvPr id="9" name="Picture 2" descr="http://www.lamountains.com/graphics/WCB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112" t="20523" r="12028" b="1973"/>
          <a:stretch/>
        </p:blipFill>
        <p:spPr bwMode="auto">
          <a:xfrm>
            <a:off x="457200" y="1905000"/>
            <a:ext cx="424495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a:spLocks noGrp="1"/>
          </p:cNvSpPr>
          <p:nvPr>
            <p:ph idx="1"/>
          </p:nvPr>
        </p:nvSpPr>
        <p:spPr>
          <a:xfrm>
            <a:off x="533400" y="4953001"/>
            <a:ext cx="3505200" cy="304799"/>
          </a:xfrm>
        </p:spPr>
        <p:txBody>
          <a:bodyPr>
            <a:normAutofit fontScale="85000" lnSpcReduction="20000"/>
          </a:bodyPr>
          <a:lstStyle/>
          <a:p>
            <a:pPr marL="45720" indent="0">
              <a:buNone/>
            </a:pPr>
            <a:r>
              <a:rPr lang="en-US" sz="2000" dirty="0" smtClean="0"/>
              <a:t>Endangered deser</a:t>
            </a:r>
            <a:r>
              <a:rPr lang="en-US" dirty="0" smtClean="0"/>
              <a:t>t </a:t>
            </a:r>
            <a:r>
              <a:rPr lang="en-US" dirty="0"/>
              <a:t>p</a:t>
            </a:r>
            <a:r>
              <a:rPr lang="en-US" dirty="0" smtClean="0"/>
              <a:t>upfish</a:t>
            </a:r>
            <a:endParaRPr lang="en-US" sz="2000" dirty="0"/>
          </a:p>
        </p:txBody>
      </p:sp>
      <p:sp>
        <p:nvSpPr>
          <p:cNvPr id="10" name="Content Placeholder 2"/>
          <p:cNvSpPr txBox="1">
            <a:spLocks/>
          </p:cNvSpPr>
          <p:nvPr/>
        </p:nvSpPr>
        <p:spPr>
          <a:xfrm>
            <a:off x="5099581" y="6324601"/>
            <a:ext cx="3505200" cy="304799"/>
          </a:xfrm>
          <a:prstGeom prst="rect">
            <a:avLst/>
          </a:prstGeom>
        </p:spPr>
        <p:txBody>
          <a:bodyPr vert="horz" lIns="91440" tIns="45720" rIns="91440" bIns="45720" rtlCol="0">
            <a:normAutofit fontScale="85000" lnSpcReduction="20000"/>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buFont typeface="Wingdings 2" pitchFamily="18" charset="2"/>
              <a:buNone/>
            </a:pPr>
            <a:r>
              <a:rPr lang="en-US" dirty="0" smtClean="0"/>
              <a:t>Roosting and nesting trees</a:t>
            </a:r>
            <a:endParaRPr lang="en-US" dirty="0"/>
          </a:p>
        </p:txBody>
      </p:sp>
    </p:spTree>
    <p:extLst>
      <p:ext uri="{BB962C8B-B14F-4D97-AF65-F5344CB8AC3E}">
        <p14:creationId xmlns:p14="http://schemas.microsoft.com/office/powerpoint/2010/main" val="399290902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086600" cy="1054394"/>
          </a:xfrm>
        </p:spPr>
        <p:txBody>
          <a:bodyPr>
            <a:normAutofit fontScale="90000"/>
          </a:bodyPr>
          <a:lstStyle/>
          <a:p>
            <a:pPr algn="l"/>
            <a:r>
              <a:rPr lang="en-US" sz="2800" cap="none" smtClean="0">
                <a:latin typeface="Arial" pitchFamily="34" charset="0"/>
                <a:cs typeface="Arial" pitchFamily="34" charset="0"/>
              </a:rPr>
              <a:t>#22.	Salton Sea Species Conservation 	Habitat Project, Phase II</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219200" y="1868669"/>
            <a:ext cx="6705600" cy="4172585"/>
          </a:xfrm>
          <a:prstGeom prst="rect">
            <a:avLst/>
          </a:prstGeom>
          <a:ln w="76200">
            <a:noFill/>
          </a:ln>
        </p:spPr>
      </p:pic>
      <p:sp>
        <p:nvSpPr>
          <p:cNvPr id="6" name="Content Placeholder 2"/>
          <p:cNvSpPr>
            <a:spLocks noGrp="1"/>
          </p:cNvSpPr>
          <p:nvPr>
            <p:ph idx="1"/>
          </p:nvPr>
        </p:nvSpPr>
        <p:spPr>
          <a:xfrm>
            <a:off x="685800" y="6096001"/>
            <a:ext cx="7772400" cy="492125"/>
          </a:xfrm>
        </p:spPr>
        <p:txBody>
          <a:bodyPr/>
          <a:lstStyle/>
          <a:p>
            <a:pPr marL="45720" indent="0" algn="ctr">
              <a:buNone/>
            </a:pPr>
            <a:r>
              <a:rPr lang="en-US" sz="2000" dirty="0" smtClean="0"/>
              <a:t>The Salton Sea</a:t>
            </a:r>
            <a:endParaRPr lang="en-US" sz="2000" dirty="0"/>
          </a:p>
        </p:txBody>
      </p:sp>
    </p:spTree>
    <p:extLst>
      <p:ext uri="{BB962C8B-B14F-4D97-AF65-F5344CB8AC3E}">
        <p14:creationId xmlns:p14="http://schemas.microsoft.com/office/powerpoint/2010/main" val="1462520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848"/>
            <a:ext cx="7162800" cy="1054394"/>
          </a:xfrm>
        </p:spPr>
        <p:txBody>
          <a:bodyPr>
            <a:normAutofit/>
          </a:bodyPr>
          <a:lstStyle/>
          <a:p>
            <a:pPr algn="l"/>
            <a:r>
              <a:rPr lang="en-US" sz="2800" cap="none" dirty="0" smtClean="0">
                <a:latin typeface="Arial" pitchFamily="34" charset="0"/>
                <a:cs typeface="Arial" pitchFamily="34" charset="0"/>
              </a:rPr>
              <a:t>#7.	</a:t>
            </a:r>
            <a:r>
              <a:rPr lang="en-US" sz="2800" cap="none" dirty="0" err="1" smtClean="0">
                <a:latin typeface="Arial" pitchFamily="34" charset="0"/>
                <a:cs typeface="Arial" pitchFamily="34" charset="0"/>
              </a:rPr>
              <a:t>Smithneck</a:t>
            </a:r>
            <a:r>
              <a:rPr lang="en-US" sz="2800" cap="none" dirty="0" smtClean="0">
                <a:latin typeface="Arial" pitchFamily="34" charset="0"/>
                <a:cs typeface="Arial" pitchFamily="34" charset="0"/>
              </a:rPr>
              <a:t> Creek Wildlife Area 	Land Exchange</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81001"/>
            <a:ext cx="1355699" cy="9281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762000" y="5638800"/>
            <a:ext cx="7772400" cy="796925"/>
          </a:xfrm>
        </p:spPr>
        <p:txBody>
          <a:bodyPr>
            <a:noAutofit/>
          </a:bodyPr>
          <a:lstStyle/>
          <a:p>
            <a:pPr marL="45720" indent="0">
              <a:buNone/>
            </a:pPr>
            <a:r>
              <a:rPr lang="en-US" dirty="0" smtClean="0"/>
              <a:t>An Existing pump house operated by the County is used by the Sierra Brooks Subdivision for </a:t>
            </a:r>
            <a:r>
              <a:rPr lang="en-US" dirty="0"/>
              <a:t>e</a:t>
            </a:r>
            <a:r>
              <a:rPr lang="en-US" dirty="0" smtClean="0"/>
              <a:t>xisting residences</a:t>
            </a:r>
            <a:endParaRPr lang="en-US" dirty="0"/>
          </a:p>
        </p:txBody>
      </p:sp>
      <p:pic>
        <p:nvPicPr>
          <p:cNvPr id="5" name="Picture 4" descr="\\hqgroup2.ad.dfg.ca.gov\itb10\groups\WCB\Docs\Project_Data\2013\2013116\Photos\Parcel 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752600"/>
            <a:ext cx="5029200" cy="3581400"/>
          </a:xfrm>
          <a:prstGeom prst="rect">
            <a:avLst/>
          </a:prstGeom>
          <a:noFill/>
          <a:ln>
            <a:noFill/>
          </a:ln>
        </p:spPr>
      </p:pic>
      <p:pic>
        <p:nvPicPr>
          <p:cNvPr id="7" name="Picture 6" descr="C:\Users\eyokoyama\AppData\Local\Microsoft\Windows\Temporary Internet Files\Content.Outlook\QJ3WW2AY\DSCN725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1" y="1752600"/>
            <a:ext cx="3565497" cy="3581400"/>
          </a:xfrm>
          <a:prstGeom prst="rect">
            <a:avLst/>
          </a:prstGeom>
          <a:noFill/>
          <a:ln>
            <a:noFill/>
          </a:ln>
        </p:spPr>
      </p:pic>
    </p:spTree>
    <p:extLst>
      <p:ext uri="{BB962C8B-B14F-4D97-AF65-F5344CB8AC3E}">
        <p14:creationId xmlns:p14="http://schemas.microsoft.com/office/powerpoint/2010/main" val="3328994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1761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908676"/>
            <a:ext cx="7772400" cy="720725"/>
          </a:xfrm>
        </p:spPr>
        <p:txBody>
          <a:bodyPr>
            <a:normAutofit/>
          </a:bodyPr>
          <a:lstStyle/>
          <a:p>
            <a:pPr marL="45720" indent="0">
              <a:buNone/>
            </a:pPr>
            <a:r>
              <a:rPr lang="en-US" sz="2000" dirty="0" smtClean="0"/>
              <a:t>View from property looking through San </a:t>
            </a:r>
            <a:r>
              <a:rPr lang="en-US" sz="2000" dirty="0" err="1" smtClean="0"/>
              <a:t>Elijo</a:t>
            </a:r>
            <a:r>
              <a:rPr lang="en-US" sz="2000" dirty="0" smtClean="0"/>
              <a:t> Hills toward San Marcos</a:t>
            </a:r>
            <a:endParaRPr lang="en-US" sz="2000" dirty="0"/>
          </a:p>
        </p:txBody>
      </p:sp>
      <p:sp>
        <p:nvSpPr>
          <p:cNvPr id="2" name="Title 1"/>
          <p:cNvSpPr>
            <a:spLocks noGrp="1"/>
          </p:cNvSpPr>
          <p:nvPr>
            <p:ph type="title"/>
          </p:nvPr>
        </p:nvSpPr>
        <p:spPr>
          <a:xfrm>
            <a:off x="381001" y="355848"/>
            <a:ext cx="7064407" cy="1054394"/>
          </a:xfrm>
        </p:spPr>
        <p:txBody>
          <a:bodyPr>
            <a:normAutofit/>
          </a:bodyPr>
          <a:lstStyle/>
          <a:p>
            <a:pPr algn="l"/>
            <a:r>
              <a:rPr lang="en-US" sz="2800" cap="none" dirty="0" smtClean="0">
                <a:latin typeface="Arial" pitchFamily="34" charset="0"/>
                <a:cs typeface="Arial" pitchFamily="34" charset="0"/>
              </a:rPr>
              <a:t>#23.	University Heights</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405"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tmuzik\AppData\Local\Microsoft\Windows\Temporary Internet Files\Content.Outlook\128FCCVK\UHTwinOaksview2.JPG"/>
          <p:cNvPicPr/>
          <p:nvPr/>
        </p:nvPicPr>
        <p:blipFill rotWithShape="1">
          <a:blip r:embed="rId3" cstate="print">
            <a:extLst>
              <a:ext uri="{28A0092B-C50C-407E-A947-70E740481C1C}">
                <a14:useLocalDpi xmlns:a14="http://schemas.microsoft.com/office/drawing/2010/main" val="0"/>
              </a:ext>
            </a:extLst>
          </a:blip>
          <a:srcRect t="20332"/>
          <a:stretch/>
        </p:blipFill>
        <p:spPr bwMode="auto">
          <a:xfrm>
            <a:off x="959231" y="1676400"/>
            <a:ext cx="7164024" cy="4114800"/>
          </a:xfrm>
          <a:prstGeom prst="rect">
            <a:avLst/>
          </a:prstGeom>
          <a:noFill/>
          <a:ln>
            <a:noFill/>
          </a:ln>
        </p:spPr>
      </p:pic>
    </p:spTree>
    <p:extLst>
      <p:ext uri="{BB962C8B-B14F-4D97-AF65-F5344CB8AC3E}">
        <p14:creationId xmlns:p14="http://schemas.microsoft.com/office/powerpoint/2010/main" val="3145916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800" y="3124200"/>
            <a:ext cx="3581400" cy="994003"/>
          </a:xfrm>
        </p:spPr>
        <p:txBody>
          <a:bodyPr>
            <a:normAutofit/>
          </a:bodyPr>
          <a:lstStyle/>
          <a:p>
            <a:pPr marL="45720" indent="0">
              <a:buNone/>
            </a:pPr>
            <a:r>
              <a:rPr lang="en-US" sz="2000" dirty="0" smtClean="0"/>
              <a:t>County Core/Escondido Creek CAPP</a:t>
            </a:r>
            <a:endParaRPr lang="en-US" sz="2000" dirty="0"/>
          </a:p>
        </p:txBody>
      </p:sp>
      <p:sp>
        <p:nvSpPr>
          <p:cNvPr id="2" name="Title 1"/>
          <p:cNvSpPr>
            <a:spLocks noGrp="1"/>
          </p:cNvSpPr>
          <p:nvPr>
            <p:ph type="title"/>
          </p:nvPr>
        </p:nvSpPr>
        <p:spPr>
          <a:xfrm>
            <a:off x="381001" y="355848"/>
            <a:ext cx="7064407" cy="1054394"/>
          </a:xfrm>
        </p:spPr>
        <p:txBody>
          <a:bodyPr>
            <a:normAutofit/>
          </a:bodyPr>
          <a:lstStyle/>
          <a:p>
            <a:pPr algn="l"/>
            <a:r>
              <a:rPr lang="en-US" sz="2800" cap="none" dirty="0" smtClean="0">
                <a:latin typeface="Arial" pitchFamily="34" charset="0"/>
                <a:cs typeface="Arial" pitchFamily="34" charset="0"/>
              </a:rPr>
              <a:t>#23.	University Heights</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405"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50" t="2646" r="2926" b="2237"/>
          <a:stretch/>
        </p:blipFill>
        <p:spPr bwMode="auto">
          <a:xfrm>
            <a:off x="152400" y="1524000"/>
            <a:ext cx="5029200" cy="527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654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984876"/>
            <a:ext cx="7772400" cy="644525"/>
          </a:xfrm>
        </p:spPr>
        <p:txBody>
          <a:bodyPr>
            <a:normAutofit fontScale="92500" lnSpcReduction="10000"/>
          </a:bodyPr>
          <a:lstStyle/>
          <a:p>
            <a:pPr marL="45720" indent="0">
              <a:buNone/>
            </a:pPr>
            <a:r>
              <a:rPr lang="en-US" sz="2000" dirty="0" smtClean="0"/>
              <a:t>View across protected property to subject property in background</a:t>
            </a:r>
            <a:endParaRPr lang="en-US" sz="2000" dirty="0"/>
          </a:p>
        </p:txBody>
      </p:sp>
      <p:sp>
        <p:nvSpPr>
          <p:cNvPr id="2" name="Title 1"/>
          <p:cNvSpPr>
            <a:spLocks noGrp="1"/>
          </p:cNvSpPr>
          <p:nvPr>
            <p:ph type="title"/>
          </p:nvPr>
        </p:nvSpPr>
        <p:spPr>
          <a:xfrm>
            <a:off x="381001" y="355848"/>
            <a:ext cx="7064407" cy="1054394"/>
          </a:xfrm>
        </p:spPr>
        <p:txBody>
          <a:bodyPr>
            <a:normAutofit/>
          </a:bodyPr>
          <a:lstStyle/>
          <a:p>
            <a:pPr algn="l"/>
            <a:r>
              <a:rPr lang="en-US" sz="2800" cap="none" dirty="0" smtClean="0">
                <a:latin typeface="Arial" pitchFamily="34" charset="0"/>
                <a:cs typeface="Arial" pitchFamily="34" charset="0"/>
              </a:rPr>
              <a:t>#23.	University Heights</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405"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tmuzik\AppData\Local\Microsoft\Windows\Temporary Internet Files\Content.Outlook\128FCCVK\Escondido Creek-125.jpg"/>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7086600" cy="4191000"/>
          </a:xfrm>
          <a:prstGeom prst="rect">
            <a:avLst/>
          </a:prstGeom>
          <a:noFill/>
          <a:ln>
            <a:noFill/>
          </a:ln>
        </p:spPr>
      </p:pic>
    </p:spTree>
    <p:extLst>
      <p:ext uri="{BB962C8B-B14F-4D97-AF65-F5344CB8AC3E}">
        <p14:creationId xmlns:p14="http://schemas.microsoft.com/office/powerpoint/2010/main" val="3055361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867400"/>
            <a:ext cx="7772400" cy="762000"/>
          </a:xfrm>
        </p:spPr>
        <p:txBody>
          <a:bodyPr>
            <a:normAutofit/>
          </a:bodyPr>
          <a:lstStyle/>
          <a:p>
            <a:pPr marL="45720" indent="0">
              <a:buNone/>
            </a:pPr>
            <a:r>
              <a:rPr lang="en-US" sz="2000" dirty="0" smtClean="0"/>
              <a:t>Full rainbow over protected property skyline, subject property is in the left of the picture</a:t>
            </a:r>
            <a:endParaRPr lang="en-US" sz="2000" dirty="0"/>
          </a:p>
        </p:txBody>
      </p:sp>
      <p:sp>
        <p:nvSpPr>
          <p:cNvPr id="2" name="Title 1"/>
          <p:cNvSpPr>
            <a:spLocks noGrp="1"/>
          </p:cNvSpPr>
          <p:nvPr>
            <p:ph type="title"/>
          </p:nvPr>
        </p:nvSpPr>
        <p:spPr>
          <a:xfrm>
            <a:off x="381001" y="355848"/>
            <a:ext cx="7064407" cy="1054394"/>
          </a:xfrm>
        </p:spPr>
        <p:txBody>
          <a:bodyPr>
            <a:normAutofit/>
          </a:bodyPr>
          <a:lstStyle/>
          <a:p>
            <a:pPr algn="l"/>
            <a:r>
              <a:rPr lang="en-US" sz="2800" cap="none" dirty="0" smtClean="0">
                <a:latin typeface="Arial" pitchFamily="34" charset="0"/>
                <a:cs typeface="Arial" pitchFamily="34" charset="0"/>
              </a:rPr>
              <a:t>#23.	University Heights</a:t>
            </a:r>
            <a:endParaRPr lang="en-US" sz="2800" cap="none" dirty="0">
              <a:latin typeface="Arial" pitchFamily="34" charset="0"/>
              <a:cs typeface="Arial" pitchFamily="34" charset="0"/>
            </a:endParaRPr>
          </a:p>
        </p:txBody>
      </p:sp>
      <p:pic>
        <p:nvPicPr>
          <p:cNvPr id="4" name="Picture 2" descr="http://www.lamountains.com/graphics/WCB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405" y="381001"/>
            <a:ext cx="1355699" cy="9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id:image004.jpg@01D22B91.E215D6A0"/>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990600" y="1676400"/>
            <a:ext cx="7086600" cy="4114800"/>
          </a:xfrm>
          <a:prstGeom prst="rect">
            <a:avLst/>
          </a:prstGeom>
          <a:noFill/>
          <a:ln>
            <a:noFill/>
          </a:ln>
        </p:spPr>
      </p:pic>
    </p:spTree>
    <p:extLst>
      <p:ext uri="{BB962C8B-B14F-4D97-AF65-F5344CB8AC3E}">
        <p14:creationId xmlns:p14="http://schemas.microsoft.com/office/powerpoint/2010/main" val="2205920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5" name="Picture 4" descr="C:\Users\bgibson\AppData\Local\Microsoft\Windows\Temporary Internet Files\Content.Word\DSCF1567.jpg"/>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1"/>
            <a:ext cx="8991600" cy="6734889"/>
          </a:xfrm>
          <a:prstGeom prst="rect">
            <a:avLst/>
          </a:prstGeom>
          <a:noFill/>
          <a:ln>
            <a:noFill/>
          </a:ln>
        </p:spPr>
      </p:pic>
      <p:sp>
        <p:nvSpPr>
          <p:cNvPr id="4" name="TextBox 3"/>
          <p:cNvSpPr txBox="1"/>
          <p:nvPr/>
        </p:nvSpPr>
        <p:spPr>
          <a:xfrm>
            <a:off x="6858000" y="6553201"/>
            <a:ext cx="2286000" cy="246221"/>
          </a:xfrm>
          <a:prstGeom prst="rect">
            <a:avLst/>
          </a:prstGeom>
          <a:noFill/>
        </p:spPr>
        <p:txBody>
          <a:bodyPr wrap="square" rtlCol="0">
            <a:spAutoFit/>
          </a:bodyPr>
          <a:lstStyle/>
          <a:p>
            <a:r>
              <a:rPr lang="en-US" sz="1000" dirty="0" smtClean="0"/>
              <a:t>Photo courtesy of </a:t>
            </a:r>
            <a:endParaRPr lang="en-US" sz="1000" dirty="0"/>
          </a:p>
        </p:txBody>
      </p:sp>
      <p:sp>
        <p:nvSpPr>
          <p:cNvPr id="6" name="TextBox 5"/>
          <p:cNvSpPr txBox="1"/>
          <p:nvPr/>
        </p:nvSpPr>
        <p:spPr>
          <a:xfrm>
            <a:off x="571500" y="304801"/>
            <a:ext cx="8001000" cy="2092881"/>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3200" b="1" kern="0" spc="50" dirty="0" smtClean="0">
                <a:ln w="11430"/>
                <a:effectLst>
                  <a:outerShdw blurRad="76200" dist="50800" dir="5400000" algn="tl" rotWithShape="0">
                    <a:srgbClr val="000000">
                      <a:alpha val="65000"/>
                    </a:srgbClr>
                  </a:outerShdw>
                </a:effectLst>
              </a:rPr>
              <a:t>November 16, 2016, 10:00am</a:t>
            </a:r>
          </a:p>
          <a:p>
            <a:pPr lvl="0" algn="ctr"/>
            <a:r>
              <a:rPr lang="en-US" sz="3200" b="1" kern="0" spc="50" dirty="0" smtClean="0">
                <a:ln w="11430"/>
                <a:effectLst>
                  <a:outerShdw blurRad="76200" dist="50800" dir="5400000" algn="tl" rotWithShape="0">
                    <a:srgbClr val="000000">
                      <a:alpha val="65000"/>
                    </a:srgbClr>
                  </a:outerShdw>
                </a:effectLst>
              </a:rPr>
              <a:t>Wildlife </a:t>
            </a:r>
            <a:r>
              <a:rPr lang="en-US" sz="3200" b="1" kern="0" spc="50" dirty="0">
                <a:ln w="11430"/>
                <a:effectLst>
                  <a:outerShdw blurRad="76200" dist="50800" dir="5400000" algn="tl" rotWithShape="0">
                    <a:srgbClr val="000000">
                      <a:alpha val="65000"/>
                    </a:srgbClr>
                  </a:outerShdw>
                </a:effectLst>
              </a:rPr>
              <a:t>Conservation Board </a:t>
            </a:r>
            <a:r>
              <a:rPr lang="en-US" sz="3200" b="1" kern="0" spc="50" dirty="0" smtClean="0">
                <a:ln w="11430"/>
                <a:effectLst>
                  <a:outerShdw blurRad="76200" dist="50800" dir="5400000" algn="tl" rotWithShape="0">
                    <a:srgbClr val="000000">
                      <a:alpha val="65000"/>
                    </a:srgbClr>
                  </a:outerShdw>
                </a:effectLst>
              </a:rPr>
              <a:t>Meeting</a:t>
            </a:r>
          </a:p>
          <a:p>
            <a:pPr lvl="0" algn="ctr"/>
            <a:r>
              <a:rPr lang="en-US" sz="2400" b="1" kern="0" spc="50" dirty="0" smtClean="0">
                <a:ln w="11430"/>
              </a:rPr>
              <a:t>State Capitol, Room 112</a:t>
            </a:r>
          </a:p>
          <a:p>
            <a:pPr lvl="0" algn="ctr"/>
            <a:r>
              <a:rPr lang="en-US" sz="2400" b="1" kern="0" spc="50" dirty="0" smtClean="0">
                <a:ln w="11430"/>
              </a:rPr>
              <a:t>Sacramento</a:t>
            </a:r>
            <a:r>
              <a:rPr lang="en-US" sz="2400" b="1" kern="0" spc="50" dirty="0">
                <a:ln w="11430"/>
              </a:rPr>
              <a:t>, California  </a:t>
            </a:r>
            <a:r>
              <a:rPr lang="en-US" sz="2400" b="1" kern="0" spc="50" dirty="0" smtClean="0">
                <a:ln w="11430"/>
              </a:rPr>
              <a:t>95814</a:t>
            </a:r>
          </a:p>
          <a:p>
            <a:pPr lvl="0" algn="ct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120145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Grid">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vers 74</Template>
  <TotalTime>20131</TotalTime>
  <Words>1660</Words>
  <Application>Microsoft Office PowerPoint</Application>
  <PresentationFormat>On-screen Show (4:3)</PresentationFormat>
  <Paragraphs>314</Paragraphs>
  <Slides>95</Slides>
  <Notes>3</Notes>
  <HiddenSlides>0</HiddenSlides>
  <MMClips>0</MMClips>
  <ScaleCrop>false</ScaleCrop>
  <HeadingPairs>
    <vt:vector size="4" baseType="variant">
      <vt:variant>
        <vt:lpstr>Theme</vt:lpstr>
      </vt:variant>
      <vt:variant>
        <vt:i4>9</vt:i4>
      </vt:variant>
      <vt:variant>
        <vt:lpstr>Slide Titles</vt:lpstr>
      </vt:variant>
      <vt:variant>
        <vt:i4>95</vt:i4>
      </vt:variant>
    </vt:vector>
  </HeadingPairs>
  <TitlesOfParts>
    <vt:vector size="104" baseType="lpstr">
      <vt:lpstr>Layers</vt:lpstr>
      <vt:lpstr>Flow</vt:lpstr>
      <vt:lpstr>1_Flow</vt:lpstr>
      <vt:lpstr>2_Flow</vt:lpstr>
      <vt:lpstr>3_Flow</vt:lpstr>
      <vt:lpstr>4_Flow</vt:lpstr>
      <vt:lpstr>5_Flow</vt:lpstr>
      <vt:lpstr>6_Flow</vt:lpstr>
      <vt:lpstr>Grid</vt:lpstr>
      <vt:lpstr>PowerPoint Presentation</vt:lpstr>
      <vt:lpstr>PowerPoint Presentation</vt:lpstr>
      <vt:lpstr>#6. State Route 36. Buck Mountain  Mitigation </vt:lpstr>
      <vt:lpstr>#6. State Route 36. Buck Mountain  Mitigation </vt:lpstr>
      <vt:lpstr>#6. State Route 36, Buck Mountain  Mitigation </vt:lpstr>
      <vt:lpstr>PowerPoint Presentation</vt:lpstr>
      <vt:lpstr>#7. Smithneck Creek Wildlife Area  Land Exchange</vt:lpstr>
      <vt:lpstr>#7. Smithneck Creek Wildlife Area  Land Exchange</vt:lpstr>
      <vt:lpstr>#7. Smithneck Creek Wildlife Area  Land Exchange</vt:lpstr>
      <vt:lpstr>PowerPoint Presentation</vt:lpstr>
      <vt:lpstr>#8. Sutter Bypass Access  Easements</vt:lpstr>
      <vt:lpstr>#8. Sutter Bypass Access  Easements</vt:lpstr>
      <vt:lpstr>PowerPoint Presentation</vt:lpstr>
      <vt:lpstr>#9. American Canyon</vt:lpstr>
      <vt:lpstr>#9. American Canyon</vt:lpstr>
      <vt:lpstr>#9. American Canyon</vt:lpstr>
      <vt:lpstr>#9. American Canyon</vt:lpstr>
      <vt:lpstr>#10. Corte Madera Tidal Marsh  Restoration</vt:lpstr>
      <vt:lpstr>PowerPoint Presentation</vt:lpstr>
      <vt:lpstr>#11. Irish Hills, Waddell Ranch</vt:lpstr>
      <vt:lpstr>#11. Irish Hills, Waddell Ranch</vt:lpstr>
      <vt:lpstr>PowerPoint Presentation</vt:lpstr>
      <vt:lpstr>#12. Pleitito Creek Riparian  Restoration</vt:lpstr>
      <vt:lpstr>#12. Pleitito Creek Riparian  Restoration</vt:lpstr>
      <vt:lpstr>#12. Pleitito Creek Riparian  Restoration</vt:lpstr>
      <vt:lpstr>#12. Pleitito Creek Riparian  Restoration</vt:lpstr>
      <vt:lpstr>PowerPoint Presentation</vt:lpstr>
      <vt:lpstr>#13. County of San Diego Multiple  Species Conservation Plan 2015  (Cheyenne)</vt:lpstr>
      <vt:lpstr>#13. County of San Diego Multiple  Species Conservation Plan 2015  (Cheyenne)</vt:lpstr>
      <vt:lpstr>PowerPoint Presentation</vt:lpstr>
      <vt:lpstr>#14. County Of San Diego Multiple  Species Conservation Plan 2015  (Capralis)</vt:lpstr>
      <vt:lpstr>#14. County Of San Diego Multiple  Species Conservation Plan 2015  (Capralis)</vt:lpstr>
      <vt:lpstr>PowerPoint Presentation</vt:lpstr>
      <vt:lpstr>#15. Heenan Lake Water and  Storage Rights, Expansion 4</vt:lpstr>
      <vt:lpstr>#15. Heenan Lake Water and  Storage Rights, Expansion 4</vt:lpstr>
      <vt:lpstr>#15. Heenan Lake Water and  Storage Rights, Expansion 4</vt:lpstr>
      <vt:lpstr>#15. Heenan Lake Water and  Storage Rights, Expansion 4</vt:lpstr>
      <vt:lpstr>#15. Heenan Lake Water and  Storage Rights, Expansion 4</vt:lpstr>
      <vt:lpstr>#15. Heenan Lake Water and  Storage Rights, Expansion 4</vt:lpstr>
      <vt:lpstr>PowerPoint Presentation</vt:lpstr>
      <vt:lpstr>#16. Montesol Ranch</vt:lpstr>
      <vt:lpstr>#16. Montesol Ranch</vt:lpstr>
      <vt:lpstr>#16. Montesol Ranch</vt:lpstr>
      <vt:lpstr>#16. Montesol Ranch</vt:lpstr>
      <vt:lpstr>PowerPoint Presentation</vt:lpstr>
      <vt:lpstr>#17. Marywood – Hwy 17 Wildlife  Crossing</vt:lpstr>
      <vt:lpstr>#17. Marywood – Hwy 17 Wildlife  Crossing</vt:lpstr>
      <vt:lpstr>#17. Marywood – Hwy 17 Wildlife  Crossing</vt:lpstr>
      <vt:lpstr>#17. Marywood – Hwy 17 Wildlife  Crossing</vt:lpstr>
      <vt:lpstr>#17. Marywood – Hwy 17 Wildlife  Crossing</vt:lpstr>
      <vt:lpstr>#17. Marywood – Hwy 17 Wildlife  Crossing</vt:lpstr>
      <vt:lpstr>#17. Marywood – Hwy 17 Wildlife  Crossing</vt:lpstr>
      <vt:lpstr>PowerPoint Presentation</vt:lpstr>
      <vt:lpstr>#18. Central Region State Wildlife  Area Habitat Enhancement Project</vt:lpstr>
      <vt:lpstr>#18. Central Region State Wildlife  Area Habitat Enhancement Project</vt:lpstr>
      <vt:lpstr>#18. Central Region State Wildlife  Area Habitat Enhancement Project</vt:lpstr>
      <vt:lpstr>#18. Central Region State Wildlife  Area Habitat Enhancement Project</vt:lpstr>
      <vt:lpstr>#18. Central Region State Wildlife  Area Habitat Enhancement Project</vt:lpstr>
      <vt:lpstr>#18. Central Region State Wildlife  Area Habitat Enhancement Project</vt:lpstr>
      <vt:lpstr>#18. Central Region State Wildlife  Area Habitat Enhancement Project</vt:lpstr>
      <vt:lpstr>PowerPoint Presentation</vt:lpstr>
      <vt:lpstr>PowerPoint Presentation</vt:lpstr>
      <vt:lpstr>PowerPoint Presentation</vt:lpstr>
      <vt:lpstr>#19. Chesebro Meadow</vt:lpstr>
      <vt:lpstr>#19. Chesebro Meadow</vt:lpstr>
      <vt:lpstr>#19. Chesebro Meadow</vt:lpstr>
      <vt:lpstr>#19. Chesebro Meadow</vt:lpstr>
      <vt:lpstr>PowerPoint Presentation</vt:lpstr>
      <vt:lpstr>#20. DFG Land Management Plans,  Inland Deserts Region, Phase II,  Augmentation II</vt:lpstr>
      <vt:lpstr>#20. DFG Land Management Plans,  Inland Deserts Region, Phase II,  Augmentation II</vt:lpstr>
      <vt:lpstr>#20. DFG Land Management Plans,  Inland Deserts Region, Phase II,  Augmentation II</vt:lpstr>
      <vt:lpstr>#20. DFG Land Management Plans,  Inland Deserts Region, Phase II,  Augmentation II</vt:lpstr>
      <vt:lpstr>#20. DFG Land Management Plans,  Inland Deserts Region, Phase II,  Augmentation II</vt:lpstr>
      <vt:lpstr>PowerPoint Presentation</vt:lpstr>
      <vt:lpstr>#21. Southern California Coastal  Wetland and Riparian Restoration,  Phase II</vt:lpstr>
      <vt:lpstr>#21. Southern California Coastal  Wetland and Riparian Restoration,  Phase II</vt:lpstr>
      <vt:lpstr>#21. Southern California Coastal  Wetland and Riparian Restoration,  Phase II</vt:lpstr>
      <vt:lpstr>#21. Southern California Coastal  Wetland and Riparian Restoration,  Phase II</vt:lpstr>
      <vt:lpstr>#21. Southern California Coastal  Wetland and Riparian Restoration,  Phase II</vt:lpstr>
      <vt:lpstr>#21. Southern California Coastal  Wetland and Riparian Restoration,  Phase II</vt:lpstr>
      <vt:lpstr>#21. Southern California Coastal  Wetland and Riparian Restoration,  Phase II</vt:lpstr>
      <vt:lpstr>PowerPoint Presentation</vt:lpstr>
      <vt:lpstr>#22. Salton Sea Species Conservation  Habitat Project, Phase II</vt:lpstr>
      <vt:lpstr>#22. Salton Sea Species Conservation  Habitat Project, Phase II</vt:lpstr>
      <vt:lpstr>#22. Salton Sea Species Conservation  Habitat Project, Phase II</vt:lpstr>
      <vt:lpstr>#22. Salton Sea Species Conservation  Habitat Project, Phase II</vt:lpstr>
      <vt:lpstr>#22. Salton Sea Species Conservation  Habitat Project, Phase II</vt:lpstr>
      <vt:lpstr>#22. Salton Sea Species Conservation  Habitat Project, Phase II</vt:lpstr>
      <vt:lpstr>#22. Salton Sea Species Conservation  Habitat Project, Phase II</vt:lpstr>
      <vt:lpstr>PowerPoint Presentation</vt:lpstr>
      <vt:lpstr>#23. University Heights</vt:lpstr>
      <vt:lpstr>#23. University Heights</vt:lpstr>
      <vt:lpstr>#23. University Heights</vt:lpstr>
      <vt:lpstr>#23. University Heights</vt:lpstr>
      <vt:lpstr>PowerPoint Presentation</vt:lpstr>
    </vt:vector>
  </TitlesOfParts>
  <Company>California Department of Fish &amp; Game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DFG User</dc:creator>
  <cp:lastModifiedBy>Reysner, Celestial@Wildlife</cp:lastModifiedBy>
  <cp:revision>183</cp:revision>
  <cp:lastPrinted>2016-11-15T17:57:33Z</cp:lastPrinted>
  <dcterms:created xsi:type="dcterms:W3CDTF">2012-11-02T16:39:17Z</dcterms:created>
  <dcterms:modified xsi:type="dcterms:W3CDTF">2016-11-16T22:44:20Z</dcterms:modified>
</cp:coreProperties>
</file>