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9" r:id="rId4"/>
    <p:sldId id="260" r:id="rId5"/>
    <p:sldId id="264" r:id="rId6"/>
    <p:sldId id="279" r:id="rId7"/>
    <p:sldId id="280" r:id="rId8"/>
    <p:sldId id="281" r:id="rId9"/>
    <p:sldId id="274" r:id="rId10"/>
    <p:sldId id="276" r:id="rId11"/>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son, Peggy@Wildlife" initials="JP" lastIdx="22" clrIdx="0">
    <p:extLst>
      <p:ext uri="{19B8F6BF-5375-455C-9EA6-DF929625EA0E}">
        <p15:presenceInfo xmlns:p15="http://schemas.microsoft.com/office/powerpoint/2012/main" userId="S-1-5-21-3546993493-1090657416-820600998-29196" providerId="AD"/>
      </p:ext>
    </p:extLst>
  </p:cmAuthor>
  <p:cmAuthor id="2" name="Trim, Terri@Wildlife" initials="TT" lastIdx="3" clrIdx="1">
    <p:extLst>
      <p:ext uri="{19B8F6BF-5375-455C-9EA6-DF929625EA0E}">
        <p15:presenceInfo xmlns:p15="http://schemas.microsoft.com/office/powerpoint/2012/main" userId="S-1-5-21-3546993493-1090657416-820600998-27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30T11:18:34.014" idx="15">
    <p:pos x="2818" y="926"/>
    <p:text>Insert and test links prior to release</p:text>
    <p:extLst mod="1">
      <p:ext uri="{C676402C-5697-4E1C-873F-D02D1690AC5C}">
        <p15:threadingInfo xmlns:p15="http://schemas.microsoft.com/office/powerpoint/2012/main" timeZoneBias="420"/>
      </p:ext>
    </p:extLst>
  </p:cm>
  <p:cm authorId="1" dt="2018-08-15T15:02:38.609" idx="18">
    <p:pos x="5472" y="1632"/>
    <p:text>update to match the hrb memo</p:text>
    <p:extLst mod="1">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30T10:52:57.545" idx="13">
    <p:pos x="3085" y="936"/>
    <p:text>hyperlink form</p:text>
    <p:extLst mod="1">
      <p:ext uri="{C676402C-5697-4E1C-873F-D02D1690AC5C}">
        <p15:threadingInfo xmlns:p15="http://schemas.microsoft.com/office/powerpoint/2012/main" timeZoneBias="420"/>
      </p:ext>
    </p:extLst>
  </p:cm>
  <p:cm authorId="1" dt="2018-09-24T14:45:42.732" idx="20">
    <p:pos x="3641" y="2273"/>
    <p:text>Insert hyperlink</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9-24T15:10:00.430" idx="21">
    <p:pos x="3753" y="700"/>
    <p:text>insert hyperlink</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9-24T15:12:04.419" idx="22">
    <p:pos x="5976" y="288"/>
    <p:text>Haya, Do you want to promote your new model here?</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9779"/>
          </a:xfrm>
          <a:prstGeom prst="rect">
            <a:avLst/>
          </a:prstGeom>
        </p:spPr>
        <p:txBody>
          <a:bodyPr vert="horz" lIns="93195" tIns="46597" rIns="93195" bIns="46597" rtlCol="0"/>
          <a:lstStyle>
            <a:lvl1pPr algn="l">
              <a:defRPr sz="1200"/>
            </a:lvl1pPr>
          </a:lstStyle>
          <a:p>
            <a:endParaRPr lang="en-US" dirty="0"/>
          </a:p>
        </p:txBody>
      </p:sp>
      <p:sp>
        <p:nvSpPr>
          <p:cNvPr id="3" name="Date Placeholder 2"/>
          <p:cNvSpPr>
            <a:spLocks noGrp="1"/>
          </p:cNvSpPr>
          <p:nvPr>
            <p:ph type="dt" sz="quarter" idx="1"/>
          </p:nvPr>
        </p:nvSpPr>
        <p:spPr>
          <a:xfrm>
            <a:off x="4008706" y="0"/>
            <a:ext cx="3066733" cy="469779"/>
          </a:xfrm>
          <a:prstGeom prst="rect">
            <a:avLst/>
          </a:prstGeom>
        </p:spPr>
        <p:txBody>
          <a:bodyPr vert="horz" lIns="93195" tIns="46597" rIns="93195" bIns="46597" rtlCol="0"/>
          <a:lstStyle>
            <a:lvl1pPr algn="r">
              <a:defRPr sz="1200"/>
            </a:lvl1pPr>
          </a:lstStyle>
          <a:p>
            <a:fld id="{3D1FBA18-0F30-45DA-B9B7-E30C9AA2E62E}" type="datetimeFigureOut">
              <a:rPr lang="en-US" smtClean="0"/>
              <a:t>9/25/2018</a:t>
            </a:fld>
            <a:endParaRPr lang="en-US" dirty="0"/>
          </a:p>
        </p:txBody>
      </p:sp>
      <p:sp>
        <p:nvSpPr>
          <p:cNvPr id="4" name="Footer Placeholder 3"/>
          <p:cNvSpPr>
            <a:spLocks noGrp="1"/>
          </p:cNvSpPr>
          <p:nvPr>
            <p:ph type="ftr" sz="quarter" idx="2"/>
          </p:nvPr>
        </p:nvSpPr>
        <p:spPr>
          <a:xfrm>
            <a:off x="1" y="8893298"/>
            <a:ext cx="3066733" cy="469778"/>
          </a:xfrm>
          <a:prstGeom prst="rect">
            <a:avLst/>
          </a:prstGeom>
        </p:spPr>
        <p:txBody>
          <a:bodyPr vert="horz" lIns="93195" tIns="46597" rIns="93195" bIns="4659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93298"/>
            <a:ext cx="3066733" cy="469778"/>
          </a:xfrm>
          <a:prstGeom prst="rect">
            <a:avLst/>
          </a:prstGeom>
        </p:spPr>
        <p:txBody>
          <a:bodyPr vert="horz" lIns="93195" tIns="46597" rIns="93195" bIns="46597" rtlCol="0" anchor="b"/>
          <a:lstStyle>
            <a:lvl1pPr algn="r">
              <a:defRPr sz="1200"/>
            </a:lvl1pPr>
          </a:lstStyle>
          <a:p>
            <a:fld id="{38A8F126-048D-4D07-A412-13E88A359F99}" type="slidenum">
              <a:rPr lang="en-US" smtClean="0"/>
              <a:t>‹#›</a:t>
            </a:fld>
            <a:endParaRPr lang="en-US" dirty="0"/>
          </a:p>
        </p:txBody>
      </p:sp>
    </p:spTree>
    <p:extLst>
      <p:ext uri="{BB962C8B-B14F-4D97-AF65-F5344CB8AC3E}">
        <p14:creationId xmlns:p14="http://schemas.microsoft.com/office/powerpoint/2010/main" val="4950541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312572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227346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128868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249129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2214780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383587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1252031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334785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266037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361003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C14C99-EE44-4061-861D-3265F440A89D}"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4D0E23-68E4-41B1-BCD8-7CD34E7B1E95}" type="slidenum">
              <a:rPr lang="en-US" smtClean="0"/>
              <a:t>‹#›</a:t>
            </a:fld>
            <a:endParaRPr lang="en-US" dirty="0"/>
          </a:p>
        </p:txBody>
      </p:sp>
    </p:spTree>
    <p:extLst>
      <p:ext uri="{BB962C8B-B14F-4D97-AF65-F5344CB8AC3E}">
        <p14:creationId xmlns:p14="http://schemas.microsoft.com/office/powerpoint/2010/main" val="2096833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14C99-EE44-4061-861D-3265F440A89D}" type="datetimeFigureOut">
              <a:rPr lang="en-US" smtClean="0"/>
              <a:t>9/25/2018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D0E23-68E4-41B1-BCD8-7CD34E7B1E95}" type="slidenum">
              <a:rPr lang="en-US" smtClean="0"/>
              <a:t>‹#›</a:t>
            </a:fld>
            <a:endParaRPr lang="en-US" dirty="0"/>
          </a:p>
        </p:txBody>
      </p:sp>
    </p:spTree>
    <p:extLst>
      <p:ext uri="{BB962C8B-B14F-4D97-AF65-F5344CB8AC3E}">
        <p14:creationId xmlns:p14="http://schemas.microsoft.com/office/powerpoint/2010/main" val="421381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rm.dfg.ca.gov/FileHandler.ashx?DocumentID=161341" TargetMode="External"/><Relationship Id="rId2" Type="http://schemas.openxmlformats.org/officeDocument/2006/relationships/hyperlink" Target="http://nrm.dfg.ca.gov/FileHandler.ashx?DocumentID=161343" TargetMode="Externa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hyperlink" Target="https://www.jobs.ca.gov/Default.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hyperlink" Target="http://nrm.dfg.ca.gov/FileHandler.ashx?DocumentID=16134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Launching of ECOS</a:t>
            </a:r>
          </a:p>
        </p:txBody>
      </p:sp>
    </p:spTree>
    <p:extLst>
      <p:ext uri="{BB962C8B-B14F-4D97-AF65-F5344CB8AC3E}">
        <p14:creationId xmlns:p14="http://schemas.microsoft.com/office/powerpoint/2010/main" val="1498875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1325563"/>
          </a:xfrm>
        </p:spPr>
        <p:txBody>
          <a:bodyPr/>
          <a:lstStyle/>
          <a:p>
            <a:pPr algn="ctr"/>
            <a:r>
              <a:rPr lang="en-US" dirty="0"/>
              <a:t>6 - Record Retention</a:t>
            </a:r>
          </a:p>
        </p:txBody>
      </p:sp>
      <p:sp>
        <p:nvSpPr>
          <p:cNvPr id="3" name="Content Placeholder 2"/>
          <p:cNvSpPr>
            <a:spLocks noGrp="1"/>
          </p:cNvSpPr>
          <p:nvPr>
            <p:ph idx="1"/>
          </p:nvPr>
        </p:nvSpPr>
        <p:spPr>
          <a:xfrm>
            <a:off x="838200" y="1825625"/>
            <a:ext cx="10515600" cy="2240189"/>
          </a:xfrm>
        </p:spPr>
        <p:txBody>
          <a:bodyPr>
            <a:normAutofit/>
          </a:bodyPr>
          <a:lstStyle/>
          <a:p>
            <a:r>
              <a:rPr lang="en-US" dirty="0" err="1"/>
              <a:t>CalHR</a:t>
            </a:r>
            <a:r>
              <a:rPr lang="en-US" dirty="0"/>
              <a:t> as the ECOS administrator maintains the official records in accordance with the State’s retention schedule. In the future, this include all CDFW RPAs and Recruitment documents filed under the “assigned” Job Control Number.  The ECU is currently developing the protocol to implement this process.  </a:t>
            </a:r>
          </a:p>
        </p:txBody>
      </p:sp>
    </p:spTree>
    <p:extLst>
      <p:ext uri="{BB962C8B-B14F-4D97-AF65-F5344CB8AC3E}">
        <p14:creationId xmlns:p14="http://schemas.microsoft.com/office/powerpoint/2010/main" val="50630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“ECOS Business Process”</a:t>
            </a:r>
          </a:p>
        </p:txBody>
      </p:sp>
      <p:sp>
        <p:nvSpPr>
          <p:cNvPr id="3" name="Content Placeholder 2"/>
          <p:cNvSpPr>
            <a:spLocks noGrp="1"/>
          </p:cNvSpPr>
          <p:nvPr>
            <p:ph idx="1"/>
          </p:nvPr>
        </p:nvSpPr>
        <p:spPr/>
        <p:txBody>
          <a:bodyPr/>
          <a:lstStyle/>
          <a:p>
            <a:pPr marL="514350" indent="-514350">
              <a:buFont typeface="+mj-lt"/>
              <a:buAutoNum type="arabicPeriod"/>
            </a:pPr>
            <a:r>
              <a:rPr lang="en-US" dirty="0"/>
              <a:t>Access for hiring Managers, Supervisors and HR Liaisons </a:t>
            </a:r>
          </a:p>
          <a:p>
            <a:pPr marL="514350" indent="-514350">
              <a:buAutoNum type="arabicPeriod"/>
            </a:pPr>
            <a:r>
              <a:rPr lang="en-US" dirty="0"/>
              <a:t>Job Advertisement (Recruitment) – Job Control #</a:t>
            </a:r>
          </a:p>
          <a:p>
            <a:pPr marL="514350" indent="-514350">
              <a:buAutoNum type="arabicPeriod"/>
            </a:pPr>
            <a:r>
              <a:rPr lang="en-US" dirty="0"/>
              <a:t>Job Control – Application Review</a:t>
            </a:r>
          </a:p>
          <a:p>
            <a:pPr marL="514350" indent="-514350">
              <a:buAutoNum type="arabicPeriod"/>
            </a:pPr>
            <a:r>
              <a:rPr lang="en-US" dirty="0"/>
              <a:t>Finalize Hire process</a:t>
            </a:r>
          </a:p>
          <a:p>
            <a:pPr marL="514350" indent="-514350">
              <a:buAutoNum type="arabicPeriod"/>
            </a:pPr>
            <a:r>
              <a:rPr lang="en-US" dirty="0"/>
              <a:t>Record Retention</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305787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 Request ECOS Access</a:t>
            </a: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a:t>Read HRB’s Memo “</a:t>
            </a:r>
            <a:r>
              <a:rPr lang="en-US" dirty="0">
                <a:hlinkClick r:id="rId2"/>
              </a:rPr>
              <a:t>ECOS (Examination &amp; Certification Online System (ECOS) Access</a:t>
            </a:r>
            <a:r>
              <a:rPr lang="en-US" dirty="0"/>
              <a:t>”</a:t>
            </a:r>
          </a:p>
          <a:p>
            <a:pPr marL="514350" lvl="0" indent="-514350">
              <a:buFont typeface="+mj-lt"/>
              <a:buAutoNum type="arabicPeriod"/>
            </a:pPr>
            <a:r>
              <a:rPr lang="en-US" dirty="0">
                <a:hlinkClick r:id="rId3"/>
              </a:rPr>
              <a:t>Refer to Job Aid - “Request New Account in ECOS”</a:t>
            </a:r>
            <a:endParaRPr lang="en-US" dirty="0"/>
          </a:p>
        </p:txBody>
      </p:sp>
    </p:spTree>
    <p:extLst>
      <p:ext uri="{BB962C8B-B14F-4D97-AF65-F5344CB8AC3E}">
        <p14:creationId xmlns:p14="http://schemas.microsoft.com/office/powerpoint/2010/main" val="5106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Access Step: </a:t>
            </a:r>
          </a:p>
        </p:txBody>
      </p:sp>
      <p:sp>
        <p:nvSpPr>
          <p:cNvPr id="3" name="Content Placeholder 2"/>
          <p:cNvSpPr>
            <a:spLocks noGrp="1"/>
          </p:cNvSpPr>
          <p:nvPr>
            <p:ph idx="1"/>
          </p:nvPr>
        </p:nvSpPr>
        <p:spPr/>
        <p:txBody>
          <a:bodyPr/>
          <a:lstStyle/>
          <a:p>
            <a:pPr marL="0" indent="0">
              <a:buNone/>
            </a:pPr>
            <a:r>
              <a:rPr lang="en-US" sz="3600" dirty="0"/>
              <a:t>Within two (2) business days </a:t>
            </a:r>
            <a:r>
              <a:rPr lang="en-US" sz="3600" b="1" dirty="0"/>
              <a:t>HRB’s Examination Certification Unit (ECU)</a:t>
            </a:r>
            <a:r>
              <a:rPr lang="en-US" sz="3600" dirty="0"/>
              <a:t> analysts:</a:t>
            </a:r>
          </a:p>
          <a:p>
            <a:pPr marL="0" indent="0">
              <a:buNone/>
            </a:pPr>
            <a:endParaRPr lang="en-US" sz="2400" dirty="0"/>
          </a:p>
          <a:p>
            <a:pPr lvl="1"/>
            <a:r>
              <a:rPr lang="en-US" sz="3200" dirty="0"/>
              <a:t>Verify receipt of your DocuSign Security Agreement form</a:t>
            </a:r>
            <a:endParaRPr lang="en-US" sz="2000" dirty="0"/>
          </a:p>
          <a:p>
            <a:pPr lvl="1"/>
            <a:r>
              <a:rPr lang="en-US" sz="3200" dirty="0"/>
              <a:t>Send an email notification of approved or denied access</a:t>
            </a:r>
          </a:p>
        </p:txBody>
      </p:sp>
    </p:spTree>
    <p:extLst>
      <p:ext uri="{BB962C8B-B14F-4D97-AF65-F5344CB8AC3E}">
        <p14:creationId xmlns:p14="http://schemas.microsoft.com/office/powerpoint/2010/main" val="196984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2 - Job Advertisement (Recruitment) –</a:t>
            </a:r>
            <a:br>
              <a:rPr lang="en-US" dirty="0"/>
            </a:br>
            <a:r>
              <a:rPr lang="en-US" dirty="0"/>
              <a:t>Job Control #</a:t>
            </a:r>
          </a:p>
        </p:txBody>
      </p:sp>
      <p:sp>
        <p:nvSpPr>
          <p:cNvPr id="3" name="Content Placeholder 2"/>
          <p:cNvSpPr>
            <a:spLocks noGrp="1"/>
          </p:cNvSpPr>
          <p:nvPr>
            <p:ph idx="1"/>
          </p:nvPr>
        </p:nvSpPr>
        <p:spPr/>
        <p:txBody>
          <a:bodyPr>
            <a:normAutofit/>
          </a:bodyPr>
          <a:lstStyle/>
          <a:p>
            <a:pPr marL="742950" indent="-742950">
              <a:buFont typeface="+mj-lt"/>
              <a:buAutoNum type="arabicPeriod"/>
            </a:pPr>
            <a:r>
              <a:rPr lang="en-US" sz="3600" dirty="0"/>
              <a:t>HRB’s ECU enters Job Template into ECOS</a:t>
            </a:r>
          </a:p>
          <a:p>
            <a:pPr marL="742950" indent="-742950">
              <a:buFont typeface="+mj-lt"/>
              <a:buAutoNum type="arabicPeriod"/>
            </a:pPr>
            <a:r>
              <a:rPr lang="en-US" sz="3600" dirty="0"/>
              <a:t>ECOS assigns a Job Control #</a:t>
            </a:r>
          </a:p>
          <a:p>
            <a:pPr marL="742950" indent="-742950">
              <a:buFont typeface="+mj-lt"/>
              <a:buAutoNum type="arabicPeriod"/>
            </a:pPr>
            <a:r>
              <a:rPr lang="en-US" sz="3600" dirty="0"/>
              <a:t>Job Control (Advertisement) is posted at </a:t>
            </a:r>
            <a:r>
              <a:rPr lang="en-US" sz="3600" dirty="0">
                <a:hlinkClick r:id="rId2"/>
              </a:rPr>
              <a:t>www.jobs.ca.gov</a:t>
            </a:r>
            <a:endParaRPr lang="en-US" sz="3600" dirty="0"/>
          </a:p>
          <a:p>
            <a:pPr marL="0" indent="0">
              <a:buNone/>
            </a:pPr>
            <a:endParaRPr lang="en-US" sz="3200" dirty="0"/>
          </a:p>
          <a:p>
            <a:pPr marL="0" indent="0" algn="ctr">
              <a:buNone/>
            </a:pPr>
            <a:endParaRPr lang="en-US" sz="3200" dirty="0"/>
          </a:p>
        </p:txBody>
      </p:sp>
    </p:spTree>
    <p:extLst>
      <p:ext uri="{BB962C8B-B14F-4D97-AF65-F5344CB8AC3E}">
        <p14:creationId xmlns:p14="http://schemas.microsoft.com/office/powerpoint/2010/main" val="77781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 – Job Control Application Review</a:t>
            </a:r>
          </a:p>
        </p:txBody>
      </p:sp>
      <p:sp>
        <p:nvSpPr>
          <p:cNvPr id="3" name="Content Placeholder 2"/>
          <p:cNvSpPr>
            <a:spLocks noGrp="1"/>
          </p:cNvSpPr>
          <p:nvPr>
            <p:ph idx="1"/>
          </p:nvPr>
        </p:nvSpPr>
        <p:spPr/>
        <p:txBody>
          <a:bodyPr/>
          <a:lstStyle/>
          <a:p>
            <a:r>
              <a:rPr lang="en-US" dirty="0"/>
              <a:t>Within 5 business days of the final filing date or 2 weeks after the “until filled” posting date, ECU will release applications under your “Job Control” access.</a:t>
            </a:r>
          </a:p>
          <a:p>
            <a:r>
              <a:rPr lang="en-US" dirty="0"/>
              <a:t>You will receive an email from your assigned ECU Analyst when the Job Control is released.</a:t>
            </a:r>
          </a:p>
        </p:txBody>
      </p:sp>
    </p:spTree>
    <p:extLst>
      <p:ext uri="{BB962C8B-B14F-4D97-AF65-F5344CB8AC3E}">
        <p14:creationId xmlns:p14="http://schemas.microsoft.com/office/powerpoint/2010/main" val="1245123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042" y="365126"/>
            <a:ext cx="10357757" cy="875846"/>
          </a:xfrm>
        </p:spPr>
        <p:txBody>
          <a:bodyPr/>
          <a:lstStyle/>
          <a:p>
            <a:pPr algn="ctr"/>
            <a:r>
              <a:rPr lang="en-US" dirty="0"/>
              <a:t>4 – Accessing Electronic Applications</a:t>
            </a:r>
          </a:p>
        </p:txBody>
      </p:sp>
      <p:sp>
        <p:nvSpPr>
          <p:cNvPr id="3" name="Content Placeholder 2"/>
          <p:cNvSpPr>
            <a:spLocks noGrp="1"/>
          </p:cNvSpPr>
          <p:nvPr>
            <p:ph idx="1"/>
          </p:nvPr>
        </p:nvSpPr>
        <p:spPr>
          <a:xfrm>
            <a:off x="838200" y="1371600"/>
            <a:ext cx="10515600" cy="4805363"/>
          </a:xfrm>
        </p:spPr>
        <p:txBody>
          <a:bodyPr>
            <a:normAutofit/>
          </a:bodyPr>
          <a:lstStyle/>
          <a:p>
            <a:pPr marL="0" indent="0">
              <a:buNone/>
            </a:pPr>
            <a:r>
              <a:rPr lang="en-US" dirty="0"/>
              <a:t>Follow the steps outlined in the Job Aid – </a:t>
            </a:r>
            <a:r>
              <a:rPr lang="en-US" dirty="0">
                <a:hlinkClick r:id="rId2"/>
              </a:rPr>
              <a:t>Accessing Job Applications</a:t>
            </a:r>
            <a:endParaRPr lang="en-US" dirty="0"/>
          </a:p>
          <a:p>
            <a:pPr lvl="1"/>
            <a:r>
              <a:rPr lang="en-US" dirty="0"/>
              <a:t>Access to your Job Controls</a:t>
            </a:r>
          </a:p>
          <a:p>
            <a:pPr lvl="1"/>
            <a:r>
              <a:rPr lang="en-US" dirty="0"/>
              <a:t>Access to applications submitted electronically or added manually</a:t>
            </a:r>
          </a:p>
          <a:p>
            <a:pPr lvl="1"/>
            <a:r>
              <a:rPr lang="en-US" dirty="0"/>
              <a:t>Access to “required” documents (e.g. Statement of Qualifications, Transcripts, Cover Letter, Resume)</a:t>
            </a:r>
          </a:p>
          <a:p>
            <a:pPr marL="0" indent="0">
              <a:buNone/>
            </a:pPr>
            <a:r>
              <a:rPr lang="en-US" i="1" dirty="0"/>
              <a:t>SPB laws and rules require appointments and promotions to be based on merit. A merit appeal concerns allegations that State Civil Service Act or SPB regulations or policy related to applications, appointments, promotions has been violated (CCR §51.2). An applicant may file a merit issue complaint.</a:t>
            </a:r>
          </a:p>
        </p:txBody>
      </p:sp>
    </p:spTree>
    <p:extLst>
      <p:ext uri="{BB962C8B-B14F-4D97-AF65-F5344CB8AC3E}">
        <p14:creationId xmlns:p14="http://schemas.microsoft.com/office/powerpoint/2010/main" val="224018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HRB’s Customer Service Model</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97995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5 - Finalize Hire - Congratulations!</a:t>
            </a:r>
          </a:p>
        </p:txBody>
      </p:sp>
      <p:sp>
        <p:nvSpPr>
          <p:cNvPr id="3" name="Content Placeholder 2"/>
          <p:cNvSpPr>
            <a:spLocks noGrp="1"/>
          </p:cNvSpPr>
          <p:nvPr>
            <p:ph idx="1"/>
          </p:nvPr>
        </p:nvSpPr>
        <p:spPr/>
        <p:txBody>
          <a:bodyPr>
            <a:normAutofit/>
          </a:bodyPr>
          <a:lstStyle/>
          <a:p>
            <a:pPr marL="0" indent="0">
              <a:buNone/>
            </a:pPr>
            <a:r>
              <a:rPr lang="en-US" dirty="0"/>
              <a:t>After the accepted job offer the hiring Manager, Supervisor, or HR Liaison will :</a:t>
            </a:r>
          </a:p>
          <a:p>
            <a:pPr marL="0" indent="0">
              <a:buNone/>
            </a:pPr>
            <a:endParaRPr lang="en-US" dirty="0"/>
          </a:p>
          <a:p>
            <a:pPr marL="914400" lvl="1" indent="-457200">
              <a:buFont typeface="+mj-lt"/>
              <a:buAutoNum type="arabicPeriod"/>
            </a:pPr>
            <a:r>
              <a:rPr lang="en-US" dirty="0"/>
              <a:t>Provide the ECU Analyst with name of candidate and start date </a:t>
            </a:r>
          </a:p>
          <a:p>
            <a:pPr marL="914400" lvl="1" indent="-457200">
              <a:buFont typeface="+mj-lt"/>
              <a:buAutoNum type="arabicPeriod"/>
            </a:pPr>
            <a:r>
              <a:rPr lang="en-US" dirty="0"/>
              <a:t>Keep a copy of the completed Application Screening Matrix</a:t>
            </a:r>
          </a:p>
          <a:p>
            <a:pPr marL="914400" lvl="1" indent="-457200">
              <a:buFont typeface="+mj-lt"/>
              <a:buAutoNum type="arabicPeriod"/>
            </a:pPr>
            <a:r>
              <a:rPr lang="en-US" dirty="0"/>
              <a:t>Completed Interview Scoring Matrix (include no shows and withdrawals)</a:t>
            </a:r>
          </a:p>
          <a:p>
            <a:pPr marL="914400" lvl="1" indent="-457200">
              <a:buFont typeface="+mj-lt"/>
              <a:buAutoNum type="arabicPeriod"/>
            </a:pPr>
            <a:r>
              <a:rPr lang="en-US" dirty="0"/>
              <a:t> Keep a  blank copy of the interview questions</a:t>
            </a:r>
          </a:p>
          <a:p>
            <a:pPr marL="0" indent="0">
              <a:buNone/>
            </a:pPr>
            <a:endParaRPr lang="en-US" dirty="0"/>
          </a:p>
        </p:txBody>
      </p:sp>
    </p:spTree>
    <p:extLst>
      <p:ext uri="{BB962C8B-B14F-4D97-AF65-F5344CB8AC3E}">
        <p14:creationId xmlns:p14="http://schemas.microsoft.com/office/powerpoint/2010/main" val="718183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1163</TotalTime>
  <Words>425</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Launching of ECOS</vt:lpstr>
      <vt:lpstr>“ECOS Business Process”</vt:lpstr>
      <vt:lpstr>1 - Request ECOS Access</vt:lpstr>
      <vt:lpstr>Next Access Step: </vt:lpstr>
      <vt:lpstr>2 - Job Advertisement (Recruitment) – Job Control #</vt:lpstr>
      <vt:lpstr>3 – Job Control Application Review</vt:lpstr>
      <vt:lpstr>4 – Accessing Electronic Applications</vt:lpstr>
      <vt:lpstr>HRB’s Customer Service Model</vt:lpstr>
      <vt:lpstr>5 - Finalize Hire - Congratulations!</vt:lpstr>
      <vt:lpstr>6 - Record Retention</vt:lpstr>
    </vt:vector>
  </TitlesOfParts>
  <Company>CDFW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Launching of ECOS</dc:title>
  <dc:creator>Johnson, Peggy@Wildlife</dc:creator>
  <cp:lastModifiedBy>Hom, Matthew@Wildlife</cp:lastModifiedBy>
  <cp:revision>72</cp:revision>
  <cp:lastPrinted>2018-09-24T21:27:00Z</cp:lastPrinted>
  <dcterms:created xsi:type="dcterms:W3CDTF">2018-06-15T17:45:31Z</dcterms:created>
  <dcterms:modified xsi:type="dcterms:W3CDTF">2018-09-25T20:47:18Z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e685f86-ed8d-482b-be3a-2b7af73f9b7f_Enabled">
    <vt:lpwstr>True</vt:lpwstr>
  </property>
  <property fmtid="{D5CDD505-2E9C-101B-9397-08002B2CF9AE}" pid="3" name="MSIP_Label_6e685f86-ed8d-482b-be3a-2b7af73f9b7f_SiteId">
    <vt:lpwstr>4b633c25-efbf-4006-9f15-07442ba7aa0b</vt:lpwstr>
  </property>
  <property fmtid="{D5CDD505-2E9C-101B-9397-08002B2CF9AE}" pid="4" name="MSIP_Label_6e685f86-ed8d-482b-be3a-2b7af73f9b7f_Owner">
    <vt:lpwstr>Maria.Luna@wildlife.ca.gov</vt:lpwstr>
  </property>
  <property fmtid="{D5CDD505-2E9C-101B-9397-08002B2CF9AE}" pid="5" name="MSIP_Label_6e685f86-ed8d-482b-be3a-2b7af73f9b7f_SetDate">
    <vt:lpwstr>2018-07-30T17:12:39.7003829Z</vt:lpwstr>
  </property>
  <property fmtid="{D5CDD505-2E9C-101B-9397-08002B2CF9AE}" pid="6" name="MSIP_Label_6e685f86-ed8d-482b-be3a-2b7af73f9b7f_Name">
    <vt:lpwstr>General</vt:lpwstr>
  </property>
  <property fmtid="{D5CDD505-2E9C-101B-9397-08002B2CF9AE}" pid="7" name="MSIP_Label_6e685f86-ed8d-482b-be3a-2b7af73f9b7f_Application">
    <vt:lpwstr>Microsoft Azure Information Protection</vt:lpwstr>
  </property>
  <property fmtid="{D5CDD505-2E9C-101B-9397-08002B2CF9AE}" pid="8" name="MSIP_Label_6e685f86-ed8d-482b-be3a-2b7af73f9b7f_Extended_MSFT_Method">
    <vt:lpwstr>Automatic</vt:lpwstr>
  </property>
  <property fmtid="{D5CDD505-2E9C-101B-9397-08002B2CF9AE}" pid="9" name="Sensitivity">
    <vt:lpwstr>General</vt:lpwstr>
  </property>
</Properties>
</file>