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30" r:id="rId4"/>
  </p:sldMasterIdLst>
  <p:notesMasterIdLst>
    <p:notesMasterId r:id="rId38"/>
  </p:notesMasterIdLst>
  <p:sldIdLst>
    <p:sldId id="290" r:id="rId5"/>
    <p:sldId id="304" r:id="rId6"/>
    <p:sldId id="257" r:id="rId7"/>
    <p:sldId id="288" r:id="rId8"/>
    <p:sldId id="289" r:id="rId9"/>
    <p:sldId id="316" r:id="rId10"/>
    <p:sldId id="272" r:id="rId11"/>
    <p:sldId id="308" r:id="rId12"/>
    <p:sldId id="309" r:id="rId13"/>
    <p:sldId id="310" r:id="rId14"/>
    <p:sldId id="311" r:id="rId15"/>
    <p:sldId id="312" r:id="rId16"/>
    <p:sldId id="313" r:id="rId17"/>
    <p:sldId id="296" r:id="rId18"/>
    <p:sldId id="315" r:id="rId19"/>
    <p:sldId id="318" r:id="rId20"/>
    <p:sldId id="317" r:id="rId21"/>
    <p:sldId id="258" r:id="rId22"/>
    <p:sldId id="259" r:id="rId23"/>
    <p:sldId id="260" r:id="rId24"/>
    <p:sldId id="261" r:id="rId25"/>
    <p:sldId id="291" r:id="rId26"/>
    <p:sldId id="264" r:id="rId27"/>
    <p:sldId id="265" r:id="rId28"/>
    <p:sldId id="266" r:id="rId29"/>
    <p:sldId id="267" r:id="rId30"/>
    <p:sldId id="293" r:id="rId31"/>
    <p:sldId id="270" r:id="rId32"/>
    <p:sldId id="294" r:id="rId33"/>
    <p:sldId id="301" r:id="rId34"/>
    <p:sldId id="295" r:id="rId35"/>
    <p:sldId id="305" r:id="rId36"/>
    <p:sldId id="300" r:id="rId37"/>
  </p:sldIdLst>
  <p:sldSz cx="13004800" cy="9753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BF0643-A562-407A-BA6A-0E6D178A29A6}" v="2" dt="2026-03-10T23:32:05.20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eorgia"/>
          <a:ea typeface="Georgia"/>
          <a:cs typeface="Georgia"/>
        </a:font>
        <a:srgbClr val="4F5C3F"/>
      </a:tcTxStyle>
      <a:tcStyle>
        <a:tcBdr>
          <a:left>
            <a:ln w="12700" cap="flat">
              <a:solidFill>
                <a:srgbClr val="3A1D5C"/>
              </a:solidFill>
              <a:prstDash val="solid"/>
              <a:round/>
            </a:ln>
          </a:left>
          <a:right>
            <a:ln w="12700" cap="flat">
              <a:solidFill>
                <a:srgbClr val="3A1D5C"/>
              </a:solidFill>
              <a:prstDash val="solid"/>
              <a:round/>
            </a:ln>
          </a:right>
          <a:top>
            <a:ln w="12700" cap="flat">
              <a:solidFill>
                <a:srgbClr val="3A1D5C"/>
              </a:solidFill>
              <a:prstDash val="solid"/>
              <a:round/>
            </a:ln>
          </a:top>
          <a:bottom>
            <a:ln w="12700" cap="flat">
              <a:solidFill>
                <a:srgbClr val="3A1D5C"/>
              </a:solidFill>
              <a:prstDash val="solid"/>
              <a:round/>
            </a:ln>
          </a:bottom>
          <a:insideH>
            <a:ln w="12700" cap="flat">
              <a:solidFill>
                <a:srgbClr val="3A1D5C"/>
              </a:solidFill>
              <a:prstDash val="solid"/>
              <a:round/>
            </a:ln>
          </a:insideH>
          <a:insideV>
            <a:ln w="12700" cap="flat">
              <a:solidFill>
                <a:srgbClr val="3A1D5C"/>
              </a:solidFill>
              <a:prstDash val="solid"/>
              <a:round/>
            </a:ln>
          </a:insideV>
        </a:tcBdr>
        <a:fill>
          <a:solidFill>
            <a:srgbClr val="D0D5D9"/>
          </a:solidFill>
        </a:fill>
      </a:tcStyle>
    </a:wholeTbl>
    <a:band2H>
      <a:tcTxStyle/>
      <a:tcStyle>
        <a:tcBdr/>
        <a:fill>
          <a:solidFill>
            <a:srgbClr val="E9EBED"/>
          </a:solidFill>
        </a:fill>
      </a:tcStyle>
    </a:band2H>
    <a:firstCol>
      <a:tcTxStyle b="on" i="off">
        <a:font>
          <a:latin typeface="Georgia"/>
          <a:ea typeface="Georgia"/>
          <a:cs typeface="Georgia"/>
        </a:font>
        <a:srgbClr val="3A1D5C"/>
      </a:tcTxStyle>
      <a:tcStyle>
        <a:tcBdr>
          <a:left>
            <a:ln w="12700" cap="flat">
              <a:solidFill>
                <a:srgbClr val="3A1D5C"/>
              </a:solidFill>
              <a:prstDash val="solid"/>
              <a:round/>
            </a:ln>
          </a:left>
          <a:right>
            <a:ln w="12700" cap="flat">
              <a:solidFill>
                <a:srgbClr val="3A1D5C"/>
              </a:solidFill>
              <a:prstDash val="solid"/>
              <a:round/>
            </a:ln>
          </a:right>
          <a:top>
            <a:ln w="12700" cap="flat">
              <a:solidFill>
                <a:srgbClr val="3A1D5C"/>
              </a:solidFill>
              <a:prstDash val="solid"/>
              <a:round/>
            </a:ln>
          </a:top>
          <a:bottom>
            <a:ln w="12700" cap="flat">
              <a:solidFill>
                <a:srgbClr val="3A1D5C"/>
              </a:solidFill>
              <a:prstDash val="solid"/>
              <a:round/>
            </a:ln>
          </a:bottom>
          <a:insideH>
            <a:ln w="12700" cap="flat">
              <a:solidFill>
                <a:srgbClr val="3A1D5C"/>
              </a:solidFill>
              <a:prstDash val="solid"/>
              <a:round/>
            </a:ln>
          </a:insideH>
          <a:insideV>
            <a:ln w="12700" cap="flat">
              <a:solidFill>
                <a:srgbClr val="3A1D5C"/>
              </a:solidFill>
              <a:prstDash val="solid"/>
              <a:round/>
            </a:ln>
          </a:insideV>
        </a:tcBdr>
        <a:fill>
          <a:solidFill>
            <a:schemeClr val="accent1"/>
          </a:solidFill>
        </a:fill>
      </a:tcStyle>
    </a:firstCol>
    <a:lastRow>
      <a:tcTxStyle b="on" i="off">
        <a:font>
          <a:latin typeface="Georgia"/>
          <a:ea typeface="Georgia"/>
          <a:cs typeface="Georgia"/>
        </a:font>
        <a:srgbClr val="3A1D5C"/>
      </a:tcTxStyle>
      <a:tcStyle>
        <a:tcBdr>
          <a:left>
            <a:ln w="12700" cap="flat">
              <a:solidFill>
                <a:srgbClr val="3A1D5C"/>
              </a:solidFill>
              <a:prstDash val="solid"/>
              <a:round/>
            </a:ln>
          </a:left>
          <a:right>
            <a:ln w="12700" cap="flat">
              <a:solidFill>
                <a:srgbClr val="3A1D5C"/>
              </a:solidFill>
              <a:prstDash val="solid"/>
              <a:round/>
            </a:ln>
          </a:right>
          <a:top>
            <a:ln w="38100" cap="flat">
              <a:solidFill>
                <a:srgbClr val="3A1D5C"/>
              </a:solidFill>
              <a:prstDash val="solid"/>
              <a:round/>
            </a:ln>
          </a:top>
          <a:bottom>
            <a:ln w="12700" cap="flat">
              <a:solidFill>
                <a:srgbClr val="3A1D5C"/>
              </a:solidFill>
              <a:prstDash val="solid"/>
              <a:round/>
            </a:ln>
          </a:bottom>
          <a:insideH>
            <a:ln w="12700" cap="flat">
              <a:solidFill>
                <a:srgbClr val="3A1D5C"/>
              </a:solidFill>
              <a:prstDash val="solid"/>
              <a:round/>
            </a:ln>
          </a:insideH>
          <a:insideV>
            <a:ln w="12700" cap="flat">
              <a:solidFill>
                <a:srgbClr val="3A1D5C"/>
              </a:solidFill>
              <a:prstDash val="solid"/>
              <a:round/>
            </a:ln>
          </a:insideV>
        </a:tcBdr>
        <a:fill>
          <a:solidFill>
            <a:schemeClr val="accent1"/>
          </a:solidFill>
        </a:fill>
      </a:tcStyle>
    </a:lastRow>
    <a:firstRow>
      <a:tcTxStyle b="on" i="off">
        <a:font>
          <a:latin typeface="Georgia"/>
          <a:ea typeface="Georgia"/>
          <a:cs typeface="Georgia"/>
        </a:font>
        <a:srgbClr val="3A1D5C"/>
      </a:tcTxStyle>
      <a:tcStyle>
        <a:tcBdr>
          <a:left>
            <a:ln w="12700" cap="flat">
              <a:solidFill>
                <a:srgbClr val="3A1D5C"/>
              </a:solidFill>
              <a:prstDash val="solid"/>
              <a:round/>
            </a:ln>
          </a:left>
          <a:right>
            <a:ln w="12700" cap="flat">
              <a:solidFill>
                <a:srgbClr val="3A1D5C"/>
              </a:solidFill>
              <a:prstDash val="solid"/>
              <a:round/>
            </a:ln>
          </a:right>
          <a:top>
            <a:ln w="12700" cap="flat">
              <a:solidFill>
                <a:srgbClr val="3A1D5C"/>
              </a:solidFill>
              <a:prstDash val="solid"/>
              <a:round/>
            </a:ln>
          </a:top>
          <a:bottom>
            <a:ln w="38100" cap="flat">
              <a:solidFill>
                <a:srgbClr val="3A1D5C"/>
              </a:solidFill>
              <a:prstDash val="solid"/>
              <a:round/>
            </a:ln>
          </a:bottom>
          <a:insideH>
            <a:ln w="12700" cap="flat">
              <a:solidFill>
                <a:srgbClr val="3A1D5C"/>
              </a:solidFill>
              <a:prstDash val="solid"/>
              <a:round/>
            </a:ln>
          </a:insideH>
          <a:insideV>
            <a:ln w="12700" cap="flat">
              <a:solidFill>
                <a:srgbClr val="3A1D5C"/>
              </a:solidFill>
              <a:prstDash val="solid"/>
              <a:round/>
            </a:ln>
          </a:insideV>
        </a:tcBdr>
        <a:fill>
          <a:solidFill>
            <a:schemeClr val="accent1"/>
          </a:solidFill>
        </a:fill>
      </a:tcStyle>
    </a:firstRow>
  </a:tblStyle>
  <a:tblStyle styleId="{C7B018BB-80A7-4F77-B60F-C8B233D01FF8}" styleName="">
    <a:tblBg/>
    <a:wholeTbl>
      <a:tcTxStyle b="off" i="off">
        <a:font>
          <a:latin typeface="Georgia"/>
          <a:ea typeface="Georgia"/>
          <a:cs typeface="Georgia"/>
        </a:font>
        <a:srgbClr val="4F5C3F"/>
      </a:tcTxStyle>
      <a:tcStyle>
        <a:tcBdr>
          <a:left>
            <a:ln w="12700" cap="flat">
              <a:solidFill>
                <a:srgbClr val="3A1D5C"/>
              </a:solidFill>
              <a:prstDash val="solid"/>
              <a:round/>
            </a:ln>
          </a:left>
          <a:right>
            <a:ln w="12700" cap="flat">
              <a:solidFill>
                <a:srgbClr val="3A1D5C"/>
              </a:solidFill>
              <a:prstDash val="solid"/>
              <a:round/>
            </a:ln>
          </a:right>
          <a:top>
            <a:ln w="12700" cap="flat">
              <a:solidFill>
                <a:srgbClr val="3A1D5C"/>
              </a:solidFill>
              <a:prstDash val="solid"/>
              <a:round/>
            </a:ln>
          </a:top>
          <a:bottom>
            <a:ln w="12700" cap="flat">
              <a:solidFill>
                <a:srgbClr val="3A1D5C"/>
              </a:solidFill>
              <a:prstDash val="solid"/>
              <a:round/>
            </a:ln>
          </a:bottom>
          <a:insideH>
            <a:ln w="12700" cap="flat">
              <a:solidFill>
                <a:srgbClr val="3A1D5C"/>
              </a:solidFill>
              <a:prstDash val="solid"/>
              <a:round/>
            </a:ln>
          </a:insideH>
          <a:insideV>
            <a:ln w="12700" cap="flat">
              <a:solidFill>
                <a:srgbClr val="3A1D5C"/>
              </a:solidFill>
              <a:prstDash val="solid"/>
              <a:round/>
            </a:ln>
          </a:insideV>
        </a:tcBdr>
        <a:fill>
          <a:solidFill>
            <a:srgbClr val="EFE5D8"/>
          </a:solidFill>
        </a:fill>
      </a:tcStyle>
    </a:wholeTbl>
    <a:band2H>
      <a:tcTxStyle/>
      <a:tcStyle>
        <a:tcBdr/>
        <a:fill>
          <a:solidFill>
            <a:srgbClr val="F7F2EC"/>
          </a:solidFill>
        </a:fill>
      </a:tcStyle>
    </a:band2H>
    <a:firstCol>
      <a:tcTxStyle b="on" i="off">
        <a:font>
          <a:latin typeface="Georgia"/>
          <a:ea typeface="Georgia"/>
          <a:cs typeface="Georgia"/>
        </a:font>
        <a:srgbClr val="3A1D5C"/>
      </a:tcTxStyle>
      <a:tcStyle>
        <a:tcBdr>
          <a:left>
            <a:ln w="12700" cap="flat">
              <a:solidFill>
                <a:srgbClr val="3A1D5C"/>
              </a:solidFill>
              <a:prstDash val="solid"/>
              <a:round/>
            </a:ln>
          </a:left>
          <a:right>
            <a:ln w="12700" cap="flat">
              <a:solidFill>
                <a:srgbClr val="3A1D5C"/>
              </a:solidFill>
              <a:prstDash val="solid"/>
              <a:round/>
            </a:ln>
          </a:right>
          <a:top>
            <a:ln w="12700" cap="flat">
              <a:solidFill>
                <a:srgbClr val="3A1D5C"/>
              </a:solidFill>
              <a:prstDash val="solid"/>
              <a:round/>
            </a:ln>
          </a:top>
          <a:bottom>
            <a:ln w="12700" cap="flat">
              <a:solidFill>
                <a:srgbClr val="3A1D5C"/>
              </a:solidFill>
              <a:prstDash val="solid"/>
              <a:round/>
            </a:ln>
          </a:bottom>
          <a:insideH>
            <a:ln w="12700" cap="flat">
              <a:solidFill>
                <a:srgbClr val="3A1D5C"/>
              </a:solidFill>
              <a:prstDash val="solid"/>
              <a:round/>
            </a:ln>
          </a:insideH>
          <a:insideV>
            <a:ln w="12700" cap="flat">
              <a:solidFill>
                <a:srgbClr val="3A1D5C"/>
              </a:solidFill>
              <a:prstDash val="solid"/>
              <a:round/>
            </a:ln>
          </a:insideV>
        </a:tcBdr>
        <a:fill>
          <a:solidFill>
            <a:schemeClr val="accent3"/>
          </a:solidFill>
        </a:fill>
      </a:tcStyle>
    </a:firstCol>
    <a:lastRow>
      <a:tcTxStyle b="on" i="off">
        <a:font>
          <a:latin typeface="Georgia"/>
          <a:ea typeface="Georgia"/>
          <a:cs typeface="Georgia"/>
        </a:font>
        <a:srgbClr val="3A1D5C"/>
      </a:tcTxStyle>
      <a:tcStyle>
        <a:tcBdr>
          <a:left>
            <a:ln w="12700" cap="flat">
              <a:solidFill>
                <a:srgbClr val="3A1D5C"/>
              </a:solidFill>
              <a:prstDash val="solid"/>
              <a:round/>
            </a:ln>
          </a:left>
          <a:right>
            <a:ln w="12700" cap="flat">
              <a:solidFill>
                <a:srgbClr val="3A1D5C"/>
              </a:solidFill>
              <a:prstDash val="solid"/>
              <a:round/>
            </a:ln>
          </a:right>
          <a:top>
            <a:ln w="38100" cap="flat">
              <a:solidFill>
                <a:srgbClr val="3A1D5C"/>
              </a:solidFill>
              <a:prstDash val="solid"/>
              <a:round/>
            </a:ln>
          </a:top>
          <a:bottom>
            <a:ln w="12700" cap="flat">
              <a:solidFill>
                <a:srgbClr val="3A1D5C"/>
              </a:solidFill>
              <a:prstDash val="solid"/>
              <a:round/>
            </a:ln>
          </a:bottom>
          <a:insideH>
            <a:ln w="12700" cap="flat">
              <a:solidFill>
                <a:srgbClr val="3A1D5C"/>
              </a:solidFill>
              <a:prstDash val="solid"/>
              <a:round/>
            </a:ln>
          </a:insideH>
          <a:insideV>
            <a:ln w="12700" cap="flat">
              <a:solidFill>
                <a:srgbClr val="3A1D5C"/>
              </a:solidFill>
              <a:prstDash val="solid"/>
              <a:round/>
            </a:ln>
          </a:insideV>
        </a:tcBdr>
        <a:fill>
          <a:solidFill>
            <a:schemeClr val="accent3"/>
          </a:solidFill>
        </a:fill>
      </a:tcStyle>
    </a:lastRow>
    <a:firstRow>
      <a:tcTxStyle b="on" i="off">
        <a:font>
          <a:latin typeface="Georgia"/>
          <a:ea typeface="Georgia"/>
          <a:cs typeface="Georgia"/>
        </a:font>
        <a:srgbClr val="3A1D5C"/>
      </a:tcTxStyle>
      <a:tcStyle>
        <a:tcBdr>
          <a:left>
            <a:ln w="12700" cap="flat">
              <a:solidFill>
                <a:srgbClr val="3A1D5C"/>
              </a:solidFill>
              <a:prstDash val="solid"/>
              <a:round/>
            </a:ln>
          </a:left>
          <a:right>
            <a:ln w="12700" cap="flat">
              <a:solidFill>
                <a:srgbClr val="3A1D5C"/>
              </a:solidFill>
              <a:prstDash val="solid"/>
              <a:round/>
            </a:ln>
          </a:right>
          <a:top>
            <a:ln w="12700" cap="flat">
              <a:solidFill>
                <a:srgbClr val="3A1D5C"/>
              </a:solidFill>
              <a:prstDash val="solid"/>
              <a:round/>
            </a:ln>
          </a:top>
          <a:bottom>
            <a:ln w="38100" cap="flat">
              <a:solidFill>
                <a:srgbClr val="3A1D5C"/>
              </a:solidFill>
              <a:prstDash val="solid"/>
              <a:round/>
            </a:ln>
          </a:bottom>
          <a:insideH>
            <a:ln w="12700" cap="flat">
              <a:solidFill>
                <a:srgbClr val="3A1D5C"/>
              </a:solidFill>
              <a:prstDash val="solid"/>
              <a:round/>
            </a:ln>
          </a:insideH>
          <a:insideV>
            <a:ln w="12700" cap="flat">
              <a:solidFill>
                <a:srgbClr val="3A1D5C"/>
              </a:solidFill>
              <a:prstDash val="solid"/>
              <a:round/>
            </a:ln>
          </a:insideV>
        </a:tcBdr>
        <a:fill>
          <a:solidFill>
            <a:schemeClr val="accent3"/>
          </a:solidFill>
        </a:fill>
      </a:tcStyle>
    </a:firstRow>
  </a:tblStyle>
  <a:tblStyle styleId="{EEE7283C-3CF3-47DC-8721-378D4A62B228}" styleName="">
    <a:tblBg/>
    <a:wholeTbl>
      <a:tcTxStyle b="off" i="off">
        <a:font>
          <a:latin typeface="Georgia"/>
          <a:ea typeface="Georgia"/>
          <a:cs typeface="Georgia"/>
        </a:font>
        <a:srgbClr val="4F5C3F"/>
      </a:tcTxStyle>
      <a:tcStyle>
        <a:tcBdr>
          <a:left>
            <a:ln w="12700" cap="flat">
              <a:solidFill>
                <a:srgbClr val="3A1D5C"/>
              </a:solidFill>
              <a:prstDash val="solid"/>
              <a:round/>
            </a:ln>
          </a:left>
          <a:right>
            <a:ln w="12700" cap="flat">
              <a:solidFill>
                <a:srgbClr val="3A1D5C"/>
              </a:solidFill>
              <a:prstDash val="solid"/>
              <a:round/>
            </a:ln>
          </a:right>
          <a:top>
            <a:ln w="12700" cap="flat">
              <a:solidFill>
                <a:srgbClr val="3A1D5C"/>
              </a:solidFill>
              <a:prstDash val="solid"/>
              <a:round/>
            </a:ln>
          </a:top>
          <a:bottom>
            <a:ln w="12700" cap="flat">
              <a:solidFill>
                <a:srgbClr val="3A1D5C"/>
              </a:solidFill>
              <a:prstDash val="solid"/>
              <a:round/>
            </a:ln>
          </a:bottom>
          <a:insideH>
            <a:ln w="12700" cap="flat">
              <a:solidFill>
                <a:srgbClr val="3A1D5C"/>
              </a:solidFill>
              <a:prstDash val="solid"/>
              <a:round/>
            </a:ln>
          </a:insideH>
          <a:insideV>
            <a:ln w="12700" cap="flat">
              <a:solidFill>
                <a:srgbClr val="3A1D5C"/>
              </a:solidFill>
              <a:prstDash val="solid"/>
              <a:round/>
            </a:ln>
          </a:insideV>
        </a:tcBdr>
        <a:fill>
          <a:solidFill>
            <a:srgbClr val="D6CBD0"/>
          </a:solidFill>
        </a:fill>
      </a:tcStyle>
    </a:wholeTbl>
    <a:band2H>
      <a:tcTxStyle/>
      <a:tcStyle>
        <a:tcBdr/>
        <a:fill>
          <a:solidFill>
            <a:srgbClr val="EBE7E9"/>
          </a:solidFill>
        </a:fill>
      </a:tcStyle>
    </a:band2H>
    <a:firstCol>
      <a:tcTxStyle b="on" i="off">
        <a:font>
          <a:latin typeface="Georgia"/>
          <a:ea typeface="Georgia"/>
          <a:cs typeface="Georgia"/>
        </a:font>
        <a:srgbClr val="3A1D5C"/>
      </a:tcTxStyle>
      <a:tcStyle>
        <a:tcBdr>
          <a:left>
            <a:ln w="12700" cap="flat">
              <a:solidFill>
                <a:srgbClr val="3A1D5C"/>
              </a:solidFill>
              <a:prstDash val="solid"/>
              <a:round/>
            </a:ln>
          </a:left>
          <a:right>
            <a:ln w="12700" cap="flat">
              <a:solidFill>
                <a:srgbClr val="3A1D5C"/>
              </a:solidFill>
              <a:prstDash val="solid"/>
              <a:round/>
            </a:ln>
          </a:right>
          <a:top>
            <a:ln w="12700" cap="flat">
              <a:solidFill>
                <a:srgbClr val="3A1D5C"/>
              </a:solidFill>
              <a:prstDash val="solid"/>
              <a:round/>
            </a:ln>
          </a:top>
          <a:bottom>
            <a:ln w="12700" cap="flat">
              <a:solidFill>
                <a:srgbClr val="3A1D5C"/>
              </a:solidFill>
              <a:prstDash val="solid"/>
              <a:round/>
            </a:ln>
          </a:bottom>
          <a:insideH>
            <a:ln w="12700" cap="flat">
              <a:solidFill>
                <a:srgbClr val="3A1D5C"/>
              </a:solidFill>
              <a:prstDash val="solid"/>
              <a:round/>
            </a:ln>
          </a:insideH>
          <a:insideV>
            <a:ln w="12700" cap="flat">
              <a:solidFill>
                <a:srgbClr val="3A1D5C"/>
              </a:solidFill>
              <a:prstDash val="solid"/>
              <a:round/>
            </a:ln>
          </a:insideV>
        </a:tcBdr>
        <a:fill>
          <a:solidFill>
            <a:schemeClr val="accent6"/>
          </a:solidFill>
        </a:fill>
      </a:tcStyle>
    </a:firstCol>
    <a:lastRow>
      <a:tcTxStyle b="on" i="off">
        <a:font>
          <a:latin typeface="Georgia"/>
          <a:ea typeface="Georgia"/>
          <a:cs typeface="Georgia"/>
        </a:font>
        <a:srgbClr val="3A1D5C"/>
      </a:tcTxStyle>
      <a:tcStyle>
        <a:tcBdr>
          <a:left>
            <a:ln w="12700" cap="flat">
              <a:solidFill>
                <a:srgbClr val="3A1D5C"/>
              </a:solidFill>
              <a:prstDash val="solid"/>
              <a:round/>
            </a:ln>
          </a:left>
          <a:right>
            <a:ln w="12700" cap="flat">
              <a:solidFill>
                <a:srgbClr val="3A1D5C"/>
              </a:solidFill>
              <a:prstDash val="solid"/>
              <a:round/>
            </a:ln>
          </a:right>
          <a:top>
            <a:ln w="38100" cap="flat">
              <a:solidFill>
                <a:srgbClr val="3A1D5C"/>
              </a:solidFill>
              <a:prstDash val="solid"/>
              <a:round/>
            </a:ln>
          </a:top>
          <a:bottom>
            <a:ln w="12700" cap="flat">
              <a:solidFill>
                <a:srgbClr val="3A1D5C"/>
              </a:solidFill>
              <a:prstDash val="solid"/>
              <a:round/>
            </a:ln>
          </a:bottom>
          <a:insideH>
            <a:ln w="12700" cap="flat">
              <a:solidFill>
                <a:srgbClr val="3A1D5C"/>
              </a:solidFill>
              <a:prstDash val="solid"/>
              <a:round/>
            </a:ln>
          </a:insideH>
          <a:insideV>
            <a:ln w="12700" cap="flat">
              <a:solidFill>
                <a:srgbClr val="3A1D5C"/>
              </a:solidFill>
              <a:prstDash val="solid"/>
              <a:round/>
            </a:ln>
          </a:insideV>
        </a:tcBdr>
        <a:fill>
          <a:solidFill>
            <a:schemeClr val="accent6"/>
          </a:solidFill>
        </a:fill>
      </a:tcStyle>
    </a:lastRow>
    <a:firstRow>
      <a:tcTxStyle b="on" i="off">
        <a:font>
          <a:latin typeface="Georgia"/>
          <a:ea typeface="Georgia"/>
          <a:cs typeface="Georgia"/>
        </a:font>
        <a:srgbClr val="3A1D5C"/>
      </a:tcTxStyle>
      <a:tcStyle>
        <a:tcBdr>
          <a:left>
            <a:ln w="12700" cap="flat">
              <a:solidFill>
                <a:srgbClr val="3A1D5C"/>
              </a:solidFill>
              <a:prstDash val="solid"/>
              <a:round/>
            </a:ln>
          </a:left>
          <a:right>
            <a:ln w="12700" cap="flat">
              <a:solidFill>
                <a:srgbClr val="3A1D5C"/>
              </a:solidFill>
              <a:prstDash val="solid"/>
              <a:round/>
            </a:ln>
          </a:right>
          <a:top>
            <a:ln w="12700" cap="flat">
              <a:solidFill>
                <a:srgbClr val="3A1D5C"/>
              </a:solidFill>
              <a:prstDash val="solid"/>
              <a:round/>
            </a:ln>
          </a:top>
          <a:bottom>
            <a:ln w="38100" cap="flat">
              <a:solidFill>
                <a:srgbClr val="3A1D5C"/>
              </a:solidFill>
              <a:prstDash val="solid"/>
              <a:round/>
            </a:ln>
          </a:bottom>
          <a:insideH>
            <a:ln w="12700" cap="flat">
              <a:solidFill>
                <a:srgbClr val="3A1D5C"/>
              </a:solidFill>
              <a:prstDash val="solid"/>
              <a:round/>
            </a:ln>
          </a:insideH>
          <a:insideV>
            <a:ln w="12700" cap="flat">
              <a:solidFill>
                <a:srgbClr val="3A1D5C"/>
              </a:solidFill>
              <a:prstDash val="solid"/>
              <a:round/>
            </a:ln>
          </a:insideV>
        </a:tcBdr>
        <a:fill>
          <a:solidFill>
            <a:schemeClr val="accent6"/>
          </a:solidFill>
        </a:fill>
      </a:tcStyle>
    </a:firstRow>
  </a:tblStyle>
  <a:tblStyle styleId="{CF821DB8-F4EB-4A41-A1BA-3FCAFE7338EE}" styleName="">
    <a:tblBg/>
    <a:wholeTbl>
      <a:tcTxStyle b="off" i="off">
        <a:font>
          <a:latin typeface="Georgia"/>
          <a:ea typeface="Georgia"/>
          <a:cs typeface="Georgia"/>
        </a:font>
        <a:srgbClr val="4F5C3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E9E8"/>
          </a:solidFill>
        </a:fill>
      </a:tcStyle>
    </a:wholeTbl>
    <a:band2H>
      <a:tcTxStyle/>
      <a:tcStyle>
        <a:tcBdr/>
        <a:fill>
          <a:solidFill>
            <a:srgbClr val="3A1D5C"/>
          </a:solidFill>
        </a:fill>
      </a:tcStyle>
    </a:band2H>
    <a:firstCol>
      <a:tcTxStyle b="on" i="off">
        <a:font>
          <a:latin typeface="Georgia"/>
          <a:ea typeface="Georgia"/>
          <a:cs typeface="Georgia"/>
        </a:font>
        <a:srgbClr val="3A1D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eorgia"/>
          <a:ea typeface="Georgia"/>
          <a:cs typeface="Georgia"/>
        </a:font>
        <a:srgbClr val="4F5C3F"/>
      </a:tcTxStyle>
      <a:tcStyle>
        <a:tcBdr>
          <a:left>
            <a:ln w="12700" cap="flat">
              <a:noFill/>
              <a:miter lim="400000"/>
            </a:ln>
          </a:left>
          <a:right>
            <a:ln w="12700" cap="flat">
              <a:noFill/>
              <a:miter lim="400000"/>
            </a:ln>
          </a:right>
          <a:top>
            <a:ln w="50800" cap="flat">
              <a:solidFill>
                <a:srgbClr val="4F5C3F"/>
              </a:solidFill>
              <a:prstDash val="solid"/>
              <a:round/>
            </a:ln>
          </a:top>
          <a:bottom>
            <a:ln w="25400" cap="flat">
              <a:solidFill>
                <a:srgbClr val="4F5C3F"/>
              </a:solidFill>
              <a:prstDash val="solid"/>
              <a:round/>
            </a:ln>
          </a:bottom>
          <a:insideH>
            <a:ln w="12700" cap="flat">
              <a:noFill/>
              <a:miter lim="400000"/>
            </a:ln>
          </a:insideH>
          <a:insideV>
            <a:ln w="12700" cap="flat">
              <a:noFill/>
              <a:miter lim="400000"/>
            </a:ln>
          </a:insideV>
        </a:tcBdr>
        <a:fill>
          <a:solidFill>
            <a:srgbClr val="3A1D5C"/>
          </a:solidFill>
        </a:fill>
      </a:tcStyle>
    </a:lastRow>
    <a:firstRow>
      <a:tcTxStyle b="on" i="off">
        <a:font>
          <a:latin typeface="Georgia"/>
          <a:ea typeface="Georgia"/>
          <a:cs typeface="Georgia"/>
        </a:font>
        <a:srgbClr val="3A1D5C"/>
      </a:tcTxStyle>
      <a:tcStyle>
        <a:tcBdr>
          <a:left>
            <a:ln w="12700" cap="flat">
              <a:noFill/>
              <a:miter lim="400000"/>
            </a:ln>
          </a:left>
          <a:right>
            <a:ln w="12700" cap="flat">
              <a:noFill/>
              <a:miter lim="400000"/>
            </a:ln>
          </a:right>
          <a:top>
            <a:ln w="25400" cap="flat">
              <a:solidFill>
                <a:srgbClr val="4F5C3F"/>
              </a:solidFill>
              <a:prstDash val="solid"/>
              <a:round/>
            </a:ln>
          </a:top>
          <a:bottom>
            <a:ln w="25400" cap="flat">
              <a:solidFill>
                <a:srgbClr val="4F5C3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Georgia"/>
          <a:ea typeface="Georgia"/>
          <a:cs typeface="Georgia"/>
        </a:font>
        <a:srgbClr val="4F5C3F"/>
      </a:tcTxStyle>
      <a:tcStyle>
        <a:tcBdr>
          <a:left>
            <a:ln w="12700" cap="flat">
              <a:solidFill>
                <a:srgbClr val="3A1D5C"/>
              </a:solidFill>
              <a:prstDash val="solid"/>
              <a:round/>
            </a:ln>
          </a:left>
          <a:right>
            <a:ln w="12700" cap="flat">
              <a:solidFill>
                <a:srgbClr val="3A1D5C"/>
              </a:solidFill>
              <a:prstDash val="solid"/>
              <a:round/>
            </a:ln>
          </a:right>
          <a:top>
            <a:ln w="12700" cap="flat">
              <a:solidFill>
                <a:srgbClr val="3A1D5C"/>
              </a:solidFill>
              <a:prstDash val="solid"/>
              <a:round/>
            </a:ln>
          </a:top>
          <a:bottom>
            <a:ln w="12700" cap="flat">
              <a:solidFill>
                <a:srgbClr val="3A1D5C"/>
              </a:solidFill>
              <a:prstDash val="solid"/>
              <a:round/>
            </a:ln>
          </a:bottom>
          <a:insideH>
            <a:ln w="12700" cap="flat">
              <a:solidFill>
                <a:srgbClr val="3A1D5C"/>
              </a:solidFill>
              <a:prstDash val="solid"/>
              <a:round/>
            </a:ln>
          </a:insideH>
          <a:insideV>
            <a:ln w="12700" cap="flat">
              <a:solidFill>
                <a:srgbClr val="3A1D5C"/>
              </a:solidFill>
              <a:prstDash val="solid"/>
              <a:round/>
            </a:ln>
          </a:insideV>
        </a:tcBdr>
        <a:fill>
          <a:solidFill>
            <a:srgbClr val="CFD1CD"/>
          </a:solidFill>
        </a:fill>
      </a:tcStyle>
    </a:wholeTbl>
    <a:band2H>
      <a:tcTxStyle/>
      <a:tcStyle>
        <a:tcBdr/>
        <a:fill>
          <a:solidFill>
            <a:srgbClr val="E8E9E8"/>
          </a:solidFill>
        </a:fill>
      </a:tcStyle>
    </a:band2H>
    <a:firstCol>
      <a:tcTxStyle b="on" i="off">
        <a:font>
          <a:latin typeface="Georgia"/>
          <a:ea typeface="Georgia"/>
          <a:cs typeface="Georgia"/>
        </a:font>
        <a:srgbClr val="3A1D5C"/>
      </a:tcTxStyle>
      <a:tcStyle>
        <a:tcBdr>
          <a:left>
            <a:ln w="12700" cap="flat">
              <a:solidFill>
                <a:srgbClr val="3A1D5C"/>
              </a:solidFill>
              <a:prstDash val="solid"/>
              <a:round/>
            </a:ln>
          </a:left>
          <a:right>
            <a:ln w="12700" cap="flat">
              <a:solidFill>
                <a:srgbClr val="3A1D5C"/>
              </a:solidFill>
              <a:prstDash val="solid"/>
              <a:round/>
            </a:ln>
          </a:right>
          <a:top>
            <a:ln w="12700" cap="flat">
              <a:solidFill>
                <a:srgbClr val="3A1D5C"/>
              </a:solidFill>
              <a:prstDash val="solid"/>
              <a:round/>
            </a:ln>
          </a:top>
          <a:bottom>
            <a:ln w="12700" cap="flat">
              <a:solidFill>
                <a:srgbClr val="3A1D5C"/>
              </a:solidFill>
              <a:prstDash val="solid"/>
              <a:round/>
            </a:ln>
          </a:bottom>
          <a:insideH>
            <a:ln w="12700" cap="flat">
              <a:solidFill>
                <a:srgbClr val="3A1D5C"/>
              </a:solidFill>
              <a:prstDash val="solid"/>
              <a:round/>
            </a:ln>
          </a:insideH>
          <a:insideV>
            <a:ln w="12700" cap="flat">
              <a:solidFill>
                <a:srgbClr val="3A1D5C"/>
              </a:solidFill>
              <a:prstDash val="solid"/>
              <a:round/>
            </a:ln>
          </a:insideV>
        </a:tcBdr>
        <a:fill>
          <a:solidFill>
            <a:srgbClr val="4F5C3F"/>
          </a:solidFill>
        </a:fill>
      </a:tcStyle>
    </a:firstCol>
    <a:lastRow>
      <a:tcTxStyle b="on" i="off">
        <a:font>
          <a:latin typeface="Georgia"/>
          <a:ea typeface="Georgia"/>
          <a:cs typeface="Georgia"/>
        </a:font>
        <a:srgbClr val="3A1D5C"/>
      </a:tcTxStyle>
      <a:tcStyle>
        <a:tcBdr>
          <a:left>
            <a:ln w="12700" cap="flat">
              <a:solidFill>
                <a:srgbClr val="3A1D5C"/>
              </a:solidFill>
              <a:prstDash val="solid"/>
              <a:round/>
            </a:ln>
          </a:left>
          <a:right>
            <a:ln w="12700" cap="flat">
              <a:solidFill>
                <a:srgbClr val="3A1D5C"/>
              </a:solidFill>
              <a:prstDash val="solid"/>
              <a:round/>
            </a:ln>
          </a:right>
          <a:top>
            <a:ln w="38100" cap="flat">
              <a:solidFill>
                <a:srgbClr val="3A1D5C"/>
              </a:solidFill>
              <a:prstDash val="solid"/>
              <a:round/>
            </a:ln>
          </a:top>
          <a:bottom>
            <a:ln w="12700" cap="flat">
              <a:solidFill>
                <a:srgbClr val="3A1D5C"/>
              </a:solidFill>
              <a:prstDash val="solid"/>
              <a:round/>
            </a:ln>
          </a:bottom>
          <a:insideH>
            <a:ln w="12700" cap="flat">
              <a:solidFill>
                <a:srgbClr val="3A1D5C"/>
              </a:solidFill>
              <a:prstDash val="solid"/>
              <a:round/>
            </a:ln>
          </a:insideH>
          <a:insideV>
            <a:ln w="12700" cap="flat">
              <a:solidFill>
                <a:srgbClr val="3A1D5C"/>
              </a:solidFill>
              <a:prstDash val="solid"/>
              <a:round/>
            </a:ln>
          </a:insideV>
        </a:tcBdr>
        <a:fill>
          <a:solidFill>
            <a:srgbClr val="4F5C3F"/>
          </a:solidFill>
        </a:fill>
      </a:tcStyle>
    </a:lastRow>
    <a:firstRow>
      <a:tcTxStyle b="on" i="off">
        <a:font>
          <a:latin typeface="Georgia"/>
          <a:ea typeface="Georgia"/>
          <a:cs typeface="Georgia"/>
        </a:font>
        <a:srgbClr val="3A1D5C"/>
      </a:tcTxStyle>
      <a:tcStyle>
        <a:tcBdr>
          <a:left>
            <a:ln w="12700" cap="flat">
              <a:solidFill>
                <a:srgbClr val="3A1D5C"/>
              </a:solidFill>
              <a:prstDash val="solid"/>
              <a:round/>
            </a:ln>
          </a:left>
          <a:right>
            <a:ln w="12700" cap="flat">
              <a:solidFill>
                <a:srgbClr val="3A1D5C"/>
              </a:solidFill>
              <a:prstDash val="solid"/>
              <a:round/>
            </a:ln>
          </a:right>
          <a:top>
            <a:ln w="12700" cap="flat">
              <a:solidFill>
                <a:srgbClr val="3A1D5C"/>
              </a:solidFill>
              <a:prstDash val="solid"/>
              <a:round/>
            </a:ln>
          </a:top>
          <a:bottom>
            <a:ln w="38100" cap="flat">
              <a:solidFill>
                <a:srgbClr val="3A1D5C"/>
              </a:solidFill>
              <a:prstDash val="solid"/>
              <a:round/>
            </a:ln>
          </a:bottom>
          <a:insideH>
            <a:ln w="12700" cap="flat">
              <a:solidFill>
                <a:srgbClr val="3A1D5C"/>
              </a:solidFill>
              <a:prstDash val="solid"/>
              <a:round/>
            </a:ln>
          </a:insideH>
          <a:insideV>
            <a:ln w="12700" cap="flat">
              <a:solidFill>
                <a:srgbClr val="3A1D5C"/>
              </a:solidFill>
              <a:prstDash val="solid"/>
              <a:round/>
            </a:ln>
          </a:insideV>
        </a:tcBdr>
        <a:fill>
          <a:solidFill>
            <a:srgbClr val="4F5C3F"/>
          </a:solidFill>
        </a:fill>
      </a:tcStyle>
    </a:firstRow>
  </a:tblStyle>
  <a:tblStyle styleId="{2708684C-4D16-4618-839F-0558EEFCDFE6}" styleName="">
    <a:tblBg/>
    <a:wholeTbl>
      <a:tcTxStyle b="off" i="off">
        <a:font>
          <a:latin typeface="Georgia"/>
          <a:ea typeface="Georgia"/>
          <a:cs typeface="Georgia"/>
        </a:font>
        <a:srgbClr val="4F5C3F"/>
      </a:tcTxStyle>
      <a:tcStyle>
        <a:tcBdr>
          <a:left>
            <a:ln w="12700" cap="flat">
              <a:solidFill>
                <a:srgbClr val="4F5C3F"/>
              </a:solidFill>
              <a:prstDash val="solid"/>
              <a:round/>
            </a:ln>
          </a:left>
          <a:right>
            <a:ln w="12700" cap="flat">
              <a:solidFill>
                <a:srgbClr val="4F5C3F"/>
              </a:solidFill>
              <a:prstDash val="solid"/>
              <a:round/>
            </a:ln>
          </a:right>
          <a:top>
            <a:ln w="12700" cap="flat">
              <a:solidFill>
                <a:srgbClr val="4F5C3F"/>
              </a:solidFill>
              <a:prstDash val="solid"/>
              <a:round/>
            </a:ln>
          </a:top>
          <a:bottom>
            <a:ln w="12700" cap="flat">
              <a:solidFill>
                <a:srgbClr val="4F5C3F"/>
              </a:solidFill>
              <a:prstDash val="solid"/>
              <a:round/>
            </a:ln>
          </a:bottom>
          <a:insideH>
            <a:ln w="12700" cap="flat">
              <a:solidFill>
                <a:srgbClr val="4F5C3F"/>
              </a:solidFill>
              <a:prstDash val="solid"/>
              <a:round/>
            </a:ln>
          </a:insideH>
          <a:insideV>
            <a:ln w="12700" cap="flat">
              <a:solidFill>
                <a:srgbClr val="4F5C3F"/>
              </a:solidFill>
              <a:prstDash val="solid"/>
              <a:round/>
            </a:ln>
          </a:insideV>
        </a:tcBdr>
        <a:fill>
          <a:solidFill>
            <a:srgbClr val="4F5C3F">
              <a:alpha val="20000"/>
            </a:srgbClr>
          </a:solidFill>
        </a:fill>
      </a:tcStyle>
    </a:wholeTbl>
    <a:band2H>
      <a:tcTxStyle/>
      <a:tcStyle>
        <a:tcBdr/>
        <a:fill>
          <a:solidFill>
            <a:srgbClr val="FFFFFF"/>
          </a:solidFill>
        </a:fill>
      </a:tcStyle>
    </a:band2H>
    <a:firstCol>
      <a:tcTxStyle b="on" i="off">
        <a:font>
          <a:latin typeface="Georgia"/>
          <a:ea typeface="Georgia"/>
          <a:cs typeface="Georgia"/>
        </a:font>
        <a:srgbClr val="4F5C3F"/>
      </a:tcTxStyle>
      <a:tcStyle>
        <a:tcBdr>
          <a:left>
            <a:ln w="12700" cap="flat">
              <a:solidFill>
                <a:srgbClr val="4F5C3F"/>
              </a:solidFill>
              <a:prstDash val="solid"/>
              <a:round/>
            </a:ln>
          </a:left>
          <a:right>
            <a:ln w="12700" cap="flat">
              <a:solidFill>
                <a:srgbClr val="4F5C3F"/>
              </a:solidFill>
              <a:prstDash val="solid"/>
              <a:round/>
            </a:ln>
          </a:right>
          <a:top>
            <a:ln w="12700" cap="flat">
              <a:solidFill>
                <a:srgbClr val="4F5C3F"/>
              </a:solidFill>
              <a:prstDash val="solid"/>
              <a:round/>
            </a:ln>
          </a:top>
          <a:bottom>
            <a:ln w="12700" cap="flat">
              <a:solidFill>
                <a:srgbClr val="4F5C3F"/>
              </a:solidFill>
              <a:prstDash val="solid"/>
              <a:round/>
            </a:ln>
          </a:bottom>
          <a:insideH>
            <a:ln w="12700" cap="flat">
              <a:solidFill>
                <a:srgbClr val="4F5C3F"/>
              </a:solidFill>
              <a:prstDash val="solid"/>
              <a:round/>
            </a:ln>
          </a:insideH>
          <a:insideV>
            <a:ln w="12700" cap="flat">
              <a:solidFill>
                <a:srgbClr val="4F5C3F"/>
              </a:solidFill>
              <a:prstDash val="solid"/>
              <a:round/>
            </a:ln>
          </a:insideV>
        </a:tcBdr>
        <a:fill>
          <a:solidFill>
            <a:srgbClr val="4F5C3F">
              <a:alpha val="20000"/>
            </a:srgbClr>
          </a:solidFill>
        </a:fill>
      </a:tcStyle>
    </a:firstCol>
    <a:lastRow>
      <a:tcTxStyle b="on" i="off">
        <a:font>
          <a:latin typeface="Georgia"/>
          <a:ea typeface="Georgia"/>
          <a:cs typeface="Georgia"/>
        </a:font>
        <a:srgbClr val="4F5C3F"/>
      </a:tcTxStyle>
      <a:tcStyle>
        <a:tcBdr>
          <a:left>
            <a:ln w="12700" cap="flat">
              <a:solidFill>
                <a:srgbClr val="4F5C3F"/>
              </a:solidFill>
              <a:prstDash val="solid"/>
              <a:round/>
            </a:ln>
          </a:left>
          <a:right>
            <a:ln w="12700" cap="flat">
              <a:solidFill>
                <a:srgbClr val="4F5C3F"/>
              </a:solidFill>
              <a:prstDash val="solid"/>
              <a:round/>
            </a:ln>
          </a:right>
          <a:top>
            <a:ln w="50800" cap="flat">
              <a:solidFill>
                <a:srgbClr val="4F5C3F"/>
              </a:solidFill>
              <a:prstDash val="solid"/>
              <a:round/>
            </a:ln>
          </a:top>
          <a:bottom>
            <a:ln w="12700" cap="flat">
              <a:solidFill>
                <a:srgbClr val="4F5C3F"/>
              </a:solidFill>
              <a:prstDash val="solid"/>
              <a:round/>
            </a:ln>
          </a:bottom>
          <a:insideH>
            <a:ln w="12700" cap="flat">
              <a:solidFill>
                <a:srgbClr val="4F5C3F"/>
              </a:solidFill>
              <a:prstDash val="solid"/>
              <a:round/>
            </a:ln>
          </a:insideH>
          <a:insideV>
            <a:ln w="12700" cap="flat">
              <a:solidFill>
                <a:srgbClr val="4F5C3F"/>
              </a:solidFill>
              <a:prstDash val="solid"/>
              <a:round/>
            </a:ln>
          </a:insideV>
        </a:tcBdr>
        <a:fill>
          <a:noFill/>
        </a:fill>
      </a:tcStyle>
    </a:lastRow>
    <a:firstRow>
      <a:tcTxStyle b="on" i="off">
        <a:font>
          <a:latin typeface="Georgia"/>
          <a:ea typeface="Georgia"/>
          <a:cs typeface="Georgia"/>
        </a:font>
        <a:srgbClr val="4F5C3F"/>
      </a:tcTxStyle>
      <a:tcStyle>
        <a:tcBdr>
          <a:left>
            <a:ln w="12700" cap="flat">
              <a:solidFill>
                <a:srgbClr val="4F5C3F"/>
              </a:solidFill>
              <a:prstDash val="solid"/>
              <a:round/>
            </a:ln>
          </a:left>
          <a:right>
            <a:ln w="12700" cap="flat">
              <a:solidFill>
                <a:srgbClr val="4F5C3F"/>
              </a:solidFill>
              <a:prstDash val="solid"/>
              <a:round/>
            </a:ln>
          </a:right>
          <a:top>
            <a:ln w="12700" cap="flat">
              <a:solidFill>
                <a:srgbClr val="4F5C3F"/>
              </a:solidFill>
              <a:prstDash val="solid"/>
              <a:round/>
            </a:ln>
          </a:top>
          <a:bottom>
            <a:ln w="25400" cap="flat">
              <a:solidFill>
                <a:srgbClr val="4F5C3F"/>
              </a:solidFill>
              <a:prstDash val="solid"/>
              <a:round/>
            </a:ln>
          </a:bottom>
          <a:insideH>
            <a:ln w="12700" cap="flat">
              <a:solidFill>
                <a:srgbClr val="4F5C3F"/>
              </a:solidFill>
              <a:prstDash val="solid"/>
              <a:round/>
            </a:ln>
          </a:insideH>
          <a:insideV>
            <a:ln w="12700" cap="flat">
              <a:solidFill>
                <a:srgbClr val="4F5C3F"/>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6" d="100"/>
          <a:sy n="46" d="100"/>
        </p:scale>
        <p:origin x="151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85C198-2B04-4EE2-A09C-F6F7ED8577C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186272D-EE61-4389-8F7F-D8A4D22E41FD}">
      <dgm:prSet/>
      <dgm:spPr/>
      <dgm:t>
        <a:bodyPr/>
        <a:lstStyle/>
        <a:p>
          <a:r>
            <a:rPr lang="en-US" dirty="0">
              <a:latin typeface="Century Gothic" panose="020B0502020202020204" pitchFamily="34" charset="0"/>
            </a:rPr>
            <a:t>Outdoor Investigations</a:t>
          </a:r>
        </a:p>
      </dgm:t>
    </dgm:pt>
    <dgm:pt modelId="{642AC523-EFE8-4BA2-AE36-AED9561A0B9F}" type="parTrans" cxnId="{FF7A0B18-53A3-4DE7-89F3-452E24349CE2}">
      <dgm:prSet/>
      <dgm:spPr/>
      <dgm:t>
        <a:bodyPr/>
        <a:lstStyle/>
        <a:p>
          <a:endParaRPr lang="en-US"/>
        </a:p>
      </dgm:t>
    </dgm:pt>
    <dgm:pt modelId="{D7858AAA-AB34-445A-8606-673036618154}" type="sibTrans" cxnId="{FF7A0B18-53A3-4DE7-89F3-452E24349CE2}">
      <dgm:prSet/>
      <dgm:spPr/>
      <dgm:t>
        <a:bodyPr/>
        <a:lstStyle/>
        <a:p>
          <a:endParaRPr lang="en-US"/>
        </a:p>
      </dgm:t>
    </dgm:pt>
    <dgm:pt modelId="{5C549B75-36F0-49CF-BBF9-6DF0144FE172}">
      <dgm:prSet/>
      <dgm:spPr/>
      <dgm:t>
        <a:bodyPr/>
        <a:lstStyle/>
        <a:p>
          <a:r>
            <a:rPr lang="en-US" dirty="0">
              <a:latin typeface="Century Gothic" panose="020B0502020202020204" pitchFamily="34" charset="0"/>
            </a:rPr>
            <a:t>Nature Relay</a:t>
          </a:r>
        </a:p>
      </dgm:t>
    </dgm:pt>
    <dgm:pt modelId="{247C0DE2-6201-4808-9F13-768DAEFB1D83}" type="parTrans" cxnId="{7BE99A85-AFB7-4590-A3C3-1C5CFFF3A955}">
      <dgm:prSet/>
      <dgm:spPr/>
      <dgm:t>
        <a:bodyPr/>
        <a:lstStyle/>
        <a:p>
          <a:endParaRPr lang="en-US"/>
        </a:p>
      </dgm:t>
    </dgm:pt>
    <dgm:pt modelId="{A51DB839-FEB4-4B40-957B-62A2BC9D8536}" type="sibTrans" cxnId="{7BE99A85-AFB7-4590-A3C3-1C5CFFF3A955}">
      <dgm:prSet/>
      <dgm:spPr/>
      <dgm:t>
        <a:bodyPr/>
        <a:lstStyle/>
        <a:p>
          <a:endParaRPr lang="en-US"/>
        </a:p>
      </dgm:t>
    </dgm:pt>
    <dgm:pt modelId="{B9F89AE6-FBC8-46A5-83F9-7D07D5570AF3}">
      <dgm:prSet/>
      <dgm:spPr/>
      <dgm:t>
        <a:bodyPr/>
        <a:lstStyle/>
        <a:p>
          <a:r>
            <a:rPr lang="en-US" dirty="0">
              <a:latin typeface="Century Gothic" panose="020B0502020202020204" pitchFamily="34" charset="0"/>
            </a:rPr>
            <a:t>Team Problem Solving </a:t>
          </a:r>
        </a:p>
      </dgm:t>
    </dgm:pt>
    <dgm:pt modelId="{3A176958-21C8-4F1F-A2C4-BB2F0495BBA6}" type="parTrans" cxnId="{DF56796F-CE2A-4700-AC7E-34295E51A4E4}">
      <dgm:prSet/>
      <dgm:spPr/>
      <dgm:t>
        <a:bodyPr/>
        <a:lstStyle/>
        <a:p>
          <a:endParaRPr lang="en-US"/>
        </a:p>
      </dgm:t>
    </dgm:pt>
    <dgm:pt modelId="{0C9878C9-B4B5-4764-BADD-252A7BE312F2}" type="sibTrans" cxnId="{DF56796F-CE2A-4700-AC7E-34295E51A4E4}">
      <dgm:prSet/>
      <dgm:spPr/>
      <dgm:t>
        <a:bodyPr/>
        <a:lstStyle/>
        <a:p>
          <a:endParaRPr lang="en-US"/>
        </a:p>
      </dgm:t>
    </dgm:pt>
    <dgm:pt modelId="{02E51685-13D5-4908-9DE3-77983D8F3FE9}">
      <dgm:prSet/>
      <dgm:spPr/>
      <dgm:t>
        <a:bodyPr/>
        <a:lstStyle/>
        <a:p>
          <a:r>
            <a:rPr lang="en-US" dirty="0">
              <a:latin typeface="Century Gothic" panose="020B0502020202020204" pitchFamily="34" charset="0"/>
            </a:rPr>
            <a:t>Speedy Ringers </a:t>
          </a:r>
        </a:p>
      </dgm:t>
    </dgm:pt>
    <dgm:pt modelId="{503D706E-53A2-4773-9EBA-050B19AEEB14}" type="parTrans" cxnId="{0FE29C52-AFD2-412B-962C-B5FCBF871C0A}">
      <dgm:prSet/>
      <dgm:spPr/>
      <dgm:t>
        <a:bodyPr/>
        <a:lstStyle/>
        <a:p>
          <a:endParaRPr lang="en-US"/>
        </a:p>
      </dgm:t>
    </dgm:pt>
    <dgm:pt modelId="{09A911B5-B1F6-4D03-9D1F-2377652E04F9}" type="sibTrans" cxnId="{0FE29C52-AFD2-412B-962C-B5FCBF871C0A}">
      <dgm:prSet/>
      <dgm:spPr/>
      <dgm:t>
        <a:bodyPr/>
        <a:lstStyle/>
        <a:p>
          <a:endParaRPr lang="en-US"/>
        </a:p>
      </dgm:t>
    </dgm:pt>
    <dgm:pt modelId="{709DEC8E-1F18-4F28-9C3D-24DBA0EDA532}">
      <dgm:prSet/>
      <dgm:spPr/>
      <dgm:t>
        <a:bodyPr/>
        <a:lstStyle/>
        <a:p>
          <a:r>
            <a:rPr lang="en-US" dirty="0" err="1">
              <a:latin typeface="Century Gothic" panose="020B0502020202020204" pitchFamily="34" charset="0"/>
            </a:rPr>
            <a:t>Enviromercial</a:t>
          </a:r>
          <a:endParaRPr lang="en-US" dirty="0">
            <a:latin typeface="Century Gothic" panose="020B0502020202020204" pitchFamily="34" charset="0"/>
          </a:endParaRPr>
        </a:p>
      </dgm:t>
    </dgm:pt>
    <dgm:pt modelId="{96AC4F06-9319-412F-A3E0-E8B9B08EE6D0}" type="parTrans" cxnId="{910BA28B-430B-4912-B92B-FB785D04BC14}">
      <dgm:prSet/>
      <dgm:spPr/>
      <dgm:t>
        <a:bodyPr/>
        <a:lstStyle/>
        <a:p>
          <a:endParaRPr lang="en-US"/>
        </a:p>
      </dgm:t>
    </dgm:pt>
    <dgm:pt modelId="{52492747-A223-4C54-B442-91B9C5AA8265}" type="sibTrans" cxnId="{910BA28B-430B-4912-B92B-FB785D04BC14}">
      <dgm:prSet/>
      <dgm:spPr/>
      <dgm:t>
        <a:bodyPr/>
        <a:lstStyle/>
        <a:p>
          <a:endParaRPr lang="en-US"/>
        </a:p>
      </dgm:t>
    </dgm:pt>
    <dgm:pt modelId="{BBEAA20C-6CE5-4FBF-A14D-6296AD401222}">
      <dgm:prSet/>
      <dgm:spPr/>
      <dgm:t>
        <a:bodyPr/>
        <a:lstStyle/>
        <a:p>
          <a:r>
            <a:rPr lang="en-US" dirty="0">
              <a:latin typeface="Century Gothic" panose="020B0502020202020204" pitchFamily="34" charset="0"/>
            </a:rPr>
            <a:t>Finals Only Events</a:t>
          </a:r>
        </a:p>
      </dgm:t>
    </dgm:pt>
    <dgm:pt modelId="{CB9EAFFE-8358-4236-BA45-9D08BE2C8A4D}" type="parTrans" cxnId="{31E93CB5-FC98-4D46-B2A6-7F8CEFB8FAC2}">
      <dgm:prSet/>
      <dgm:spPr/>
      <dgm:t>
        <a:bodyPr/>
        <a:lstStyle/>
        <a:p>
          <a:endParaRPr lang="en-US"/>
        </a:p>
      </dgm:t>
    </dgm:pt>
    <dgm:pt modelId="{0085E376-AC99-4019-A882-82370366405C}" type="sibTrans" cxnId="{31E93CB5-FC98-4D46-B2A6-7F8CEFB8FAC2}">
      <dgm:prSet/>
      <dgm:spPr/>
      <dgm:t>
        <a:bodyPr/>
        <a:lstStyle/>
        <a:p>
          <a:endParaRPr lang="en-US"/>
        </a:p>
      </dgm:t>
    </dgm:pt>
    <dgm:pt modelId="{920CCA02-250F-458C-AD2D-081DDFF32BC0}" type="pres">
      <dgm:prSet presAssocID="{E485C198-2B04-4EE2-A09C-F6F7ED8577C9}" presName="linear" presStyleCnt="0">
        <dgm:presLayoutVars>
          <dgm:animLvl val="lvl"/>
          <dgm:resizeHandles val="exact"/>
        </dgm:presLayoutVars>
      </dgm:prSet>
      <dgm:spPr/>
    </dgm:pt>
    <dgm:pt modelId="{897C0203-D24B-40D3-8F8D-3BC8EFFB3C51}" type="pres">
      <dgm:prSet presAssocID="{A186272D-EE61-4389-8F7F-D8A4D22E41FD}" presName="parentText" presStyleLbl="node1" presStyleIdx="0" presStyleCnt="6">
        <dgm:presLayoutVars>
          <dgm:chMax val="0"/>
          <dgm:bulletEnabled val="1"/>
        </dgm:presLayoutVars>
      </dgm:prSet>
      <dgm:spPr/>
    </dgm:pt>
    <dgm:pt modelId="{CA2A725D-F07D-4227-BE98-A584633EB51E}" type="pres">
      <dgm:prSet presAssocID="{D7858AAA-AB34-445A-8606-673036618154}" presName="spacer" presStyleCnt="0"/>
      <dgm:spPr/>
    </dgm:pt>
    <dgm:pt modelId="{984CAC13-E03E-4686-8F78-1DF255675BB0}" type="pres">
      <dgm:prSet presAssocID="{5C549B75-36F0-49CF-BBF9-6DF0144FE172}" presName="parentText" presStyleLbl="node1" presStyleIdx="1" presStyleCnt="6">
        <dgm:presLayoutVars>
          <dgm:chMax val="0"/>
          <dgm:bulletEnabled val="1"/>
        </dgm:presLayoutVars>
      </dgm:prSet>
      <dgm:spPr/>
    </dgm:pt>
    <dgm:pt modelId="{68FF6935-F9D2-415F-9008-57B14491B72A}" type="pres">
      <dgm:prSet presAssocID="{A51DB839-FEB4-4B40-957B-62A2BC9D8536}" presName="spacer" presStyleCnt="0"/>
      <dgm:spPr/>
    </dgm:pt>
    <dgm:pt modelId="{E9195074-747B-4C47-ABF0-E40FAF1597F5}" type="pres">
      <dgm:prSet presAssocID="{B9F89AE6-FBC8-46A5-83F9-7D07D5570AF3}" presName="parentText" presStyleLbl="node1" presStyleIdx="2" presStyleCnt="6">
        <dgm:presLayoutVars>
          <dgm:chMax val="0"/>
          <dgm:bulletEnabled val="1"/>
        </dgm:presLayoutVars>
      </dgm:prSet>
      <dgm:spPr/>
    </dgm:pt>
    <dgm:pt modelId="{1218C08F-3C39-4DDF-AC61-2D121474CCF6}" type="pres">
      <dgm:prSet presAssocID="{0C9878C9-B4B5-4764-BADD-252A7BE312F2}" presName="spacer" presStyleCnt="0"/>
      <dgm:spPr/>
    </dgm:pt>
    <dgm:pt modelId="{C287A14D-6042-4A62-8608-7F4BF6575E07}" type="pres">
      <dgm:prSet presAssocID="{02E51685-13D5-4908-9DE3-77983D8F3FE9}" presName="parentText" presStyleLbl="node1" presStyleIdx="3" presStyleCnt="6">
        <dgm:presLayoutVars>
          <dgm:chMax val="0"/>
          <dgm:bulletEnabled val="1"/>
        </dgm:presLayoutVars>
      </dgm:prSet>
      <dgm:spPr/>
    </dgm:pt>
    <dgm:pt modelId="{B210ACD8-9590-4955-87BF-E479F97B5295}" type="pres">
      <dgm:prSet presAssocID="{09A911B5-B1F6-4D03-9D1F-2377652E04F9}" presName="spacer" presStyleCnt="0"/>
      <dgm:spPr/>
    </dgm:pt>
    <dgm:pt modelId="{C83C847A-D69B-4F26-A83B-9653DDEC0440}" type="pres">
      <dgm:prSet presAssocID="{709DEC8E-1F18-4F28-9C3D-24DBA0EDA532}" presName="parentText" presStyleLbl="node1" presStyleIdx="4" presStyleCnt="6">
        <dgm:presLayoutVars>
          <dgm:chMax val="0"/>
          <dgm:bulletEnabled val="1"/>
        </dgm:presLayoutVars>
      </dgm:prSet>
      <dgm:spPr/>
    </dgm:pt>
    <dgm:pt modelId="{A747AC68-4FB3-4DD2-A130-E0CCD09A92C4}" type="pres">
      <dgm:prSet presAssocID="{52492747-A223-4C54-B442-91B9C5AA8265}" presName="spacer" presStyleCnt="0"/>
      <dgm:spPr/>
    </dgm:pt>
    <dgm:pt modelId="{55FD56B7-7C55-46C8-AAA0-8996A0A1AD18}" type="pres">
      <dgm:prSet presAssocID="{BBEAA20C-6CE5-4FBF-A14D-6296AD401222}" presName="parentText" presStyleLbl="node1" presStyleIdx="5" presStyleCnt="6">
        <dgm:presLayoutVars>
          <dgm:chMax val="0"/>
          <dgm:bulletEnabled val="1"/>
        </dgm:presLayoutVars>
      </dgm:prSet>
      <dgm:spPr/>
    </dgm:pt>
  </dgm:ptLst>
  <dgm:cxnLst>
    <dgm:cxn modelId="{FF3F1314-1C89-4CBA-918E-45E64DB83739}" type="presOf" srcId="{E485C198-2B04-4EE2-A09C-F6F7ED8577C9}" destId="{920CCA02-250F-458C-AD2D-081DDFF32BC0}" srcOrd="0" destOrd="0" presId="urn:microsoft.com/office/officeart/2005/8/layout/vList2"/>
    <dgm:cxn modelId="{FF7A0B18-53A3-4DE7-89F3-452E24349CE2}" srcId="{E485C198-2B04-4EE2-A09C-F6F7ED8577C9}" destId="{A186272D-EE61-4389-8F7F-D8A4D22E41FD}" srcOrd="0" destOrd="0" parTransId="{642AC523-EFE8-4BA2-AE36-AED9561A0B9F}" sibTransId="{D7858AAA-AB34-445A-8606-673036618154}"/>
    <dgm:cxn modelId="{DF56796F-CE2A-4700-AC7E-34295E51A4E4}" srcId="{E485C198-2B04-4EE2-A09C-F6F7ED8577C9}" destId="{B9F89AE6-FBC8-46A5-83F9-7D07D5570AF3}" srcOrd="2" destOrd="0" parTransId="{3A176958-21C8-4F1F-A2C4-BB2F0495BBA6}" sibTransId="{0C9878C9-B4B5-4764-BADD-252A7BE312F2}"/>
    <dgm:cxn modelId="{B902F96F-EE21-489D-BE09-DE86B811E08F}" type="presOf" srcId="{709DEC8E-1F18-4F28-9C3D-24DBA0EDA532}" destId="{C83C847A-D69B-4F26-A83B-9653DDEC0440}" srcOrd="0" destOrd="0" presId="urn:microsoft.com/office/officeart/2005/8/layout/vList2"/>
    <dgm:cxn modelId="{0FE29C52-AFD2-412B-962C-B5FCBF871C0A}" srcId="{E485C198-2B04-4EE2-A09C-F6F7ED8577C9}" destId="{02E51685-13D5-4908-9DE3-77983D8F3FE9}" srcOrd="3" destOrd="0" parTransId="{503D706E-53A2-4773-9EBA-050B19AEEB14}" sibTransId="{09A911B5-B1F6-4D03-9D1F-2377652E04F9}"/>
    <dgm:cxn modelId="{8B45C852-888F-4338-A990-9790143B5D66}" type="presOf" srcId="{BBEAA20C-6CE5-4FBF-A14D-6296AD401222}" destId="{55FD56B7-7C55-46C8-AAA0-8996A0A1AD18}" srcOrd="0" destOrd="0" presId="urn:microsoft.com/office/officeart/2005/8/layout/vList2"/>
    <dgm:cxn modelId="{826A0B79-F701-4543-A6E6-598CEF10A28F}" type="presOf" srcId="{B9F89AE6-FBC8-46A5-83F9-7D07D5570AF3}" destId="{E9195074-747B-4C47-ABF0-E40FAF1597F5}" srcOrd="0" destOrd="0" presId="urn:microsoft.com/office/officeart/2005/8/layout/vList2"/>
    <dgm:cxn modelId="{7BE99A85-AFB7-4590-A3C3-1C5CFFF3A955}" srcId="{E485C198-2B04-4EE2-A09C-F6F7ED8577C9}" destId="{5C549B75-36F0-49CF-BBF9-6DF0144FE172}" srcOrd="1" destOrd="0" parTransId="{247C0DE2-6201-4808-9F13-768DAEFB1D83}" sibTransId="{A51DB839-FEB4-4B40-957B-62A2BC9D8536}"/>
    <dgm:cxn modelId="{910BA28B-430B-4912-B92B-FB785D04BC14}" srcId="{E485C198-2B04-4EE2-A09C-F6F7ED8577C9}" destId="{709DEC8E-1F18-4F28-9C3D-24DBA0EDA532}" srcOrd="4" destOrd="0" parTransId="{96AC4F06-9319-412F-A3E0-E8B9B08EE6D0}" sibTransId="{52492747-A223-4C54-B442-91B9C5AA8265}"/>
    <dgm:cxn modelId="{37FCD692-3009-4D70-B03D-BED5CFECAA27}" type="presOf" srcId="{5C549B75-36F0-49CF-BBF9-6DF0144FE172}" destId="{984CAC13-E03E-4686-8F78-1DF255675BB0}" srcOrd="0" destOrd="0" presId="urn:microsoft.com/office/officeart/2005/8/layout/vList2"/>
    <dgm:cxn modelId="{89209E9D-3444-4B07-84B2-E6EA7C73EA3A}" type="presOf" srcId="{02E51685-13D5-4908-9DE3-77983D8F3FE9}" destId="{C287A14D-6042-4A62-8608-7F4BF6575E07}" srcOrd="0" destOrd="0" presId="urn:microsoft.com/office/officeart/2005/8/layout/vList2"/>
    <dgm:cxn modelId="{31E93CB5-FC98-4D46-B2A6-7F8CEFB8FAC2}" srcId="{E485C198-2B04-4EE2-A09C-F6F7ED8577C9}" destId="{BBEAA20C-6CE5-4FBF-A14D-6296AD401222}" srcOrd="5" destOrd="0" parTransId="{CB9EAFFE-8358-4236-BA45-9D08BE2C8A4D}" sibTransId="{0085E376-AC99-4019-A882-82370366405C}"/>
    <dgm:cxn modelId="{3453D3F6-5E3C-4C9E-B6E8-DF8055D601C9}" type="presOf" srcId="{A186272D-EE61-4389-8F7F-D8A4D22E41FD}" destId="{897C0203-D24B-40D3-8F8D-3BC8EFFB3C51}" srcOrd="0" destOrd="0" presId="urn:microsoft.com/office/officeart/2005/8/layout/vList2"/>
    <dgm:cxn modelId="{1F5A5B17-EDE7-49C7-AFF3-5A85EDC32FB8}" type="presParOf" srcId="{920CCA02-250F-458C-AD2D-081DDFF32BC0}" destId="{897C0203-D24B-40D3-8F8D-3BC8EFFB3C51}" srcOrd="0" destOrd="0" presId="urn:microsoft.com/office/officeart/2005/8/layout/vList2"/>
    <dgm:cxn modelId="{5AF53987-269B-4A3B-810D-32921EA15EDD}" type="presParOf" srcId="{920CCA02-250F-458C-AD2D-081DDFF32BC0}" destId="{CA2A725D-F07D-4227-BE98-A584633EB51E}" srcOrd="1" destOrd="0" presId="urn:microsoft.com/office/officeart/2005/8/layout/vList2"/>
    <dgm:cxn modelId="{E9F6957F-8AF8-4524-8096-76502AA8BBF6}" type="presParOf" srcId="{920CCA02-250F-458C-AD2D-081DDFF32BC0}" destId="{984CAC13-E03E-4686-8F78-1DF255675BB0}" srcOrd="2" destOrd="0" presId="urn:microsoft.com/office/officeart/2005/8/layout/vList2"/>
    <dgm:cxn modelId="{2E49463A-DAF6-4B21-A52C-AB81E53A95DA}" type="presParOf" srcId="{920CCA02-250F-458C-AD2D-081DDFF32BC0}" destId="{68FF6935-F9D2-415F-9008-57B14491B72A}" srcOrd="3" destOrd="0" presId="urn:microsoft.com/office/officeart/2005/8/layout/vList2"/>
    <dgm:cxn modelId="{2B064356-CDAB-4191-A13C-1D2BB01A2D0A}" type="presParOf" srcId="{920CCA02-250F-458C-AD2D-081DDFF32BC0}" destId="{E9195074-747B-4C47-ABF0-E40FAF1597F5}" srcOrd="4" destOrd="0" presId="urn:microsoft.com/office/officeart/2005/8/layout/vList2"/>
    <dgm:cxn modelId="{DBFC8C17-A733-4984-A159-D515155544DC}" type="presParOf" srcId="{920CCA02-250F-458C-AD2D-081DDFF32BC0}" destId="{1218C08F-3C39-4DDF-AC61-2D121474CCF6}" srcOrd="5" destOrd="0" presId="urn:microsoft.com/office/officeart/2005/8/layout/vList2"/>
    <dgm:cxn modelId="{B26707B4-52F3-4794-A5EE-BFC2131AD872}" type="presParOf" srcId="{920CCA02-250F-458C-AD2D-081DDFF32BC0}" destId="{C287A14D-6042-4A62-8608-7F4BF6575E07}" srcOrd="6" destOrd="0" presId="urn:microsoft.com/office/officeart/2005/8/layout/vList2"/>
    <dgm:cxn modelId="{01D4340F-B0EB-4B72-981A-F17A37F6152F}" type="presParOf" srcId="{920CCA02-250F-458C-AD2D-081DDFF32BC0}" destId="{B210ACD8-9590-4955-87BF-E479F97B5295}" srcOrd="7" destOrd="0" presId="urn:microsoft.com/office/officeart/2005/8/layout/vList2"/>
    <dgm:cxn modelId="{B3E30386-D3A6-4DE8-BBBA-E9A4E86B7A09}" type="presParOf" srcId="{920CCA02-250F-458C-AD2D-081DDFF32BC0}" destId="{C83C847A-D69B-4F26-A83B-9653DDEC0440}" srcOrd="8" destOrd="0" presId="urn:microsoft.com/office/officeart/2005/8/layout/vList2"/>
    <dgm:cxn modelId="{A1254302-DB5B-49F6-9BA9-13837CE617E9}" type="presParOf" srcId="{920CCA02-250F-458C-AD2D-081DDFF32BC0}" destId="{A747AC68-4FB3-4DD2-A130-E0CCD09A92C4}" srcOrd="9" destOrd="0" presId="urn:microsoft.com/office/officeart/2005/8/layout/vList2"/>
    <dgm:cxn modelId="{8CE7C2D0-C1BC-47CC-8853-20A304A4B8C7}" type="presParOf" srcId="{920CCA02-250F-458C-AD2D-081DDFF32BC0}" destId="{55FD56B7-7C55-46C8-AAA0-8996A0A1AD18}" srcOrd="1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C0203-D24B-40D3-8F8D-3BC8EFFB3C51}">
      <dsp:nvSpPr>
        <dsp:cNvPr id="0" name=""/>
        <dsp:cNvSpPr/>
      </dsp:nvSpPr>
      <dsp:spPr>
        <a:xfrm>
          <a:off x="0" y="40082"/>
          <a:ext cx="5382114" cy="74353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latin typeface="Century Gothic" panose="020B0502020202020204" pitchFamily="34" charset="0"/>
            </a:rPr>
            <a:t>Outdoor Investigations</a:t>
          </a:r>
        </a:p>
      </dsp:txBody>
      <dsp:txXfrm>
        <a:off x="36296" y="76378"/>
        <a:ext cx="5309522" cy="670943"/>
      </dsp:txXfrm>
    </dsp:sp>
    <dsp:sp modelId="{984CAC13-E03E-4686-8F78-1DF255675BB0}">
      <dsp:nvSpPr>
        <dsp:cNvPr id="0" name=""/>
        <dsp:cNvSpPr/>
      </dsp:nvSpPr>
      <dsp:spPr>
        <a:xfrm>
          <a:off x="0" y="872897"/>
          <a:ext cx="5382114" cy="74353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latin typeface="Century Gothic" panose="020B0502020202020204" pitchFamily="34" charset="0"/>
            </a:rPr>
            <a:t>Nature Relay</a:t>
          </a:r>
        </a:p>
      </dsp:txBody>
      <dsp:txXfrm>
        <a:off x="36296" y="909193"/>
        <a:ext cx="5309522" cy="670943"/>
      </dsp:txXfrm>
    </dsp:sp>
    <dsp:sp modelId="{E9195074-747B-4C47-ABF0-E40FAF1597F5}">
      <dsp:nvSpPr>
        <dsp:cNvPr id="0" name=""/>
        <dsp:cNvSpPr/>
      </dsp:nvSpPr>
      <dsp:spPr>
        <a:xfrm>
          <a:off x="0" y="1705712"/>
          <a:ext cx="5382114" cy="74353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latin typeface="Century Gothic" panose="020B0502020202020204" pitchFamily="34" charset="0"/>
            </a:rPr>
            <a:t>Team Problem Solving </a:t>
          </a:r>
        </a:p>
      </dsp:txBody>
      <dsp:txXfrm>
        <a:off x="36296" y="1742008"/>
        <a:ext cx="5309522" cy="670943"/>
      </dsp:txXfrm>
    </dsp:sp>
    <dsp:sp modelId="{C287A14D-6042-4A62-8608-7F4BF6575E07}">
      <dsp:nvSpPr>
        <dsp:cNvPr id="0" name=""/>
        <dsp:cNvSpPr/>
      </dsp:nvSpPr>
      <dsp:spPr>
        <a:xfrm>
          <a:off x="0" y="2538527"/>
          <a:ext cx="5382114" cy="74353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latin typeface="Century Gothic" panose="020B0502020202020204" pitchFamily="34" charset="0"/>
            </a:rPr>
            <a:t>Speedy Ringers </a:t>
          </a:r>
        </a:p>
      </dsp:txBody>
      <dsp:txXfrm>
        <a:off x="36296" y="2574823"/>
        <a:ext cx="5309522" cy="670943"/>
      </dsp:txXfrm>
    </dsp:sp>
    <dsp:sp modelId="{C83C847A-D69B-4F26-A83B-9653DDEC0440}">
      <dsp:nvSpPr>
        <dsp:cNvPr id="0" name=""/>
        <dsp:cNvSpPr/>
      </dsp:nvSpPr>
      <dsp:spPr>
        <a:xfrm>
          <a:off x="0" y="3371343"/>
          <a:ext cx="5382114" cy="74353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err="1">
              <a:latin typeface="Century Gothic" panose="020B0502020202020204" pitchFamily="34" charset="0"/>
            </a:rPr>
            <a:t>Enviromercial</a:t>
          </a:r>
          <a:endParaRPr lang="en-US" sz="3100" kern="1200" dirty="0">
            <a:latin typeface="Century Gothic" panose="020B0502020202020204" pitchFamily="34" charset="0"/>
          </a:endParaRPr>
        </a:p>
      </dsp:txBody>
      <dsp:txXfrm>
        <a:off x="36296" y="3407639"/>
        <a:ext cx="5309522" cy="670943"/>
      </dsp:txXfrm>
    </dsp:sp>
    <dsp:sp modelId="{55FD56B7-7C55-46C8-AAA0-8996A0A1AD18}">
      <dsp:nvSpPr>
        <dsp:cNvPr id="0" name=""/>
        <dsp:cNvSpPr/>
      </dsp:nvSpPr>
      <dsp:spPr>
        <a:xfrm>
          <a:off x="0" y="4204158"/>
          <a:ext cx="5382114" cy="74353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latin typeface="Century Gothic" panose="020B0502020202020204" pitchFamily="34" charset="0"/>
            </a:rPr>
            <a:t>Finals Only Events</a:t>
          </a:r>
        </a:p>
      </dsp:txBody>
      <dsp:txXfrm>
        <a:off x="36296" y="4240454"/>
        <a:ext cx="5309522" cy="6709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xfrm>
            <a:off x="1143000" y="685800"/>
            <a:ext cx="4572000" cy="3429000"/>
          </a:xfrm>
          <a:prstGeom prst="rect">
            <a:avLst/>
          </a:prstGeom>
        </p:spPr>
        <p:txBody>
          <a:bodyPr/>
          <a:lstStyle/>
          <a:p>
            <a:endParaRPr/>
          </a:p>
        </p:txBody>
      </p:sp>
      <p:sp>
        <p:nvSpPr>
          <p:cNvPr id="128" name="Shape 12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As people join – give reminders. Please use the Q+A to ask questions, not the chat</a:t>
            </a:r>
          </a:p>
          <a:p>
            <a:endParaRPr lang="en-US">
              <a:solidFill>
                <a:srgbClr val="000000"/>
              </a:solidFill>
              <a:latin typeface="Calibri"/>
              <a:ea typeface="Calibri"/>
              <a:cs typeface="Calibri"/>
            </a:endParaRPr>
          </a:p>
          <a:p>
            <a:r>
              <a:rPr lang="en-US">
                <a:solidFill>
                  <a:srgbClr val="000000"/>
                </a:solidFill>
                <a:latin typeface="Calibri"/>
                <a:ea typeface="Calibri"/>
                <a:cs typeface="Calibri"/>
              </a:rPr>
              <a:t>Introductions before we start – Lacey and Genelle</a:t>
            </a:r>
          </a:p>
        </p:txBody>
      </p:sp>
    </p:spTree>
    <p:extLst>
      <p:ext uri="{BB962C8B-B14F-4D97-AF65-F5344CB8AC3E}">
        <p14:creationId xmlns:p14="http://schemas.microsoft.com/office/powerpoint/2010/main" val="1137349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Another "on your feet" game. </a:t>
            </a:r>
          </a:p>
        </p:txBody>
      </p:sp>
    </p:spTree>
    <p:extLst>
      <p:ext uri="{BB962C8B-B14F-4D97-AF65-F5344CB8AC3E}">
        <p14:creationId xmlns:p14="http://schemas.microsoft.com/office/powerpoint/2010/main" val="1859710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Answers in the chat!</a:t>
            </a:r>
          </a:p>
        </p:txBody>
      </p:sp>
    </p:spTree>
    <p:extLst>
      <p:ext uri="{BB962C8B-B14F-4D97-AF65-F5344CB8AC3E}">
        <p14:creationId xmlns:p14="http://schemas.microsoft.com/office/powerpoint/2010/main" val="3026288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Local can be super local, like an issue in your town, or local to California. We want students to study issues that impact them, or that they can have an impact on themselves. If choosing a broad issue such as Air Quality, they should focus on what their local air quality looks like, and what is being done about it at home.  </a:t>
            </a:r>
          </a:p>
        </p:txBody>
      </p:sp>
    </p:spTree>
    <p:extLst>
      <p:ext uri="{BB962C8B-B14F-4D97-AF65-F5344CB8AC3E}">
        <p14:creationId xmlns:p14="http://schemas.microsoft.com/office/powerpoint/2010/main" val="1953381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Our </a:t>
            </a:r>
            <a:r>
              <a:rPr lang="en-US" err="1">
                <a:latin typeface="Calibri"/>
                <a:ea typeface="Calibri"/>
                <a:cs typeface="Calibri"/>
              </a:rPr>
              <a:t>enviromercial</a:t>
            </a:r>
            <a:r>
              <a:rPr lang="en-US">
                <a:latin typeface="Calibri"/>
                <a:ea typeface="Calibri"/>
                <a:cs typeface="Calibri"/>
              </a:rPr>
              <a:t> rules have changed through the years – think to yourself what could be added to these </a:t>
            </a:r>
            <a:r>
              <a:rPr lang="en-US" err="1">
                <a:latin typeface="Calibri"/>
                <a:ea typeface="Calibri"/>
                <a:cs typeface="Calibri"/>
              </a:rPr>
              <a:t>enviromercials</a:t>
            </a:r>
            <a:r>
              <a:rPr lang="en-US">
                <a:latin typeface="Calibri"/>
                <a:ea typeface="Calibri"/>
                <a:cs typeface="Calibri"/>
              </a:rPr>
              <a:t> to meet this year's rules!</a:t>
            </a:r>
          </a:p>
        </p:txBody>
      </p:sp>
    </p:spTree>
    <p:extLst>
      <p:ext uri="{BB962C8B-B14F-4D97-AF65-F5344CB8AC3E}">
        <p14:creationId xmlns:p14="http://schemas.microsoft.com/office/powerpoint/2010/main" val="2428737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This year we will be changing it up a bit! We are adding new activities to our finals – including a game of Jeopardy (with a focus on climate change) and a poster session for </a:t>
            </a:r>
            <a:r>
              <a:rPr lang="en-US" err="1">
                <a:latin typeface="Calibri"/>
                <a:ea typeface="Calibri"/>
                <a:cs typeface="Calibri"/>
              </a:rPr>
              <a:t>enviromercial</a:t>
            </a:r>
            <a:r>
              <a:rPr lang="en-US">
                <a:latin typeface="Calibri"/>
                <a:ea typeface="Calibri"/>
                <a:cs typeface="Calibri"/>
              </a:rPr>
              <a:t>. Rather than re-presenting your </a:t>
            </a:r>
            <a:r>
              <a:rPr lang="en-US" err="1">
                <a:latin typeface="Calibri"/>
                <a:ea typeface="Calibri"/>
                <a:cs typeface="Calibri"/>
              </a:rPr>
              <a:t>enviromercial</a:t>
            </a:r>
            <a:r>
              <a:rPr lang="en-US">
                <a:latin typeface="Calibri"/>
                <a:ea typeface="Calibri"/>
                <a:cs typeface="Calibri"/>
              </a:rPr>
              <a:t> to a new set of judges, we want students to present their information to everyone at the final event!</a:t>
            </a:r>
          </a:p>
        </p:txBody>
      </p:sp>
    </p:spTree>
    <p:extLst>
      <p:ext uri="{BB962C8B-B14F-4D97-AF65-F5344CB8AC3E}">
        <p14:creationId xmlns:p14="http://schemas.microsoft.com/office/powerpoint/2010/main" val="3461633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r>
              <a:rPr lang="en-US">
                <a:solidFill>
                  <a:srgbClr val="000000"/>
                </a:solidFill>
                <a:latin typeface="Calibri"/>
                <a:ea typeface="Calibri"/>
                <a:cs typeface="Calibri"/>
              </a:rPr>
              <a:t>Is this open to any student who wants to participate?</a:t>
            </a:r>
            <a:r>
              <a:rPr lang="en-US" i="1">
                <a:solidFill>
                  <a:srgbClr val="000000"/>
                </a:solidFill>
                <a:latin typeface="Calibri"/>
                <a:ea typeface="Calibri"/>
                <a:cs typeface="Calibri"/>
              </a:rPr>
              <a:t> Any student in 3rd-6th grade may join a team. If you don’t have a team, try forming one!</a:t>
            </a:r>
            <a:endParaRPr lang="en-US">
              <a:solidFill>
                <a:srgbClr val="000000"/>
              </a:solidFill>
              <a:latin typeface="Calibri"/>
              <a:ea typeface="Calibri"/>
              <a:cs typeface="Calibri"/>
            </a:endParaRPr>
          </a:p>
          <a:p>
            <a:pPr marL="342900" indent="-342900">
              <a:buFont typeface="Arial"/>
              <a:buChar char="•"/>
            </a:pPr>
            <a:r>
              <a:rPr lang="en-US">
                <a:solidFill>
                  <a:srgbClr val="000000"/>
                </a:solidFill>
                <a:latin typeface="Calibri"/>
                <a:ea typeface="Calibri"/>
                <a:cs typeface="Calibri"/>
              </a:rPr>
              <a:t>What should I know as a new NB host staff? - lacey will follow up</a:t>
            </a:r>
          </a:p>
          <a:p>
            <a:pPr marL="342900" indent="-342900">
              <a:buFont typeface="Arial"/>
              <a:buChar char="•"/>
            </a:pPr>
            <a:r>
              <a:rPr lang="en-US">
                <a:solidFill>
                  <a:srgbClr val="000000"/>
                </a:solidFill>
                <a:latin typeface="Calibri"/>
                <a:ea typeface="Calibri"/>
                <a:cs typeface="Calibri"/>
              </a:rPr>
              <a:t>Can I combine grade levels? For example, I have a group of 8 total students, 3rd-5th grade. Can they all be on one team? </a:t>
            </a:r>
            <a:r>
              <a:rPr lang="en-US" i="1">
                <a:solidFill>
                  <a:srgbClr val="000000"/>
                </a:solidFill>
                <a:latin typeface="Calibri"/>
                <a:ea typeface="Calibri"/>
                <a:cs typeface="Calibri"/>
              </a:rPr>
              <a:t>Yes, but only in the aged up group. 5th graders cannot be on a 3rd/4th team. </a:t>
            </a:r>
          </a:p>
          <a:p>
            <a:pPr marL="342900" indent="-342900">
              <a:buFont typeface="Arial"/>
              <a:buChar char="•"/>
            </a:pPr>
            <a:r>
              <a:rPr lang="en-US">
                <a:solidFill>
                  <a:srgbClr val="000000"/>
                </a:solidFill>
                <a:latin typeface="Calibri"/>
                <a:ea typeface="Calibri"/>
                <a:cs typeface="Calibri"/>
              </a:rPr>
              <a:t>Can girl scout leaders/parents register a team? </a:t>
            </a:r>
            <a:r>
              <a:rPr lang="en-US" i="1">
                <a:solidFill>
                  <a:srgbClr val="000000"/>
                </a:solidFill>
                <a:latin typeface="Calibri"/>
                <a:ea typeface="Calibri"/>
                <a:cs typeface="Calibri"/>
              </a:rPr>
              <a:t>Yes! Any organized group may join NB</a:t>
            </a:r>
          </a:p>
          <a:p>
            <a:pPr marL="342900" indent="-342900">
              <a:buFont typeface="Arial"/>
              <a:buChar char="•"/>
            </a:pPr>
            <a:r>
              <a:rPr lang="en-US">
                <a:solidFill>
                  <a:srgbClr val="000000"/>
                </a:solidFill>
                <a:latin typeface="Calibri"/>
                <a:ea typeface="Calibri"/>
                <a:cs typeface="Calibri"/>
              </a:rPr>
              <a:t>What about special needs? How are they addressed in the competition? If children operate at a lower grade level than their grade by age, do they still qualify to participate? </a:t>
            </a:r>
            <a:r>
              <a:rPr lang="en-US" i="1">
                <a:solidFill>
                  <a:srgbClr val="000000"/>
                </a:solidFill>
                <a:latin typeface="Calibri"/>
                <a:ea typeface="Calibri"/>
                <a:cs typeface="Calibri"/>
              </a:rPr>
              <a:t>Certain sites have more accessibility than others when it comes to the trail, so please email us ahead of time. We take teams based on grade level, so if your students are 5th graders, they participate with the 5th graders. Of course, there is no one size fits all, so please email us with more details and questions so that we can best accommodate you :) </a:t>
            </a:r>
            <a:r>
              <a:rPr lang="en-US">
                <a:solidFill>
                  <a:srgbClr val="000000"/>
                </a:solidFill>
                <a:latin typeface="Calibri"/>
                <a:ea typeface="Calibri"/>
                <a:cs typeface="Calibri"/>
              </a:rPr>
              <a:t>  </a:t>
            </a:r>
            <a:endParaRPr lang="en-US" i="1">
              <a:solidFill>
                <a:srgbClr val="000000"/>
              </a:solidFill>
              <a:latin typeface="Calibri"/>
              <a:ea typeface="Calibri"/>
              <a:cs typeface="Calibri"/>
            </a:endParaRPr>
          </a:p>
          <a:p>
            <a:pPr marL="342900" indent="-342900">
              <a:buFont typeface="Arial"/>
              <a:buChar char="•"/>
            </a:pPr>
            <a:r>
              <a:rPr lang="en-US">
                <a:solidFill>
                  <a:srgbClr val="000000"/>
                </a:solidFill>
                <a:latin typeface="Calibri"/>
                <a:ea typeface="Calibri"/>
                <a:cs typeface="Calibri"/>
              </a:rPr>
              <a:t>Is there curriculum to prepare for the competition? </a:t>
            </a:r>
            <a:r>
              <a:rPr lang="en-US" i="1">
                <a:solidFill>
                  <a:srgbClr val="000000"/>
                </a:solidFill>
                <a:latin typeface="Calibri"/>
                <a:ea typeface="Calibri"/>
                <a:cs typeface="Calibri"/>
              </a:rPr>
              <a:t>Lots of resources will be emailed to you, and we also have a project wild training coming up (put link in chat)</a:t>
            </a:r>
          </a:p>
          <a:p>
            <a:pPr marL="342900" indent="-342900">
              <a:buFont typeface="Arial"/>
              <a:buChar char="•"/>
            </a:pPr>
            <a:endParaRPr lang="en-US">
              <a:solidFill>
                <a:srgbClr val="000000"/>
              </a:solidFill>
              <a:latin typeface="Calibri"/>
              <a:ea typeface="Calibri"/>
              <a:cs typeface="Calibri"/>
            </a:endParaRPr>
          </a:p>
          <a:p>
            <a:pPr marL="342900" indent="-342900">
              <a:buFont typeface="Arial"/>
              <a:buChar char="•"/>
            </a:pPr>
            <a:endParaRPr lang="en-US">
              <a:solidFill>
                <a:srgbClr val="000000"/>
              </a:solidFill>
              <a:latin typeface="Calibri"/>
              <a:ea typeface="Calibri"/>
              <a:cs typeface="Calibri"/>
            </a:endParaRPr>
          </a:p>
          <a:p>
            <a:pPr marL="342900" indent="-342900">
              <a:buFont typeface="Arial"/>
              <a:buChar char="•"/>
            </a:pPr>
            <a:endParaRPr lang="en-US">
              <a:solidFill>
                <a:srgbClr val="000000"/>
              </a:solidFill>
              <a:latin typeface="Calibri"/>
              <a:ea typeface="Calibri"/>
              <a:cs typeface="Calibri"/>
            </a:endParaRPr>
          </a:p>
        </p:txBody>
      </p:sp>
    </p:spTree>
    <p:extLst>
      <p:ext uri="{BB962C8B-B14F-4D97-AF65-F5344CB8AC3E}">
        <p14:creationId xmlns:p14="http://schemas.microsoft.com/office/powerpoint/2010/main" val="3915390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*Mixed age teams can be aged up but not down. If you have a 4th grader but mostly 5th-6th graders, your 4th grader can join the 5th/6th teams but not the other way around. </a:t>
            </a:r>
          </a:p>
        </p:txBody>
      </p:sp>
    </p:spTree>
    <p:extLst>
      <p:ext uri="{BB962C8B-B14F-4D97-AF65-F5344CB8AC3E}">
        <p14:creationId xmlns:p14="http://schemas.microsoft.com/office/powerpoint/2010/main" val="1186526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Calibri"/>
                <a:ea typeface="Calibri"/>
                <a:cs typeface="Calibri"/>
              </a:rPr>
              <a:t>Many of our site partners are here tonight. If you have questions for a specific site (</a:t>
            </a:r>
            <a:r>
              <a:rPr lang="en-US" err="1">
                <a:solidFill>
                  <a:srgbClr val="000000"/>
                </a:solidFill>
                <a:latin typeface="Calibri"/>
                <a:ea typeface="Calibri"/>
                <a:cs typeface="Calibri"/>
              </a:rPr>
              <a:t>acessibility</a:t>
            </a:r>
            <a:r>
              <a:rPr lang="en-US">
                <a:solidFill>
                  <a:srgbClr val="000000"/>
                </a:solidFill>
                <a:latin typeface="Calibri"/>
                <a:ea typeface="Calibri"/>
                <a:cs typeface="Calibri"/>
              </a:rPr>
              <a:t>, etc.), you can drop them a question in the discussion or  Q+A and they or I will do our best to respond. Other questions can be sent via email </a:t>
            </a:r>
          </a:p>
        </p:txBody>
      </p:sp>
    </p:spTree>
    <p:extLst>
      <p:ext uri="{BB962C8B-B14F-4D97-AF65-F5344CB8AC3E}">
        <p14:creationId xmlns:p14="http://schemas.microsoft.com/office/powerpoint/2010/main" val="2112882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Last year's winning teams – please bring your golden cone to your semi-finals site to return it to the NB team. </a:t>
            </a:r>
          </a:p>
        </p:txBody>
      </p:sp>
    </p:spTree>
    <p:extLst>
      <p:ext uri="{BB962C8B-B14F-4D97-AF65-F5344CB8AC3E}">
        <p14:creationId xmlns:p14="http://schemas.microsoft.com/office/powerpoint/2010/main" val="2510241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Reminder – all dates can be found on our website, along with links to sign up.</a:t>
            </a:r>
          </a:p>
        </p:txBody>
      </p:sp>
    </p:spTree>
    <p:extLst>
      <p:ext uri="{BB962C8B-B14F-4D97-AF65-F5344CB8AC3E}">
        <p14:creationId xmlns:p14="http://schemas.microsoft.com/office/powerpoint/2010/main" val="1997038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99F89-E061-34E8-88F8-5460A4F71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3A7E4B-5D63-0BA1-523D-71EA18F5A8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F4FA44-860F-88EE-2DE3-9B87D1081FAD}"/>
              </a:ext>
            </a:extLst>
          </p:cNvPr>
          <p:cNvSpPr>
            <a:spLocks noGrp="1"/>
          </p:cNvSpPr>
          <p:nvPr>
            <p:ph type="body" idx="1"/>
          </p:nvPr>
        </p:nvSpPr>
        <p:spPr/>
        <p:txBody>
          <a:bodyPr/>
          <a:lstStyle/>
          <a:p>
            <a:pPr marL="342900" indent="-342900">
              <a:buFont typeface="Arial"/>
              <a:buChar char="•"/>
            </a:pPr>
            <a:r>
              <a:rPr lang="en-US">
                <a:solidFill>
                  <a:srgbClr val="000000"/>
                </a:solidFill>
                <a:latin typeface="Calibri"/>
                <a:ea typeface="Calibri"/>
                <a:cs typeface="Calibri"/>
              </a:rPr>
              <a:t>Is this open to any student who wants to participate?</a:t>
            </a:r>
            <a:r>
              <a:rPr lang="en-US" i="1">
                <a:solidFill>
                  <a:srgbClr val="000000"/>
                </a:solidFill>
                <a:latin typeface="Calibri"/>
                <a:ea typeface="Calibri"/>
                <a:cs typeface="Calibri"/>
              </a:rPr>
              <a:t> Any student in 3rd-6th grade may join a team. If you don’t have a team, try forming one!</a:t>
            </a:r>
            <a:endParaRPr lang="en-US">
              <a:solidFill>
                <a:srgbClr val="000000"/>
              </a:solidFill>
              <a:latin typeface="Calibri"/>
              <a:ea typeface="Calibri"/>
              <a:cs typeface="Calibri"/>
            </a:endParaRPr>
          </a:p>
          <a:p>
            <a:pPr marL="342900" indent="-342900">
              <a:buFont typeface="Arial"/>
              <a:buChar char="•"/>
            </a:pPr>
            <a:r>
              <a:rPr lang="en-US">
                <a:solidFill>
                  <a:srgbClr val="000000"/>
                </a:solidFill>
                <a:latin typeface="Calibri"/>
                <a:ea typeface="Calibri"/>
                <a:cs typeface="Calibri"/>
              </a:rPr>
              <a:t>What should I know as a new NB host staff? - lacey will follow up</a:t>
            </a:r>
          </a:p>
          <a:p>
            <a:pPr marL="342900" indent="-342900">
              <a:buFont typeface="Arial"/>
              <a:buChar char="•"/>
            </a:pPr>
            <a:r>
              <a:rPr lang="en-US">
                <a:solidFill>
                  <a:srgbClr val="000000"/>
                </a:solidFill>
                <a:latin typeface="Calibri"/>
                <a:ea typeface="Calibri"/>
                <a:cs typeface="Calibri"/>
              </a:rPr>
              <a:t>Can I combine grade levels? For example, I have a group of 8 total students, 3rd-5th grade. Can they all be on one team? </a:t>
            </a:r>
            <a:r>
              <a:rPr lang="en-US" i="1">
                <a:solidFill>
                  <a:srgbClr val="000000"/>
                </a:solidFill>
                <a:latin typeface="Calibri"/>
                <a:ea typeface="Calibri"/>
                <a:cs typeface="Calibri"/>
              </a:rPr>
              <a:t>Yes, but only in the aged up group. 5th graders cannot be on a 3rd/4th team. </a:t>
            </a:r>
          </a:p>
          <a:p>
            <a:pPr marL="342900" indent="-342900">
              <a:buFont typeface="Arial"/>
              <a:buChar char="•"/>
            </a:pPr>
            <a:r>
              <a:rPr lang="en-US">
                <a:solidFill>
                  <a:srgbClr val="000000"/>
                </a:solidFill>
                <a:latin typeface="Calibri"/>
                <a:ea typeface="Calibri"/>
                <a:cs typeface="Calibri"/>
              </a:rPr>
              <a:t>Can girl scout leaders/parents register a team? </a:t>
            </a:r>
            <a:r>
              <a:rPr lang="en-US" i="1">
                <a:solidFill>
                  <a:srgbClr val="000000"/>
                </a:solidFill>
                <a:latin typeface="Calibri"/>
                <a:ea typeface="Calibri"/>
                <a:cs typeface="Calibri"/>
              </a:rPr>
              <a:t>Yes! Any organized group may join NB</a:t>
            </a:r>
          </a:p>
          <a:p>
            <a:pPr marL="342900" indent="-342900">
              <a:buFont typeface="Arial"/>
              <a:buChar char="•"/>
            </a:pPr>
            <a:r>
              <a:rPr lang="en-US">
                <a:solidFill>
                  <a:srgbClr val="000000"/>
                </a:solidFill>
                <a:latin typeface="Calibri"/>
                <a:ea typeface="Calibri"/>
                <a:cs typeface="Calibri"/>
              </a:rPr>
              <a:t>What about special needs? How are they addressed in the competition? If children operate at a lower grade level than their grade by age, do they still qualify to participate? </a:t>
            </a:r>
            <a:r>
              <a:rPr lang="en-US" i="1">
                <a:solidFill>
                  <a:srgbClr val="000000"/>
                </a:solidFill>
                <a:latin typeface="Calibri"/>
                <a:ea typeface="Calibri"/>
                <a:cs typeface="Calibri"/>
              </a:rPr>
              <a:t>Certain sites have more accessibility than others when it comes to the trail, so please email us ahead of time. We take teams based on grade level, so if your students are 5th graders, they participate with the 5th graders. Of course, there is no one size fits all, so please email us with more details and questions so that we can best accommodate you :) </a:t>
            </a:r>
            <a:r>
              <a:rPr lang="en-US">
                <a:solidFill>
                  <a:srgbClr val="000000"/>
                </a:solidFill>
                <a:latin typeface="Calibri"/>
                <a:ea typeface="Calibri"/>
                <a:cs typeface="Calibri"/>
              </a:rPr>
              <a:t>  </a:t>
            </a:r>
            <a:endParaRPr lang="en-US" i="1">
              <a:solidFill>
                <a:srgbClr val="000000"/>
              </a:solidFill>
              <a:latin typeface="Calibri"/>
              <a:ea typeface="Calibri"/>
              <a:cs typeface="Calibri"/>
            </a:endParaRPr>
          </a:p>
          <a:p>
            <a:pPr marL="342900" indent="-342900">
              <a:buFont typeface="Arial"/>
              <a:buChar char="•"/>
            </a:pPr>
            <a:r>
              <a:rPr lang="en-US">
                <a:solidFill>
                  <a:srgbClr val="000000"/>
                </a:solidFill>
                <a:latin typeface="Calibri"/>
                <a:ea typeface="Calibri"/>
                <a:cs typeface="Calibri"/>
              </a:rPr>
              <a:t>Is there curriculum to prepare for the competition? </a:t>
            </a:r>
            <a:r>
              <a:rPr lang="en-US" i="1">
                <a:solidFill>
                  <a:srgbClr val="000000"/>
                </a:solidFill>
                <a:latin typeface="Calibri"/>
                <a:ea typeface="Calibri"/>
                <a:cs typeface="Calibri"/>
              </a:rPr>
              <a:t>Lots of resources will be emailed to you, and we also have a project wild training coming up (put link in chat)</a:t>
            </a:r>
          </a:p>
          <a:p>
            <a:pPr marL="342900" indent="-342900">
              <a:buFont typeface="Arial"/>
              <a:buChar char="•"/>
            </a:pPr>
            <a:endParaRPr lang="en-US">
              <a:solidFill>
                <a:srgbClr val="000000"/>
              </a:solidFill>
              <a:latin typeface="Calibri"/>
              <a:ea typeface="Calibri"/>
              <a:cs typeface="Calibri"/>
            </a:endParaRPr>
          </a:p>
          <a:p>
            <a:pPr marL="342900" indent="-342900">
              <a:buFont typeface="Arial"/>
              <a:buChar char="•"/>
            </a:pPr>
            <a:endParaRPr lang="en-US">
              <a:solidFill>
                <a:srgbClr val="000000"/>
              </a:solidFill>
              <a:latin typeface="Calibri"/>
              <a:ea typeface="Calibri"/>
              <a:cs typeface="Calibri"/>
            </a:endParaRPr>
          </a:p>
          <a:p>
            <a:pPr marL="342900" indent="-342900">
              <a:buFont typeface="Arial"/>
              <a:buChar char="•"/>
            </a:pPr>
            <a:endParaRPr lang="en-US">
              <a:solidFill>
                <a:srgbClr val="000000"/>
              </a:solidFill>
              <a:latin typeface="Calibri"/>
              <a:ea typeface="Calibri"/>
              <a:cs typeface="Calibri"/>
            </a:endParaRPr>
          </a:p>
        </p:txBody>
      </p:sp>
    </p:spTree>
    <p:extLst>
      <p:ext uri="{BB962C8B-B14F-4D97-AF65-F5344CB8AC3E}">
        <p14:creationId xmlns:p14="http://schemas.microsoft.com/office/powerpoint/2010/main" val="3112169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Let's dive into each of the events! As we mentioned before, at each semi-final site, teams will rotate through 5 stations to get through each activity. Activities are 30-40 minutes long. There will be a few additional activities at the Final event. </a:t>
            </a:r>
          </a:p>
          <a:p>
            <a:endParaRPr lang="en-US">
              <a:solidFill>
                <a:srgbClr val="000000"/>
              </a:solidFill>
              <a:latin typeface="Calibri"/>
              <a:ea typeface="Calibri"/>
              <a:cs typeface="Calibri"/>
            </a:endParaRPr>
          </a:p>
          <a:p>
            <a:r>
              <a:rPr lang="en-US">
                <a:solidFill>
                  <a:srgbClr val="000000"/>
                </a:solidFill>
                <a:latin typeface="Calibri"/>
                <a:ea typeface="Calibri"/>
                <a:cs typeface="Calibri"/>
              </a:rPr>
              <a:t>All activities will have a different set of questions for the 3-4 and 5-6 teams. This year we will have a theme for almost all of the activities, to make it easier to train your team. </a:t>
            </a:r>
          </a:p>
        </p:txBody>
      </p:sp>
    </p:spTree>
    <p:extLst>
      <p:ext uri="{BB962C8B-B14F-4D97-AF65-F5344CB8AC3E}">
        <p14:creationId xmlns:p14="http://schemas.microsoft.com/office/powerpoint/2010/main" val="2782435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In previous years, this has also been called Nature Investigations. This year we are calling it "outdoor" to make the name easier to remember! This is a nature trail</a:t>
            </a:r>
          </a:p>
        </p:txBody>
      </p:sp>
    </p:spTree>
    <p:extLst>
      <p:ext uri="{BB962C8B-B14F-4D97-AF65-F5344CB8AC3E}">
        <p14:creationId xmlns:p14="http://schemas.microsoft.com/office/powerpoint/2010/main" val="2878531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There are generally 4-5 questions per trail. </a:t>
            </a:r>
          </a:p>
          <a:p>
            <a:endParaRPr lang="en-US">
              <a:solidFill>
                <a:srgbClr val="000000"/>
              </a:solidFill>
              <a:latin typeface="Calibri"/>
              <a:ea typeface="Calibri"/>
              <a:cs typeface="Calibri"/>
            </a:endParaRPr>
          </a:p>
          <a:p>
            <a:r>
              <a:rPr lang="en-US">
                <a:solidFill>
                  <a:srgbClr val="000000"/>
                </a:solidFill>
                <a:latin typeface="Calibri"/>
                <a:ea typeface="Calibri"/>
                <a:cs typeface="Calibri"/>
              </a:rPr>
              <a:t>Answers in the chat!</a:t>
            </a:r>
          </a:p>
        </p:txBody>
      </p:sp>
    </p:spTree>
    <p:extLst>
      <p:ext uri="{BB962C8B-B14F-4D97-AF65-F5344CB8AC3E}">
        <p14:creationId xmlns:p14="http://schemas.microsoft.com/office/powerpoint/2010/main" val="2562582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2041" y="-12043"/>
            <a:ext cx="13041499" cy="977768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607958" y="3419782"/>
            <a:ext cx="8286889" cy="2341407"/>
          </a:xfrm>
        </p:spPr>
        <p:txBody>
          <a:bodyPr anchor="b">
            <a:noAutofit/>
          </a:bodyPr>
          <a:lstStyle>
            <a:lvl1pPr algn="r">
              <a:defRPr sz="768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607958" y="5761187"/>
            <a:ext cx="8286889" cy="1560034"/>
          </a:xfrm>
        </p:spPr>
        <p:txBody>
          <a:bodyPr anchor="t"/>
          <a:lstStyle>
            <a:lvl1pPr marL="0" indent="0" algn="r">
              <a:buNone/>
              <a:defRPr>
                <a:solidFill>
                  <a:schemeClr val="tx1">
                    <a:lumMod val="50000"/>
                    <a:lumOff val="50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640143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987" y="866986"/>
            <a:ext cx="9027860" cy="4840676"/>
          </a:xfrm>
        </p:spPr>
        <p:txBody>
          <a:bodyPr anchor="ctr">
            <a:normAutofit/>
          </a:bodyPr>
          <a:lstStyle>
            <a:lvl1pPr algn="l">
              <a:defRPr sz="6258" b="0" cap="none"/>
            </a:lvl1pPr>
          </a:lstStyle>
          <a:p>
            <a:r>
              <a:rPr lang="en-US"/>
              <a:t>Click to edit Master title style</a:t>
            </a:r>
          </a:p>
        </p:txBody>
      </p:sp>
      <p:sp>
        <p:nvSpPr>
          <p:cNvPr id="3" name="Text Placeholder 2"/>
          <p:cNvSpPr>
            <a:spLocks noGrp="1"/>
          </p:cNvSpPr>
          <p:nvPr>
            <p:ph type="body" idx="1"/>
          </p:nvPr>
        </p:nvSpPr>
        <p:spPr>
          <a:xfrm>
            <a:off x="866987" y="6357902"/>
            <a:ext cx="9027860" cy="2234257"/>
          </a:xfrm>
        </p:spPr>
        <p:txBody>
          <a:bodyPr anchor="ctr">
            <a:normAutofit/>
          </a:bodyPr>
          <a:lstStyle>
            <a:lvl1pPr marL="0" indent="0" algn="l">
              <a:buNone/>
              <a:defRPr sz="2560">
                <a:solidFill>
                  <a:schemeClr val="tx1">
                    <a:lumMod val="75000"/>
                    <a:lumOff val="2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1630060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02059" y="866987"/>
            <a:ext cx="8635992" cy="4298809"/>
          </a:xfrm>
        </p:spPr>
        <p:txBody>
          <a:bodyPr anchor="ctr">
            <a:normAutofit/>
          </a:bodyPr>
          <a:lstStyle>
            <a:lvl1pPr algn="l">
              <a:defRPr sz="6258" b="0" cap="none"/>
            </a:lvl1pPr>
          </a:lstStyle>
          <a:p>
            <a:r>
              <a:rPr lang="en-US"/>
              <a:t>Click to edit Master title style</a:t>
            </a:r>
          </a:p>
        </p:txBody>
      </p:sp>
      <p:sp>
        <p:nvSpPr>
          <p:cNvPr id="23" name="Text Placeholder 9"/>
          <p:cNvSpPr>
            <a:spLocks noGrp="1"/>
          </p:cNvSpPr>
          <p:nvPr>
            <p:ph type="body" sz="quarter" idx="13"/>
          </p:nvPr>
        </p:nvSpPr>
        <p:spPr>
          <a:xfrm>
            <a:off x="1565972" y="5165795"/>
            <a:ext cx="7708166" cy="541867"/>
          </a:xfrm>
        </p:spPr>
        <p:txBody>
          <a:bodyPr anchor="ctr">
            <a:noAutofit/>
          </a:bodyPr>
          <a:lstStyle>
            <a:lvl1pPr marL="0" indent="0">
              <a:buFontTx/>
              <a:buNone/>
              <a:defRPr sz="2276">
                <a:solidFill>
                  <a:schemeClr val="tx1">
                    <a:lumMod val="50000"/>
                    <a:lumOff val="50000"/>
                  </a:schemeClr>
                </a:solidFill>
              </a:defRPr>
            </a:lvl1pPr>
            <a:lvl2pPr marL="650230" indent="0">
              <a:buFontTx/>
              <a:buNone/>
              <a:defRPr/>
            </a:lvl2pPr>
            <a:lvl3pPr marL="1300460" indent="0">
              <a:buFontTx/>
              <a:buNone/>
              <a:defRPr/>
            </a:lvl3pPr>
            <a:lvl4pPr marL="1950690" indent="0">
              <a:buFontTx/>
              <a:buNone/>
              <a:defRPr/>
            </a:lvl4pPr>
            <a:lvl5pPr marL="2600919" indent="0">
              <a:buFontTx/>
              <a:buNone/>
              <a:defRPr/>
            </a:lvl5pPr>
          </a:lstStyle>
          <a:p>
            <a:pPr lvl="0"/>
            <a:r>
              <a:rPr lang="en-US"/>
              <a:t>Click to edit Master text styles</a:t>
            </a:r>
          </a:p>
        </p:txBody>
      </p:sp>
      <p:sp>
        <p:nvSpPr>
          <p:cNvPr id="3" name="Text Placeholder 2"/>
          <p:cNvSpPr>
            <a:spLocks noGrp="1"/>
          </p:cNvSpPr>
          <p:nvPr>
            <p:ph type="body" idx="1"/>
          </p:nvPr>
        </p:nvSpPr>
        <p:spPr>
          <a:xfrm>
            <a:off x="866985" y="6357902"/>
            <a:ext cx="9027861" cy="2234257"/>
          </a:xfrm>
        </p:spPr>
        <p:txBody>
          <a:bodyPr anchor="ctr">
            <a:normAutofit/>
          </a:bodyPr>
          <a:lstStyle>
            <a:lvl1pPr marL="0" indent="0" algn="l">
              <a:buNone/>
              <a:defRPr sz="2560">
                <a:solidFill>
                  <a:schemeClr val="tx1">
                    <a:lumMod val="75000"/>
                    <a:lumOff val="2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
        <p:nvSpPr>
          <p:cNvPr id="24" name="TextBox 23"/>
          <p:cNvSpPr txBox="1"/>
          <p:nvPr/>
        </p:nvSpPr>
        <p:spPr>
          <a:xfrm>
            <a:off x="686523" y="1124093"/>
            <a:ext cx="650409" cy="831681"/>
          </a:xfrm>
          <a:prstGeom prst="rect">
            <a:avLst/>
          </a:prstGeom>
        </p:spPr>
        <p:txBody>
          <a:bodyPr vert="horz" lIns="130048" tIns="65024" rIns="130048" bIns="65024" rtlCol="0" anchor="ctr">
            <a:noAutofit/>
          </a:bodyPr>
          <a:lstStyle/>
          <a:p>
            <a:pPr lvl="0"/>
            <a:r>
              <a:rPr lang="en-US" sz="11378" baseline="0">
                <a:ln w="3175" cmpd="sng">
                  <a:noFill/>
                </a:ln>
                <a:solidFill>
                  <a:schemeClr val="accent1">
                    <a:lumMod val="60000"/>
                    <a:lumOff val="40000"/>
                  </a:schemeClr>
                </a:solidFill>
                <a:effectLst/>
                <a:latin typeface="Arial"/>
              </a:rPr>
              <a:t>“</a:t>
            </a:r>
          </a:p>
        </p:txBody>
      </p:sp>
      <p:sp>
        <p:nvSpPr>
          <p:cNvPr id="25" name="TextBox 24"/>
          <p:cNvSpPr txBox="1"/>
          <p:nvPr/>
        </p:nvSpPr>
        <p:spPr>
          <a:xfrm>
            <a:off x="9596728" y="4105324"/>
            <a:ext cx="650409" cy="831681"/>
          </a:xfrm>
          <a:prstGeom prst="rect">
            <a:avLst/>
          </a:prstGeom>
        </p:spPr>
        <p:txBody>
          <a:bodyPr vert="horz" lIns="130048" tIns="65024" rIns="130048" bIns="65024" rtlCol="0" anchor="ctr">
            <a:noAutofit/>
          </a:bodyPr>
          <a:lstStyle/>
          <a:p>
            <a:pPr lvl="0"/>
            <a:r>
              <a:rPr lang="en-US" sz="11378"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87485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985" y="2747716"/>
            <a:ext cx="9027861" cy="3691321"/>
          </a:xfrm>
        </p:spPr>
        <p:txBody>
          <a:bodyPr anchor="b">
            <a:normAutofit/>
          </a:bodyPr>
          <a:lstStyle>
            <a:lvl1pPr algn="l">
              <a:defRPr sz="6258" b="0" cap="none"/>
            </a:lvl1pPr>
          </a:lstStyle>
          <a:p>
            <a:r>
              <a:rPr lang="en-US"/>
              <a:t>Click to edit Master title style</a:t>
            </a:r>
          </a:p>
        </p:txBody>
      </p:sp>
      <p:sp>
        <p:nvSpPr>
          <p:cNvPr id="3" name="Text Placeholder 2"/>
          <p:cNvSpPr>
            <a:spLocks noGrp="1"/>
          </p:cNvSpPr>
          <p:nvPr>
            <p:ph type="body" idx="1"/>
          </p:nvPr>
        </p:nvSpPr>
        <p:spPr>
          <a:xfrm>
            <a:off x="866985" y="6439037"/>
            <a:ext cx="9027861" cy="2153122"/>
          </a:xfrm>
        </p:spPr>
        <p:txBody>
          <a:bodyPr anchor="t">
            <a:normAutofit/>
          </a:bodyPr>
          <a:lstStyle>
            <a:lvl1pPr marL="0" indent="0" algn="l">
              <a:buNone/>
              <a:defRPr sz="2560">
                <a:solidFill>
                  <a:schemeClr val="tx1">
                    <a:lumMod val="75000"/>
                    <a:lumOff val="2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1501985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02059" y="866987"/>
            <a:ext cx="8635992" cy="4298809"/>
          </a:xfrm>
        </p:spPr>
        <p:txBody>
          <a:bodyPr anchor="ctr">
            <a:normAutofit/>
          </a:bodyPr>
          <a:lstStyle>
            <a:lvl1pPr algn="l">
              <a:defRPr sz="6258" b="0" cap="none"/>
            </a:lvl1pPr>
          </a:lstStyle>
          <a:p>
            <a:r>
              <a:rPr lang="en-US"/>
              <a:t>Click to edit Master title style</a:t>
            </a:r>
          </a:p>
        </p:txBody>
      </p:sp>
      <p:sp>
        <p:nvSpPr>
          <p:cNvPr id="23" name="Text Placeholder 9"/>
          <p:cNvSpPr>
            <a:spLocks noGrp="1"/>
          </p:cNvSpPr>
          <p:nvPr>
            <p:ph type="body" sz="quarter" idx="13"/>
          </p:nvPr>
        </p:nvSpPr>
        <p:spPr>
          <a:xfrm>
            <a:off x="866982" y="5707662"/>
            <a:ext cx="9027863" cy="731375"/>
          </a:xfrm>
        </p:spPr>
        <p:txBody>
          <a:bodyPr anchor="b">
            <a:noAutofit/>
          </a:bodyPr>
          <a:lstStyle>
            <a:lvl1pPr marL="0" indent="0">
              <a:buFontTx/>
              <a:buNone/>
              <a:defRPr sz="3413">
                <a:solidFill>
                  <a:schemeClr val="tx1">
                    <a:lumMod val="75000"/>
                    <a:lumOff val="25000"/>
                  </a:schemeClr>
                </a:solidFill>
              </a:defRPr>
            </a:lvl1pPr>
            <a:lvl2pPr marL="650230" indent="0">
              <a:buFontTx/>
              <a:buNone/>
              <a:defRPr/>
            </a:lvl2pPr>
            <a:lvl3pPr marL="1300460" indent="0">
              <a:buFontTx/>
              <a:buNone/>
              <a:defRPr/>
            </a:lvl3pPr>
            <a:lvl4pPr marL="1950690" indent="0">
              <a:buFontTx/>
              <a:buNone/>
              <a:defRPr/>
            </a:lvl4pPr>
            <a:lvl5pPr marL="2600919" indent="0">
              <a:buFontTx/>
              <a:buNone/>
              <a:defRPr/>
            </a:lvl5pPr>
          </a:lstStyle>
          <a:p>
            <a:pPr lvl="0"/>
            <a:r>
              <a:rPr lang="en-US"/>
              <a:t>Click to edit Master text styles</a:t>
            </a:r>
          </a:p>
        </p:txBody>
      </p:sp>
      <p:sp>
        <p:nvSpPr>
          <p:cNvPr id="3" name="Text Placeholder 2"/>
          <p:cNvSpPr>
            <a:spLocks noGrp="1"/>
          </p:cNvSpPr>
          <p:nvPr>
            <p:ph type="body" idx="1"/>
          </p:nvPr>
        </p:nvSpPr>
        <p:spPr>
          <a:xfrm>
            <a:off x="866985" y="6439037"/>
            <a:ext cx="9027861" cy="2153122"/>
          </a:xfrm>
        </p:spPr>
        <p:txBody>
          <a:bodyPr anchor="t">
            <a:normAutofit/>
          </a:bodyPr>
          <a:lstStyle>
            <a:lvl1pPr marL="0" indent="0" algn="l">
              <a:buNone/>
              <a:defRPr sz="2560">
                <a:solidFill>
                  <a:schemeClr val="tx1">
                    <a:lumMod val="50000"/>
                    <a:lumOff val="50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
        <p:nvSpPr>
          <p:cNvPr id="24" name="TextBox 23"/>
          <p:cNvSpPr txBox="1"/>
          <p:nvPr/>
        </p:nvSpPr>
        <p:spPr>
          <a:xfrm>
            <a:off x="686523" y="1124093"/>
            <a:ext cx="650409" cy="831681"/>
          </a:xfrm>
          <a:prstGeom prst="rect">
            <a:avLst/>
          </a:prstGeom>
        </p:spPr>
        <p:txBody>
          <a:bodyPr vert="horz" lIns="130048" tIns="65024" rIns="130048" bIns="65024" rtlCol="0" anchor="ctr">
            <a:noAutofit/>
          </a:bodyPr>
          <a:lstStyle/>
          <a:p>
            <a:pPr lvl="0"/>
            <a:r>
              <a:rPr lang="en-US" sz="11378" baseline="0">
                <a:ln w="3175" cmpd="sng">
                  <a:noFill/>
                </a:ln>
                <a:solidFill>
                  <a:schemeClr val="accent1">
                    <a:lumMod val="60000"/>
                    <a:lumOff val="40000"/>
                  </a:schemeClr>
                </a:solidFill>
                <a:effectLst/>
                <a:latin typeface="Arial"/>
              </a:rPr>
              <a:t>“</a:t>
            </a:r>
          </a:p>
        </p:txBody>
      </p:sp>
      <p:sp>
        <p:nvSpPr>
          <p:cNvPr id="25" name="TextBox 24"/>
          <p:cNvSpPr txBox="1"/>
          <p:nvPr/>
        </p:nvSpPr>
        <p:spPr>
          <a:xfrm>
            <a:off x="9596728" y="4105324"/>
            <a:ext cx="650409" cy="831681"/>
          </a:xfrm>
          <a:prstGeom prst="rect">
            <a:avLst/>
          </a:prstGeom>
        </p:spPr>
        <p:txBody>
          <a:bodyPr vert="horz" lIns="130048" tIns="65024" rIns="130048" bIns="65024" rtlCol="0" anchor="ctr">
            <a:noAutofit/>
          </a:bodyPr>
          <a:lstStyle/>
          <a:p>
            <a:pPr lvl="0"/>
            <a:r>
              <a:rPr lang="en-US" sz="11378"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10598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75874" y="866987"/>
            <a:ext cx="9018972" cy="4298809"/>
          </a:xfrm>
        </p:spPr>
        <p:txBody>
          <a:bodyPr anchor="ctr">
            <a:normAutofit/>
          </a:bodyPr>
          <a:lstStyle>
            <a:lvl1pPr algn="l">
              <a:defRPr sz="6258" b="0" cap="none"/>
            </a:lvl1pPr>
          </a:lstStyle>
          <a:p>
            <a:r>
              <a:rPr lang="en-US"/>
              <a:t>Click to edit Master title style</a:t>
            </a:r>
          </a:p>
        </p:txBody>
      </p:sp>
      <p:sp>
        <p:nvSpPr>
          <p:cNvPr id="23" name="Text Placeholder 9"/>
          <p:cNvSpPr>
            <a:spLocks noGrp="1"/>
          </p:cNvSpPr>
          <p:nvPr>
            <p:ph type="body" sz="quarter" idx="13"/>
          </p:nvPr>
        </p:nvSpPr>
        <p:spPr>
          <a:xfrm>
            <a:off x="866982" y="5707662"/>
            <a:ext cx="9027863" cy="731375"/>
          </a:xfrm>
        </p:spPr>
        <p:txBody>
          <a:bodyPr anchor="b">
            <a:noAutofit/>
          </a:bodyPr>
          <a:lstStyle>
            <a:lvl1pPr marL="0" indent="0">
              <a:buFontTx/>
              <a:buNone/>
              <a:defRPr sz="3413">
                <a:solidFill>
                  <a:schemeClr val="accent1"/>
                </a:solidFill>
              </a:defRPr>
            </a:lvl1pPr>
            <a:lvl2pPr marL="650230" indent="0">
              <a:buFontTx/>
              <a:buNone/>
              <a:defRPr/>
            </a:lvl2pPr>
            <a:lvl3pPr marL="1300460" indent="0">
              <a:buFontTx/>
              <a:buNone/>
              <a:defRPr/>
            </a:lvl3pPr>
            <a:lvl4pPr marL="1950690" indent="0">
              <a:buFontTx/>
              <a:buNone/>
              <a:defRPr/>
            </a:lvl4pPr>
            <a:lvl5pPr marL="2600919" indent="0">
              <a:buFontTx/>
              <a:buNone/>
              <a:defRPr/>
            </a:lvl5pPr>
          </a:lstStyle>
          <a:p>
            <a:pPr lvl="0"/>
            <a:r>
              <a:rPr lang="en-US"/>
              <a:t>Click to edit Master text styles</a:t>
            </a:r>
          </a:p>
        </p:txBody>
      </p:sp>
      <p:sp>
        <p:nvSpPr>
          <p:cNvPr id="3" name="Text Placeholder 2"/>
          <p:cNvSpPr>
            <a:spLocks noGrp="1"/>
          </p:cNvSpPr>
          <p:nvPr>
            <p:ph type="body" idx="1"/>
          </p:nvPr>
        </p:nvSpPr>
        <p:spPr>
          <a:xfrm>
            <a:off x="866985" y="6439037"/>
            <a:ext cx="9027861" cy="2153122"/>
          </a:xfrm>
        </p:spPr>
        <p:txBody>
          <a:bodyPr anchor="t">
            <a:normAutofit/>
          </a:bodyPr>
          <a:lstStyle>
            <a:lvl1pPr marL="0" indent="0" algn="l">
              <a:buNone/>
              <a:defRPr sz="2560">
                <a:solidFill>
                  <a:schemeClr val="tx1">
                    <a:lumMod val="50000"/>
                    <a:lumOff val="50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3385362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DDF080-5E8C-48AD-84E5-6C08B304C14E}"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2836164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01066" y="866988"/>
            <a:ext cx="1392088" cy="7468730"/>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866985" y="866988"/>
            <a:ext cx="7388481" cy="74687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1694021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9" name="Title Text"/>
          <p:cNvSpPr txBox="1">
            <a:spLocks noGrp="1"/>
          </p:cNvSpPr>
          <p:nvPr>
            <p:ph type="title"/>
          </p:nvPr>
        </p:nvSpPr>
        <p:spPr>
          <a:prstGeom prst="rect">
            <a:avLst/>
          </a:prstGeom>
        </p:spPr>
        <p:txBody>
          <a:bodyPr/>
          <a:lstStyle/>
          <a:p>
            <a:r>
              <a:t>Title Text</a:t>
            </a:r>
          </a:p>
        </p:txBody>
      </p:sp>
      <p:sp>
        <p:nvSpPr>
          <p:cNvPr id="50"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407613885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 name="Image"/>
          <p:cNvSpPr>
            <a:spLocks noGrp="1"/>
          </p:cNvSpPr>
          <p:nvPr>
            <p:ph type="pic" sz="half" idx="13"/>
          </p:nvPr>
        </p:nvSpPr>
        <p:spPr>
          <a:xfrm>
            <a:off x="7645400" y="1701800"/>
            <a:ext cx="4674816" cy="6233087"/>
          </a:xfrm>
          <a:prstGeom prst="rect">
            <a:avLst/>
          </a:prstGeom>
        </p:spPr>
        <p:txBody>
          <a:bodyPr lIns="91439" tIns="45719" rIns="91439" bIns="45719" anchor="t">
            <a:noAutofit/>
          </a:bodyPr>
          <a:lstStyle/>
          <a:p>
            <a:endParaRPr/>
          </a:p>
        </p:txBody>
      </p:sp>
      <p:sp>
        <p:nvSpPr>
          <p:cNvPr id="40" name="Title Text"/>
          <p:cNvSpPr txBox="1">
            <a:spLocks noGrp="1"/>
          </p:cNvSpPr>
          <p:nvPr>
            <p:ph type="title"/>
          </p:nvPr>
        </p:nvSpPr>
        <p:spPr>
          <a:xfrm>
            <a:off x="304800" y="1778000"/>
            <a:ext cx="7327900" cy="3340100"/>
          </a:xfrm>
          <a:prstGeom prst="rect">
            <a:avLst/>
          </a:prstGeom>
          <a:effectLst>
            <a:outerShdw blurRad="25400" dist="12700" dir="5400000" rotWithShape="0">
              <a:srgbClr val="FFFFFF"/>
            </a:outerShdw>
          </a:effectLst>
        </p:spPr>
        <p:txBody>
          <a:bodyPr anchor="b"/>
          <a:lstStyle>
            <a:lvl1pPr>
              <a:defRPr>
                <a:solidFill>
                  <a:srgbClr val="4F5C3F">
                    <a:alpha val="69000"/>
                  </a:srgbClr>
                </a:solidFill>
                <a:effectLst>
                  <a:outerShdw blurRad="25400" dist="12700" dir="16200000" rotWithShape="0">
                    <a:srgbClr val="3A3A3A">
                      <a:alpha val="35000"/>
                    </a:srgbClr>
                  </a:outerShdw>
                </a:effectLst>
              </a:defRPr>
            </a:lvl1pPr>
          </a:lstStyle>
          <a:p>
            <a:r>
              <a:t>Title Text</a:t>
            </a:r>
          </a:p>
        </p:txBody>
      </p:sp>
      <p:sp>
        <p:nvSpPr>
          <p:cNvPr id="41" name="Body Level One…"/>
          <p:cNvSpPr txBox="1">
            <a:spLocks noGrp="1"/>
          </p:cNvSpPr>
          <p:nvPr>
            <p:ph type="body" sz="quarter" idx="1"/>
          </p:nvPr>
        </p:nvSpPr>
        <p:spPr>
          <a:xfrm>
            <a:off x="304800" y="5168900"/>
            <a:ext cx="7327900" cy="2743200"/>
          </a:xfrm>
          <a:prstGeom prst="rect">
            <a:avLst/>
          </a:prstGeom>
        </p:spPr>
        <p:txBody>
          <a:bodyPr anchor="t"/>
          <a:lstStyle>
            <a:lvl1pPr marL="0" indent="0" algn="ctr">
              <a:spcBef>
                <a:spcPts val="0"/>
              </a:spcBef>
              <a:buSzTx/>
              <a:buNone/>
              <a:defRPr sz="3200" i="1"/>
            </a:lvl1pPr>
            <a:lvl2pPr marL="0" indent="0" algn="ctr">
              <a:spcBef>
                <a:spcPts val="0"/>
              </a:spcBef>
              <a:buSzTx/>
              <a:buNone/>
              <a:defRPr sz="3200" i="1"/>
            </a:lvl2pPr>
            <a:lvl3pPr marL="0" indent="0" algn="ctr">
              <a:spcBef>
                <a:spcPts val="0"/>
              </a:spcBef>
              <a:buSzTx/>
              <a:buNone/>
              <a:defRPr sz="3200" i="1"/>
            </a:lvl3pPr>
            <a:lvl4pPr marL="0" indent="0" algn="ctr">
              <a:spcBef>
                <a:spcPts val="0"/>
              </a:spcBef>
              <a:buSzTx/>
              <a:buNone/>
              <a:defRPr sz="3200" i="1"/>
            </a:lvl4pPr>
            <a:lvl5pPr marL="0" indent="0" algn="ctr">
              <a:spcBef>
                <a:spcPts val="0"/>
              </a:spcBef>
              <a:buSzTx/>
              <a:buNone/>
              <a:defRPr sz="3200" i="1"/>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75896759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9"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94357197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DDF080-5E8C-48AD-84E5-6C08B304C14E}"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2946835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985" y="3841235"/>
            <a:ext cx="9027861" cy="2597804"/>
          </a:xfrm>
        </p:spPr>
        <p:txBody>
          <a:bodyPr anchor="b"/>
          <a:lstStyle>
            <a:lvl1pPr algn="l">
              <a:defRPr sz="5689" b="0" cap="none"/>
            </a:lvl1pPr>
          </a:lstStyle>
          <a:p>
            <a:r>
              <a:rPr lang="en-US"/>
              <a:t>Click to edit Master title style</a:t>
            </a:r>
          </a:p>
        </p:txBody>
      </p:sp>
      <p:sp>
        <p:nvSpPr>
          <p:cNvPr id="3" name="Text Placeholder 2"/>
          <p:cNvSpPr>
            <a:spLocks noGrp="1"/>
          </p:cNvSpPr>
          <p:nvPr>
            <p:ph type="body" idx="1"/>
          </p:nvPr>
        </p:nvSpPr>
        <p:spPr>
          <a:xfrm>
            <a:off x="866985" y="6439037"/>
            <a:ext cx="9027861" cy="1223680"/>
          </a:xfrm>
        </p:spPr>
        <p:txBody>
          <a:bodyPr anchor="t"/>
          <a:lstStyle>
            <a:lvl1pPr marL="0" indent="0" algn="l">
              <a:buNone/>
              <a:defRPr sz="2844">
                <a:solidFill>
                  <a:schemeClr val="tx1">
                    <a:lumMod val="50000"/>
                    <a:lumOff val="50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788721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66987" y="866987"/>
            <a:ext cx="9027860" cy="1878471"/>
          </a:xfrm>
        </p:spPr>
        <p:txBody>
          <a:bodyPr/>
          <a:lstStyle/>
          <a:p>
            <a:r>
              <a:rPr lang="en-US"/>
              <a:t>Click to edit Master title style</a:t>
            </a:r>
          </a:p>
        </p:txBody>
      </p:sp>
      <p:sp>
        <p:nvSpPr>
          <p:cNvPr id="3" name="Content Placeholder 2"/>
          <p:cNvSpPr>
            <a:spLocks noGrp="1"/>
          </p:cNvSpPr>
          <p:nvPr>
            <p:ph sz="half" idx="1"/>
          </p:nvPr>
        </p:nvSpPr>
        <p:spPr>
          <a:xfrm>
            <a:off x="866988" y="3072838"/>
            <a:ext cx="4391977" cy="5519320"/>
          </a:xfrm>
        </p:spPr>
        <p:txBody>
          <a:bodyPr>
            <a:normAutofit/>
          </a:bodyPr>
          <a:lstStyle>
            <a:lvl1pPr>
              <a:defRPr sz="2560"/>
            </a:lvl1pPr>
            <a:lvl2pPr>
              <a:defRPr sz="2276"/>
            </a:lvl2pPr>
            <a:lvl3pPr>
              <a:defRPr sz="1991"/>
            </a:lvl3pPr>
            <a:lvl4pPr>
              <a:defRPr sz="1707"/>
            </a:lvl4pPr>
            <a:lvl5pPr>
              <a:defRPr sz="1707"/>
            </a:lvl5pPr>
            <a:lvl6pPr>
              <a:defRPr sz="1707"/>
            </a:lvl6pPr>
            <a:lvl7pPr>
              <a:defRPr sz="1707"/>
            </a:lvl7pPr>
            <a:lvl8pPr>
              <a:defRPr sz="1707"/>
            </a:lvl8pPr>
            <a:lvl9pPr>
              <a:defRPr sz="17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02868" y="3072840"/>
            <a:ext cx="4391979" cy="5519322"/>
          </a:xfrm>
        </p:spPr>
        <p:txBody>
          <a:bodyPr>
            <a:normAutofit/>
          </a:bodyPr>
          <a:lstStyle>
            <a:lvl1pPr>
              <a:defRPr sz="2560"/>
            </a:lvl1pPr>
            <a:lvl2pPr>
              <a:defRPr sz="2276"/>
            </a:lvl2pPr>
            <a:lvl3pPr>
              <a:defRPr sz="1991"/>
            </a:lvl3pPr>
            <a:lvl4pPr>
              <a:defRPr sz="1707"/>
            </a:lvl4pPr>
            <a:lvl5pPr>
              <a:defRPr sz="1707"/>
            </a:lvl5pPr>
            <a:lvl6pPr>
              <a:defRPr sz="1707"/>
            </a:lvl6pPr>
            <a:lvl7pPr>
              <a:defRPr sz="1707"/>
            </a:lvl7pPr>
            <a:lvl8pPr>
              <a:defRPr sz="1707"/>
            </a:lvl8pPr>
            <a:lvl9pPr>
              <a:defRPr sz="170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pPr/>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3206554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6986" y="866987"/>
            <a:ext cx="9027858" cy="1878471"/>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66985" y="3073398"/>
            <a:ext cx="4395622" cy="819573"/>
          </a:xfrm>
        </p:spPr>
        <p:txBody>
          <a:bodyPr anchor="b">
            <a:noAutofit/>
          </a:bodyPr>
          <a:lstStyle>
            <a:lvl1pPr marL="0" indent="0">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66985" y="3892973"/>
            <a:ext cx="4395622" cy="469918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99222" y="3073398"/>
            <a:ext cx="4395622" cy="819573"/>
          </a:xfrm>
        </p:spPr>
        <p:txBody>
          <a:bodyPr anchor="b">
            <a:noAutofit/>
          </a:bodyPr>
          <a:lstStyle>
            <a:lvl1pPr marL="0" indent="0">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5499222" y="3892973"/>
            <a:ext cx="4395622" cy="469918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3/13/2026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2892941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66985" y="866987"/>
            <a:ext cx="9027860" cy="1878471"/>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3/13/2026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871451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3444081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985" y="2131348"/>
            <a:ext cx="3968259" cy="1818263"/>
          </a:xfrm>
        </p:spPr>
        <p:txBody>
          <a:bodyPr anchor="b">
            <a:normAutofit/>
          </a:bodyPr>
          <a:lstStyle>
            <a:lvl1pPr>
              <a:defRPr sz="2844"/>
            </a:lvl1pPr>
          </a:lstStyle>
          <a:p>
            <a:r>
              <a:rPr lang="en-US"/>
              <a:t>Click to edit Master title style</a:t>
            </a:r>
          </a:p>
        </p:txBody>
      </p:sp>
      <p:sp>
        <p:nvSpPr>
          <p:cNvPr id="3" name="Content Placeholder 2"/>
          <p:cNvSpPr>
            <a:spLocks noGrp="1"/>
          </p:cNvSpPr>
          <p:nvPr>
            <p:ph idx="1"/>
          </p:nvPr>
        </p:nvSpPr>
        <p:spPr>
          <a:xfrm>
            <a:off x="5079147" y="732338"/>
            <a:ext cx="4815697" cy="78598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66985" y="3949610"/>
            <a:ext cx="3968259" cy="3675661"/>
          </a:xfrm>
        </p:spPr>
        <p:txBody>
          <a:bodyPr>
            <a:normAutofit/>
          </a:bodyPr>
          <a:lstStyle>
            <a:lvl1pPr marL="0" indent="0">
              <a:buNone/>
              <a:defRPr sz="1991"/>
            </a:lvl1pPr>
            <a:lvl2pPr marL="487672" indent="0">
              <a:buNone/>
              <a:defRPr sz="1493"/>
            </a:lvl2pPr>
            <a:lvl3pPr marL="975345" indent="0">
              <a:buNone/>
              <a:defRPr sz="1280"/>
            </a:lvl3pPr>
            <a:lvl4pPr marL="1463017" indent="0">
              <a:buNone/>
              <a:defRPr sz="1067"/>
            </a:lvl4pPr>
            <a:lvl5pPr marL="1950690" indent="0">
              <a:buNone/>
              <a:defRPr sz="1067"/>
            </a:lvl5pPr>
            <a:lvl6pPr marL="2438362" indent="0">
              <a:buNone/>
              <a:defRPr sz="1067"/>
            </a:lvl6pPr>
            <a:lvl7pPr marL="2926034" indent="0">
              <a:buNone/>
              <a:defRPr sz="1067"/>
            </a:lvl7pPr>
            <a:lvl8pPr marL="3413707" indent="0">
              <a:buNone/>
              <a:defRPr sz="1067"/>
            </a:lvl8pPr>
            <a:lvl9pPr marL="3901379"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2369315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985" y="6827520"/>
            <a:ext cx="9027860" cy="806027"/>
          </a:xfrm>
        </p:spPr>
        <p:txBody>
          <a:bodyPr anchor="b">
            <a:normAutofit/>
          </a:bodyPr>
          <a:lstStyle>
            <a:lvl1pPr algn="l">
              <a:defRPr sz="3413" b="0"/>
            </a:lvl1pPr>
          </a:lstStyle>
          <a:p>
            <a:r>
              <a:rPr lang="en-US"/>
              <a:t>Click to edit Master title style</a:t>
            </a:r>
          </a:p>
        </p:txBody>
      </p:sp>
      <p:sp>
        <p:nvSpPr>
          <p:cNvPr id="3" name="Picture Placeholder 2"/>
          <p:cNvSpPr>
            <a:spLocks noGrp="1" noChangeAspect="1"/>
          </p:cNvSpPr>
          <p:nvPr>
            <p:ph type="pic" idx="1"/>
          </p:nvPr>
        </p:nvSpPr>
        <p:spPr>
          <a:xfrm>
            <a:off x="866985" y="866986"/>
            <a:ext cx="9027860" cy="5469466"/>
          </a:xfrm>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866985" y="7633547"/>
            <a:ext cx="9027860" cy="958612"/>
          </a:xfrm>
        </p:spPr>
        <p:txBody>
          <a:bodyPr>
            <a:normAutofit/>
          </a:bodyPr>
          <a:lstStyle>
            <a:lvl1pPr marL="0" indent="0">
              <a:buNone/>
              <a:defRPr sz="1707"/>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3526587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2041" y="-12043"/>
            <a:ext cx="13041500" cy="977768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866986" y="866987"/>
            <a:ext cx="9027858" cy="187847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866985" y="3072840"/>
            <a:ext cx="9027860" cy="55193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87478" y="8592161"/>
            <a:ext cx="972988"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B61BEF0D-F0BB-DE4B-95CE-6DB70DBA9567}" type="datetimeFigureOut">
              <a:rPr lang="en-US" smtClean="0"/>
              <a:pPr/>
              <a:t>3/13/2026</a:t>
            </a:fld>
            <a:endParaRPr lang="en-US"/>
          </a:p>
        </p:txBody>
      </p:sp>
      <p:sp>
        <p:nvSpPr>
          <p:cNvPr id="5" name="Footer Placeholder 4"/>
          <p:cNvSpPr>
            <a:spLocks noGrp="1"/>
          </p:cNvSpPr>
          <p:nvPr>
            <p:ph type="ftr" sz="quarter" idx="3"/>
          </p:nvPr>
        </p:nvSpPr>
        <p:spPr>
          <a:xfrm>
            <a:off x="866986" y="8592161"/>
            <a:ext cx="6574895" cy="519289"/>
          </a:xfrm>
          <a:prstGeom prst="rect">
            <a:avLst/>
          </a:prstGeom>
        </p:spPr>
        <p:txBody>
          <a:bodyPr vert="horz" lIns="91440" tIns="45720" rIns="91440" bIns="45720" rtlCol="0" anchor="ctr"/>
          <a:lstStyle>
            <a:lvl1pPr algn="l">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65762" y="8592161"/>
            <a:ext cx="729085" cy="519289"/>
          </a:xfrm>
          <a:prstGeom prst="rect">
            <a:avLst/>
          </a:prstGeom>
        </p:spPr>
        <p:txBody>
          <a:bodyPr vert="horz" lIns="91440" tIns="45720" rIns="91440" bIns="45720" rtlCol="0" anchor="ctr"/>
          <a:lstStyle>
            <a:lvl1pPr algn="r">
              <a:defRPr sz="1280">
                <a:solidFill>
                  <a:schemeClr val="accent1"/>
                </a:solidFill>
              </a:defRPr>
            </a:lvl1p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1279175912"/>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8" r:id="rId17"/>
    <p:sldLayoutId id="2147483849" r:id="rId18"/>
    <p:sldLayoutId id="2147483850" r:id="rId19"/>
  </p:sldLayoutIdLst>
  <p:txStyles>
    <p:titleStyle>
      <a:lvl1pPr algn="l" defTabSz="650230" rtl="0" eaLnBrk="1" latinLnBrk="0" hangingPunct="1">
        <a:spcBef>
          <a:spcPct val="0"/>
        </a:spcBef>
        <a:buNone/>
        <a:defRPr sz="512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87672" algn="l" defTabSz="650230" rtl="0" eaLnBrk="1" latinLnBrk="0" hangingPunct="1">
        <a:spcBef>
          <a:spcPts val="1422"/>
        </a:spcBef>
        <a:spcAft>
          <a:spcPts val="0"/>
        </a:spcAft>
        <a:buClr>
          <a:schemeClr val="accent1"/>
        </a:buClr>
        <a:buSzPct val="80000"/>
        <a:buFont typeface="Wingdings 3" charset="2"/>
        <a:buChar char=""/>
        <a:defRPr sz="2560" kern="1200">
          <a:solidFill>
            <a:schemeClr val="tx1">
              <a:lumMod val="75000"/>
              <a:lumOff val="25000"/>
            </a:schemeClr>
          </a:solidFill>
          <a:latin typeface="+mn-lt"/>
          <a:ea typeface="+mn-ea"/>
          <a:cs typeface="+mn-cs"/>
        </a:defRPr>
      </a:lvl1pPr>
      <a:lvl2pPr marL="1056623" indent="-406394" algn="l" defTabSz="650230" rtl="0" eaLnBrk="1" latinLnBrk="0" hangingPunct="1">
        <a:spcBef>
          <a:spcPts val="1422"/>
        </a:spcBef>
        <a:spcAft>
          <a:spcPts val="0"/>
        </a:spcAft>
        <a:buClr>
          <a:schemeClr val="accent1"/>
        </a:buClr>
        <a:buSzPct val="80000"/>
        <a:buFont typeface="Wingdings 3" charset="2"/>
        <a:buChar char=""/>
        <a:defRPr sz="2276" kern="1200">
          <a:solidFill>
            <a:schemeClr val="tx1">
              <a:lumMod val="75000"/>
              <a:lumOff val="25000"/>
            </a:schemeClr>
          </a:solidFill>
          <a:latin typeface="+mn-lt"/>
          <a:ea typeface="+mn-ea"/>
          <a:cs typeface="+mn-cs"/>
        </a:defRPr>
      </a:lvl2pPr>
      <a:lvl3pPr marL="1625575" indent="-325115" algn="l" defTabSz="650230" rtl="0" eaLnBrk="1" latinLnBrk="0" hangingPunct="1">
        <a:spcBef>
          <a:spcPts val="1422"/>
        </a:spcBef>
        <a:spcAft>
          <a:spcPts val="0"/>
        </a:spcAft>
        <a:buClr>
          <a:schemeClr val="accent1"/>
        </a:buClr>
        <a:buSzPct val="80000"/>
        <a:buFont typeface="Wingdings 3" charset="2"/>
        <a:buChar char=""/>
        <a:defRPr sz="1991" kern="1200">
          <a:solidFill>
            <a:schemeClr val="tx1">
              <a:lumMod val="75000"/>
              <a:lumOff val="25000"/>
            </a:schemeClr>
          </a:solidFill>
          <a:latin typeface="+mn-lt"/>
          <a:ea typeface="+mn-ea"/>
          <a:cs typeface="+mn-cs"/>
        </a:defRPr>
      </a:lvl3pPr>
      <a:lvl4pPr marL="2275804" indent="-325115" algn="l" defTabSz="650230" rtl="0" eaLnBrk="1" latinLnBrk="0" hangingPunct="1">
        <a:spcBef>
          <a:spcPts val="1422"/>
        </a:spcBef>
        <a:spcAft>
          <a:spcPts val="0"/>
        </a:spcAft>
        <a:buClr>
          <a:schemeClr val="accent1"/>
        </a:buClr>
        <a:buSzPct val="80000"/>
        <a:buFont typeface="Wingdings 3" charset="2"/>
        <a:buChar char=""/>
        <a:defRPr sz="1707" kern="1200">
          <a:solidFill>
            <a:schemeClr val="tx1">
              <a:lumMod val="75000"/>
              <a:lumOff val="25000"/>
            </a:schemeClr>
          </a:solidFill>
          <a:latin typeface="+mn-lt"/>
          <a:ea typeface="+mn-ea"/>
          <a:cs typeface="+mn-cs"/>
        </a:defRPr>
      </a:lvl4pPr>
      <a:lvl5pPr marL="2926034" indent="-325115" algn="l" defTabSz="650230" rtl="0" eaLnBrk="1" latinLnBrk="0" hangingPunct="1">
        <a:spcBef>
          <a:spcPts val="1422"/>
        </a:spcBef>
        <a:spcAft>
          <a:spcPts val="0"/>
        </a:spcAft>
        <a:buClr>
          <a:schemeClr val="accent1"/>
        </a:buClr>
        <a:buSzPct val="80000"/>
        <a:buFont typeface="Wingdings 3" charset="2"/>
        <a:buChar char=""/>
        <a:defRPr sz="1707" kern="1200">
          <a:solidFill>
            <a:schemeClr val="tx1">
              <a:lumMod val="75000"/>
              <a:lumOff val="25000"/>
            </a:schemeClr>
          </a:solidFill>
          <a:latin typeface="+mn-lt"/>
          <a:ea typeface="+mn-ea"/>
          <a:cs typeface="+mn-cs"/>
        </a:defRPr>
      </a:lvl5pPr>
      <a:lvl6pPr marL="3576264" indent="-325115" algn="l" defTabSz="650230" rtl="0" eaLnBrk="1" latinLnBrk="0" hangingPunct="1">
        <a:spcBef>
          <a:spcPts val="1422"/>
        </a:spcBef>
        <a:spcAft>
          <a:spcPts val="0"/>
        </a:spcAft>
        <a:buClr>
          <a:schemeClr val="accent1"/>
        </a:buClr>
        <a:buSzPct val="80000"/>
        <a:buFont typeface="Wingdings 3" charset="2"/>
        <a:buChar char=""/>
        <a:defRPr sz="1707" kern="1200">
          <a:solidFill>
            <a:schemeClr val="tx1">
              <a:lumMod val="75000"/>
              <a:lumOff val="25000"/>
            </a:schemeClr>
          </a:solidFill>
          <a:latin typeface="+mn-lt"/>
          <a:ea typeface="+mn-ea"/>
          <a:cs typeface="+mn-cs"/>
        </a:defRPr>
      </a:lvl6pPr>
      <a:lvl7pPr marL="4226494" indent="-325115" algn="l" defTabSz="650230" rtl="0" eaLnBrk="1" latinLnBrk="0" hangingPunct="1">
        <a:spcBef>
          <a:spcPts val="1422"/>
        </a:spcBef>
        <a:spcAft>
          <a:spcPts val="0"/>
        </a:spcAft>
        <a:buClr>
          <a:schemeClr val="accent1"/>
        </a:buClr>
        <a:buSzPct val="80000"/>
        <a:buFont typeface="Wingdings 3" charset="2"/>
        <a:buChar char=""/>
        <a:defRPr sz="1707" kern="1200">
          <a:solidFill>
            <a:schemeClr val="tx1">
              <a:lumMod val="75000"/>
              <a:lumOff val="25000"/>
            </a:schemeClr>
          </a:solidFill>
          <a:latin typeface="+mn-lt"/>
          <a:ea typeface="+mn-ea"/>
          <a:cs typeface="+mn-cs"/>
        </a:defRPr>
      </a:lvl7pPr>
      <a:lvl8pPr marL="4876724" indent="-325115" algn="l" defTabSz="650230" rtl="0" eaLnBrk="1" latinLnBrk="0" hangingPunct="1">
        <a:spcBef>
          <a:spcPts val="1422"/>
        </a:spcBef>
        <a:spcAft>
          <a:spcPts val="0"/>
        </a:spcAft>
        <a:buClr>
          <a:schemeClr val="accent1"/>
        </a:buClr>
        <a:buSzPct val="80000"/>
        <a:buFont typeface="Wingdings 3" charset="2"/>
        <a:buChar char=""/>
        <a:defRPr sz="1707" kern="1200">
          <a:solidFill>
            <a:schemeClr val="tx1">
              <a:lumMod val="75000"/>
              <a:lumOff val="25000"/>
            </a:schemeClr>
          </a:solidFill>
          <a:latin typeface="+mn-lt"/>
          <a:ea typeface="+mn-ea"/>
          <a:cs typeface="+mn-cs"/>
        </a:defRPr>
      </a:lvl8pPr>
      <a:lvl9pPr marL="5526954" indent="-325115" algn="l" defTabSz="650230" rtl="0" eaLnBrk="1" latinLnBrk="0" hangingPunct="1">
        <a:spcBef>
          <a:spcPts val="1422"/>
        </a:spcBef>
        <a:spcAft>
          <a:spcPts val="0"/>
        </a:spcAft>
        <a:buClr>
          <a:schemeClr val="accent1"/>
        </a:buClr>
        <a:buSzPct val="80000"/>
        <a:buFont typeface="Wingdings 3" charset="2"/>
        <a:buChar char=""/>
        <a:defRPr sz="1707" kern="1200">
          <a:solidFill>
            <a:schemeClr val="tx1">
              <a:lumMod val="75000"/>
              <a:lumOff val="25000"/>
            </a:schemeClr>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app=desktop&amp;v=bXe4yVmCN_8" TargetMode="External"/><Relationship Id="rId2" Type="http://schemas.openxmlformats.org/officeDocument/2006/relationships/hyperlink" Target="https://www.youtube.com/watch?v=djnFZ7di7iA"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ideo" Target="https://www.youtube.com/embed/bXe4yVmCN_8?feature=oembed" TargetMode="External"/><Relationship Id="rId5" Type="http://schemas.openxmlformats.org/officeDocument/2006/relationships/image" Target="../media/image42.jpeg"/><Relationship Id="rId4" Type="http://schemas.openxmlformats.org/officeDocument/2006/relationships/hyperlink" Target="https://www.youtube.com/watch?app=desktop&amp;v=bXe4yVmCN_8"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hyperlink" Target="https://wildlife.ca.gov/Regions/2/Nature-Bowl" TargetMode="External"/><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hyperlink" Target="mailto:Julia.Sisneros@wildlife.c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76098-05B1-9A40-BE4D-4D6A3C9F3A25}"/>
              </a:ext>
            </a:extLst>
          </p:cNvPr>
          <p:cNvSpPr>
            <a:spLocks noGrp="1"/>
          </p:cNvSpPr>
          <p:nvPr>
            <p:ph type="title"/>
          </p:nvPr>
        </p:nvSpPr>
        <p:spPr>
          <a:xfrm>
            <a:off x="866986" y="97321"/>
            <a:ext cx="9420013" cy="1807679"/>
          </a:xfrm>
        </p:spPr>
        <p:txBody>
          <a:bodyPr>
            <a:normAutofit fontScale="90000"/>
          </a:bodyPr>
          <a:lstStyle/>
          <a:p>
            <a:r>
              <a:rPr lang="en-US" sz="7300" b="1" dirty="0">
                <a:latin typeface="Century Gothic"/>
              </a:rPr>
              <a:t>Nature Bowl 2025</a:t>
            </a:r>
            <a:br>
              <a:rPr lang="en-US" sz="5100" dirty="0">
                <a:latin typeface="Century Gothic" panose="020B0502020202020204" pitchFamily="34" charset="0"/>
              </a:rPr>
            </a:br>
            <a:r>
              <a:rPr lang="en-US" sz="5100" i="1" dirty="0">
                <a:latin typeface="Century Gothic"/>
              </a:rPr>
              <a:t>Judge and Volunteer Training</a:t>
            </a:r>
            <a:endParaRPr lang="en-US" sz="5100" dirty="0">
              <a:latin typeface="Century Gothic" panose="020B0502020202020204" pitchFamily="34" charset="0"/>
            </a:endParaRPr>
          </a:p>
        </p:txBody>
      </p:sp>
      <p:pic>
        <p:nvPicPr>
          <p:cNvPr id="5" name="California Department of Fish and Wildlife logo." descr="California Department of Fish and Wildlife logo.">
            <a:extLst>
              <a:ext uri="{FF2B5EF4-FFF2-40B4-BE49-F238E27FC236}">
                <a16:creationId xmlns:a16="http://schemas.microsoft.com/office/drawing/2014/main" id="{DDB5CB82-2801-4D59-900E-B49C7246FB22}"/>
              </a:ext>
            </a:extLst>
          </p:cNvPr>
          <p:cNvPicPr>
            <a:picLocks noChangeAspect="1"/>
          </p:cNvPicPr>
          <p:nvPr/>
        </p:nvPicPr>
        <p:blipFill>
          <a:blip r:embed="rId2"/>
          <a:stretch>
            <a:fillRect/>
          </a:stretch>
        </p:blipFill>
        <p:spPr>
          <a:xfrm>
            <a:off x="10606474" y="97321"/>
            <a:ext cx="2002653" cy="2648137"/>
          </a:xfrm>
          <a:prstGeom prst="rect">
            <a:avLst/>
          </a:prstGeom>
          <a:ln w="12700">
            <a:miter lim="400000"/>
          </a:ln>
        </p:spPr>
      </p:pic>
      <p:pic>
        <p:nvPicPr>
          <p:cNvPr id="6" name="Kids closely examining the leaves of a plant." descr="Kids closely examining the leaves of a plant.">
            <a:extLst>
              <a:ext uri="{FF2B5EF4-FFF2-40B4-BE49-F238E27FC236}">
                <a16:creationId xmlns:a16="http://schemas.microsoft.com/office/drawing/2014/main" id="{4E7DB6EC-EDC8-15BC-D54B-67B6848A2820}"/>
              </a:ext>
            </a:extLst>
          </p:cNvPr>
          <p:cNvPicPr>
            <a:picLocks noGrp="1" noChangeAspect="1"/>
          </p:cNvPicPr>
          <p:nvPr>
            <p:ph sz="half" idx="1"/>
          </p:nvPr>
        </p:nvPicPr>
        <p:blipFill>
          <a:blip r:embed="rId3"/>
          <a:stretch>
            <a:fillRect/>
          </a:stretch>
        </p:blipFill>
        <p:spPr>
          <a:xfrm>
            <a:off x="175954" y="2878993"/>
            <a:ext cx="4111223" cy="5518150"/>
          </a:xfrm>
          <a:prstGeom prst="rect">
            <a:avLst/>
          </a:prstGeom>
        </p:spPr>
      </p:pic>
      <p:pic>
        <p:nvPicPr>
          <p:cNvPr id="7" name="Native bee taking pollen from a native wildlflower." descr="Native bee taking pollen from a native wildlflower.">
            <a:extLst>
              <a:ext uri="{FF2B5EF4-FFF2-40B4-BE49-F238E27FC236}">
                <a16:creationId xmlns:a16="http://schemas.microsoft.com/office/drawing/2014/main" id="{253C1D5D-11AA-317A-E08E-9D4CBB40C526}"/>
              </a:ext>
            </a:extLst>
          </p:cNvPr>
          <p:cNvPicPr>
            <a:picLocks noGrp="1" noChangeAspect="1"/>
          </p:cNvPicPr>
          <p:nvPr>
            <p:ph sz="half" idx="2"/>
          </p:nvPr>
        </p:nvPicPr>
        <p:blipFill>
          <a:blip r:embed="rId4"/>
          <a:srcRect t="9003" b="9003"/>
          <a:stretch>
            <a:fillRect/>
          </a:stretch>
        </p:blipFill>
        <p:spPr>
          <a:xfrm>
            <a:off x="4287177" y="2999185"/>
            <a:ext cx="8353678" cy="5277767"/>
          </a:xfrm>
          <a:prstGeom prst="rect">
            <a:avLst/>
          </a:prstGeom>
        </p:spPr>
      </p:pic>
    </p:spTree>
    <p:extLst>
      <p:ext uri="{BB962C8B-B14F-4D97-AF65-F5344CB8AC3E}">
        <p14:creationId xmlns:p14="http://schemas.microsoft.com/office/powerpoint/2010/main" val="2859563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B7C30-28CD-F2EB-C586-24D47AA3085A}"/>
              </a:ext>
            </a:extLst>
          </p:cNvPr>
          <p:cNvSpPr>
            <a:spLocks noGrp="1"/>
          </p:cNvSpPr>
          <p:nvPr>
            <p:ph type="title"/>
          </p:nvPr>
        </p:nvSpPr>
        <p:spPr>
          <a:xfrm>
            <a:off x="200236" y="327237"/>
            <a:ext cx="9027858" cy="985985"/>
          </a:xfrm>
        </p:spPr>
        <p:txBody>
          <a:bodyPr/>
          <a:lstStyle/>
          <a:p>
            <a:r>
              <a:rPr lang="en-US" sz="5100" dirty="0">
                <a:latin typeface="Century Gothic" panose="020B0502020202020204" pitchFamily="34" charset="0"/>
              </a:rPr>
              <a:t>General Schedule</a:t>
            </a:r>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7CB773F9-5048-6143-D234-4EA1A24207CA}"/>
              </a:ext>
            </a:extLst>
          </p:cNvPr>
          <p:cNvSpPr>
            <a:spLocks noGrp="1"/>
          </p:cNvSpPr>
          <p:nvPr>
            <p:ph type="body" idx="1"/>
          </p:nvPr>
        </p:nvSpPr>
        <p:spPr>
          <a:xfrm>
            <a:off x="200235" y="2167965"/>
            <a:ext cx="9027860" cy="403464"/>
          </a:xfrm>
        </p:spPr>
        <p:txBody>
          <a:bodyPr vert="horz" lIns="91440" tIns="45720" rIns="91440" bIns="45720" rtlCol="0" anchor="t">
            <a:normAutofit fontScale="92500" lnSpcReduction="20000"/>
          </a:bodyPr>
          <a:lstStyle/>
          <a:p>
            <a:pPr marL="0" indent="0">
              <a:buNone/>
            </a:pPr>
            <a:r>
              <a:rPr lang="en-US" sz="2550" b="1" dirty="0">
                <a:latin typeface="Century Gothic"/>
              </a:rPr>
              <a:t>Sample Schedule</a:t>
            </a:r>
          </a:p>
        </p:txBody>
      </p:sp>
      <p:sp>
        <p:nvSpPr>
          <p:cNvPr id="7" name="Text Placeholder 2">
            <a:extLst>
              <a:ext uri="{FF2B5EF4-FFF2-40B4-BE49-F238E27FC236}">
                <a16:creationId xmlns:a16="http://schemas.microsoft.com/office/drawing/2014/main" id="{E5F265C4-31EC-1E9B-EEBD-0748021CDA4E}"/>
              </a:ext>
            </a:extLst>
          </p:cNvPr>
          <p:cNvSpPr txBox="1">
            <a:spLocks/>
          </p:cNvSpPr>
          <p:nvPr/>
        </p:nvSpPr>
        <p:spPr>
          <a:xfrm>
            <a:off x="209760" y="5844615"/>
            <a:ext cx="9027860" cy="403464"/>
          </a:xfrm>
          <a:prstGeom prst="rect">
            <a:avLst/>
          </a:prstGeom>
        </p:spPr>
        <p:txBody>
          <a:bodyPr vert="horz" lIns="91440" tIns="45720" rIns="91440" bIns="45720" rtlCol="0" anchor="t">
            <a:normAutofit fontScale="92500" lnSpcReduction="20000"/>
          </a:bodyPr>
          <a:lstStyle>
            <a:lvl1pPr marL="487672" indent="-487672" algn="l" defTabSz="650230" rtl="0" eaLnBrk="1" latinLnBrk="0" hangingPunct="1">
              <a:spcBef>
                <a:spcPts val="1422"/>
              </a:spcBef>
              <a:spcAft>
                <a:spcPts val="0"/>
              </a:spcAft>
              <a:buClr>
                <a:schemeClr val="accent1"/>
              </a:buClr>
              <a:buSzPct val="80000"/>
              <a:buFont typeface="Wingdings 3" charset="2"/>
              <a:buBlip>
                <a:blip r:embed="rId2"/>
              </a:buBlip>
              <a:defRPr sz="2560" kern="1200">
                <a:solidFill>
                  <a:schemeClr val="tx1">
                    <a:lumMod val="75000"/>
                    <a:lumOff val="25000"/>
                  </a:schemeClr>
                </a:solidFill>
                <a:latin typeface="+mn-lt"/>
                <a:ea typeface="+mn-ea"/>
                <a:cs typeface="+mn-cs"/>
              </a:defRPr>
            </a:lvl1pPr>
            <a:lvl2pPr marL="1056623" indent="-406394" algn="l" defTabSz="650230" rtl="0" eaLnBrk="1" latinLnBrk="0" hangingPunct="1">
              <a:spcBef>
                <a:spcPts val="1422"/>
              </a:spcBef>
              <a:spcAft>
                <a:spcPts val="0"/>
              </a:spcAft>
              <a:buClr>
                <a:schemeClr val="accent1"/>
              </a:buClr>
              <a:buSzPct val="80000"/>
              <a:buFont typeface="Wingdings 3" charset="2"/>
              <a:buBlip>
                <a:blip r:embed="rId2"/>
              </a:buBlip>
              <a:defRPr sz="2276" kern="1200">
                <a:solidFill>
                  <a:schemeClr val="tx1">
                    <a:lumMod val="75000"/>
                    <a:lumOff val="25000"/>
                  </a:schemeClr>
                </a:solidFill>
                <a:latin typeface="+mn-lt"/>
                <a:ea typeface="+mn-ea"/>
                <a:cs typeface="+mn-cs"/>
              </a:defRPr>
            </a:lvl2pPr>
            <a:lvl3pPr marL="1625575" indent="-325115" algn="l" defTabSz="650230" rtl="0" eaLnBrk="1" latinLnBrk="0" hangingPunct="1">
              <a:spcBef>
                <a:spcPts val="1422"/>
              </a:spcBef>
              <a:spcAft>
                <a:spcPts val="0"/>
              </a:spcAft>
              <a:buClr>
                <a:schemeClr val="accent1"/>
              </a:buClr>
              <a:buSzPct val="80000"/>
              <a:buFont typeface="Wingdings 3" charset="2"/>
              <a:buBlip>
                <a:blip r:embed="rId2"/>
              </a:buBlip>
              <a:defRPr sz="1991" kern="1200">
                <a:solidFill>
                  <a:schemeClr val="tx1">
                    <a:lumMod val="75000"/>
                    <a:lumOff val="25000"/>
                  </a:schemeClr>
                </a:solidFill>
                <a:latin typeface="+mn-lt"/>
                <a:ea typeface="+mn-ea"/>
                <a:cs typeface="+mn-cs"/>
              </a:defRPr>
            </a:lvl3pPr>
            <a:lvl4pPr marL="2275804" indent="-325115" algn="l" defTabSz="650230" rtl="0" eaLnBrk="1" latinLnBrk="0" hangingPunct="1">
              <a:spcBef>
                <a:spcPts val="1422"/>
              </a:spcBef>
              <a:spcAft>
                <a:spcPts val="0"/>
              </a:spcAft>
              <a:buClr>
                <a:schemeClr val="accent1"/>
              </a:buClr>
              <a:buSzPct val="80000"/>
              <a:buFont typeface="Wingdings 3" charset="2"/>
              <a:buBlip>
                <a:blip r:embed="rId2"/>
              </a:buBlip>
              <a:defRPr sz="1707" kern="1200">
                <a:solidFill>
                  <a:schemeClr val="tx1">
                    <a:lumMod val="75000"/>
                    <a:lumOff val="25000"/>
                  </a:schemeClr>
                </a:solidFill>
                <a:latin typeface="+mn-lt"/>
                <a:ea typeface="+mn-ea"/>
                <a:cs typeface="+mn-cs"/>
              </a:defRPr>
            </a:lvl4pPr>
            <a:lvl5pPr marL="2926034" indent="-325115" algn="l" defTabSz="650230" rtl="0" eaLnBrk="1" latinLnBrk="0" hangingPunct="1">
              <a:spcBef>
                <a:spcPts val="1422"/>
              </a:spcBef>
              <a:spcAft>
                <a:spcPts val="0"/>
              </a:spcAft>
              <a:buClr>
                <a:schemeClr val="accent1"/>
              </a:buClr>
              <a:buSzPct val="80000"/>
              <a:buFont typeface="Wingdings 3" charset="2"/>
              <a:buBlip>
                <a:blip r:embed="rId2"/>
              </a:buBlip>
              <a:defRPr sz="1707" kern="1200">
                <a:solidFill>
                  <a:schemeClr val="tx1">
                    <a:lumMod val="75000"/>
                    <a:lumOff val="25000"/>
                  </a:schemeClr>
                </a:solidFill>
                <a:latin typeface="+mn-lt"/>
                <a:ea typeface="+mn-ea"/>
                <a:cs typeface="+mn-cs"/>
              </a:defRPr>
            </a:lvl5pPr>
            <a:lvl6pPr marL="3576264" indent="-325115" algn="l" defTabSz="650230" rtl="0" eaLnBrk="1" latinLnBrk="0" hangingPunct="1">
              <a:spcBef>
                <a:spcPts val="1422"/>
              </a:spcBef>
              <a:spcAft>
                <a:spcPts val="0"/>
              </a:spcAft>
              <a:buClr>
                <a:schemeClr val="accent1"/>
              </a:buClr>
              <a:buSzPct val="80000"/>
              <a:buFont typeface="Wingdings 3" charset="2"/>
              <a:buChar char=""/>
              <a:defRPr sz="1707" kern="1200">
                <a:solidFill>
                  <a:schemeClr val="tx1">
                    <a:lumMod val="75000"/>
                    <a:lumOff val="25000"/>
                  </a:schemeClr>
                </a:solidFill>
                <a:latin typeface="+mn-lt"/>
                <a:ea typeface="+mn-ea"/>
                <a:cs typeface="+mn-cs"/>
              </a:defRPr>
            </a:lvl6pPr>
            <a:lvl7pPr marL="4226494" indent="-325115" algn="l" defTabSz="650230" rtl="0" eaLnBrk="1" latinLnBrk="0" hangingPunct="1">
              <a:spcBef>
                <a:spcPts val="1422"/>
              </a:spcBef>
              <a:spcAft>
                <a:spcPts val="0"/>
              </a:spcAft>
              <a:buClr>
                <a:schemeClr val="accent1"/>
              </a:buClr>
              <a:buSzPct val="80000"/>
              <a:buFont typeface="Wingdings 3" charset="2"/>
              <a:buChar char=""/>
              <a:defRPr sz="1707" kern="1200">
                <a:solidFill>
                  <a:schemeClr val="tx1">
                    <a:lumMod val="75000"/>
                    <a:lumOff val="25000"/>
                  </a:schemeClr>
                </a:solidFill>
                <a:latin typeface="+mn-lt"/>
                <a:ea typeface="+mn-ea"/>
                <a:cs typeface="+mn-cs"/>
              </a:defRPr>
            </a:lvl7pPr>
            <a:lvl8pPr marL="4876724" indent="-325115" algn="l" defTabSz="650230" rtl="0" eaLnBrk="1" latinLnBrk="0" hangingPunct="1">
              <a:spcBef>
                <a:spcPts val="1422"/>
              </a:spcBef>
              <a:spcAft>
                <a:spcPts val="0"/>
              </a:spcAft>
              <a:buClr>
                <a:schemeClr val="accent1"/>
              </a:buClr>
              <a:buSzPct val="80000"/>
              <a:buFont typeface="Wingdings 3" charset="2"/>
              <a:buChar char=""/>
              <a:defRPr sz="1707" kern="1200">
                <a:solidFill>
                  <a:schemeClr val="tx1">
                    <a:lumMod val="75000"/>
                    <a:lumOff val="25000"/>
                  </a:schemeClr>
                </a:solidFill>
                <a:latin typeface="+mn-lt"/>
                <a:ea typeface="+mn-ea"/>
                <a:cs typeface="+mn-cs"/>
              </a:defRPr>
            </a:lvl8pPr>
            <a:lvl9pPr marL="5526954" indent="-325115" algn="l" defTabSz="650230" rtl="0" eaLnBrk="1" latinLnBrk="0" hangingPunct="1">
              <a:spcBef>
                <a:spcPts val="1422"/>
              </a:spcBef>
              <a:spcAft>
                <a:spcPts val="0"/>
              </a:spcAft>
              <a:buClr>
                <a:schemeClr val="accent1"/>
              </a:buClr>
              <a:buSzPct val="80000"/>
              <a:buFont typeface="Wingdings 3" charset="2"/>
              <a:buChar char=""/>
              <a:defRPr sz="1707" kern="1200">
                <a:solidFill>
                  <a:schemeClr val="tx1">
                    <a:lumMod val="75000"/>
                    <a:lumOff val="25000"/>
                  </a:schemeClr>
                </a:solidFill>
                <a:latin typeface="+mn-lt"/>
                <a:ea typeface="+mn-ea"/>
                <a:cs typeface="+mn-cs"/>
              </a:defRPr>
            </a:lvl9pPr>
          </a:lstStyle>
          <a:p>
            <a:pPr marL="0" indent="0">
              <a:buNone/>
            </a:pPr>
            <a:endParaRPr lang="en-US" dirty="0">
              <a:latin typeface="Century Gothic"/>
            </a:endParaRPr>
          </a:p>
        </p:txBody>
      </p:sp>
      <p:sp>
        <p:nvSpPr>
          <p:cNvPr id="8" name="TextBox 7">
            <a:extLst>
              <a:ext uri="{FF2B5EF4-FFF2-40B4-BE49-F238E27FC236}">
                <a16:creationId xmlns:a16="http://schemas.microsoft.com/office/drawing/2014/main" id="{E04C6C0C-F150-BF41-C364-37E1AA54181F}"/>
              </a:ext>
            </a:extLst>
          </p:cNvPr>
          <p:cNvSpPr txBox="1"/>
          <p:nvPr/>
        </p:nvSpPr>
        <p:spPr>
          <a:xfrm>
            <a:off x="251717" y="1432418"/>
            <a:ext cx="102484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dirty="0">
                <a:latin typeface="Century Gothic"/>
              </a:rPr>
              <a:t>We ask that volunteers arrive by 8am, to set up their station before teams arrive. </a:t>
            </a:r>
          </a:p>
        </p:txBody>
      </p:sp>
      <p:sp>
        <p:nvSpPr>
          <p:cNvPr id="6" name="TextBox 5">
            <a:extLst>
              <a:ext uri="{FF2B5EF4-FFF2-40B4-BE49-F238E27FC236}">
                <a16:creationId xmlns:a16="http://schemas.microsoft.com/office/drawing/2014/main" id="{70F868EA-F059-E26B-A371-7D35232706E3}"/>
              </a:ext>
            </a:extLst>
          </p:cNvPr>
          <p:cNvSpPr txBox="1"/>
          <p:nvPr/>
        </p:nvSpPr>
        <p:spPr>
          <a:xfrm>
            <a:off x="821591" y="9349711"/>
            <a:ext cx="113489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dirty="0">
                <a:latin typeface="Century Gothic" panose="020B0502020202020204" pitchFamily="34" charset="0"/>
              </a:rPr>
              <a:t>Lavender represents 3rd-4th grade teams, green represents 5th-6th grade, blue is event bye round</a:t>
            </a:r>
          </a:p>
        </p:txBody>
      </p:sp>
      <p:pic>
        <p:nvPicPr>
          <p:cNvPr id="10" name="Picture 9">
            <a:extLst>
              <a:ext uri="{FF2B5EF4-FFF2-40B4-BE49-F238E27FC236}">
                <a16:creationId xmlns:a16="http://schemas.microsoft.com/office/drawing/2014/main" id="{84767D5C-62C6-3F71-AC10-FC9BDC15037A}"/>
              </a:ext>
            </a:extLst>
          </p:cNvPr>
          <p:cNvPicPr>
            <a:picLocks noChangeAspect="1"/>
          </p:cNvPicPr>
          <p:nvPr/>
        </p:nvPicPr>
        <p:blipFill>
          <a:blip r:embed="rId3"/>
          <a:stretch>
            <a:fillRect/>
          </a:stretch>
        </p:blipFill>
        <p:spPr>
          <a:xfrm>
            <a:off x="200234" y="2571429"/>
            <a:ext cx="11730363" cy="6598329"/>
          </a:xfrm>
          <a:prstGeom prst="rect">
            <a:avLst/>
          </a:prstGeom>
        </p:spPr>
      </p:pic>
    </p:spTree>
    <p:extLst>
      <p:ext uri="{BB962C8B-B14F-4D97-AF65-F5344CB8AC3E}">
        <p14:creationId xmlns:p14="http://schemas.microsoft.com/office/powerpoint/2010/main" val="271903852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327F8-8BB8-0134-289A-B19B83F3275E}"/>
              </a:ext>
            </a:extLst>
          </p:cNvPr>
          <p:cNvSpPr>
            <a:spLocks noGrp="1"/>
          </p:cNvSpPr>
          <p:nvPr>
            <p:ph type="title"/>
          </p:nvPr>
        </p:nvSpPr>
        <p:spPr>
          <a:xfrm>
            <a:off x="470111" y="358987"/>
            <a:ext cx="9027858" cy="1065671"/>
          </a:xfrm>
        </p:spPr>
        <p:txBody>
          <a:bodyPr/>
          <a:lstStyle/>
          <a:p>
            <a:r>
              <a:rPr lang="en-US" sz="5100" dirty="0">
                <a:latin typeface="Century Gothic" panose="020B0502020202020204" pitchFamily="34" charset="0"/>
              </a:rPr>
              <a:t>Event Day (cont.)</a:t>
            </a:r>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556B0434-0436-CD7F-E9B6-BC4566944082}"/>
              </a:ext>
            </a:extLst>
          </p:cNvPr>
          <p:cNvSpPr>
            <a:spLocks noGrp="1"/>
          </p:cNvSpPr>
          <p:nvPr>
            <p:ph type="body" idx="1"/>
          </p:nvPr>
        </p:nvSpPr>
        <p:spPr>
          <a:xfrm>
            <a:off x="311360" y="1136090"/>
            <a:ext cx="10812832" cy="7463666"/>
          </a:xfrm>
        </p:spPr>
        <p:txBody>
          <a:bodyPr vert="horz" lIns="91440" tIns="45720" rIns="91440" bIns="45720" rtlCol="0" anchor="t">
            <a:normAutofit/>
          </a:bodyPr>
          <a:lstStyle/>
          <a:p>
            <a:pPr marL="0" indent="0">
              <a:buNone/>
            </a:pPr>
            <a:r>
              <a:rPr lang="en-US" sz="1800" dirty="0">
                <a:latin typeface="Century Gothic"/>
              </a:rPr>
              <a:t>During Rounds</a:t>
            </a:r>
          </a:p>
          <a:p>
            <a:pPr marL="457200" indent="-457200">
              <a:buChar char="•"/>
            </a:pPr>
            <a:r>
              <a:rPr lang="en-US" sz="1800" dirty="0">
                <a:latin typeface="Century Gothic"/>
              </a:rPr>
              <a:t>Welcome teams and give a brief overview of the rules and activity process. Write down the names of the teams competing in that round on their score sheets. </a:t>
            </a:r>
          </a:p>
          <a:p>
            <a:pPr marL="457200" indent="-457200">
              <a:buChar char="•"/>
            </a:pPr>
            <a:r>
              <a:rPr lang="en-US" sz="1800" dirty="0">
                <a:latin typeface="Century Gothic"/>
              </a:rPr>
              <a:t>Go through the activity with the students and keep an eye on timing as you work.</a:t>
            </a:r>
          </a:p>
          <a:p>
            <a:pPr marL="457200" indent="-457200">
              <a:buChar char="•"/>
            </a:pPr>
            <a:r>
              <a:rPr lang="en-US" sz="1800" dirty="0">
                <a:latin typeface="Century Gothic"/>
              </a:rPr>
              <a:t>You can provide answers to students AFTER the activities are complete and their answers are fully turned in. </a:t>
            </a:r>
          </a:p>
          <a:p>
            <a:pPr marL="457200" indent="-457200">
              <a:buChar char="•"/>
            </a:pPr>
            <a:r>
              <a:rPr lang="en-US" sz="1800" dirty="0">
                <a:latin typeface="Century Gothic"/>
              </a:rPr>
              <a:t>When you finish the activity, congratulate the students and remind them of where their next activity will be found/when the next round starts</a:t>
            </a:r>
          </a:p>
          <a:p>
            <a:pPr marL="457200" indent="-457200">
              <a:buChar char="•"/>
            </a:pPr>
            <a:r>
              <a:rPr lang="en-US" sz="1800" dirty="0">
                <a:latin typeface="Century Gothic"/>
              </a:rPr>
              <a:t>If you finish an activity early, you can release the students early, under the condition that they stay nearby and not disturb any other activities still happening. Students may not head to their next station until the official start time.</a:t>
            </a:r>
          </a:p>
          <a:p>
            <a:pPr marL="457200" indent="-457200">
              <a:buChar char="•"/>
            </a:pPr>
            <a:r>
              <a:rPr lang="en-US" sz="1800" dirty="0">
                <a:latin typeface="Century Gothic"/>
              </a:rPr>
              <a:t>Pay close attention to the scheduled activity start and end times. Do not start early or end late.</a:t>
            </a:r>
          </a:p>
          <a:p>
            <a:pPr marL="457200" indent="-457200">
              <a:buChar char="•"/>
            </a:pPr>
            <a:endParaRPr lang="en-US" sz="2550" dirty="0"/>
          </a:p>
          <a:p>
            <a:pPr marL="0" indent="0">
              <a:buNone/>
            </a:pPr>
            <a:endParaRPr lang="en-US" sz="2550" dirty="0"/>
          </a:p>
          <a:p>
            <a:pPr marL="0" indent="0">
              <a:buNone/>
            </a:pPr>
            <a:endParaRPr lang="en-US" sz="2550" dirty="0"/>
          </a:p>
          <a:p>
            <a:pPr marL="0" indent="0">
              <a:buNone/>
            </a:pPr>
            <a:endParaRPr lang="en-US" sz="2550" dirty="0"/>
          </a:p>
        </p:txBody>
      </p:sp>
      <p:pic>
        <p:nvPicPr>
          <p:cNvPr id="4" name="Picture 3">
            <a:extLst>
              <a:ext uri="{FF2B5EF4-FFF2-40B4-BE49-F238E27FC236}">
                <a16:creationId xmlns:a16="http://schemas.microsoft.com/office/drawing/2014/main" id="{6771D8F3-35E0-E555-BB43-9B0C858953F2}"/>
              </a:ext>
            </a:extLst>
          </p:cNvPr>
          <p:cNvPicPr>
            <a:picLocks noChangeAspect="1"/>
          </p:cNvPicPr>
          <p:nvPr/>
        </p:nvPicPr>
        <p:blipFill>
          <a:blip r:embed="rId2"/>
          <a:stretch>
            <a:fillRect/>
          </a:stretch>
        </p:blipFill>
        <p:spPr>
          <a:xfrm>
            <a:off x="7558959" y="5689475"/>
            <a:ext cx="5405968" cy="4054476"/>
          </a:xfrm>
          <a:prstGeom prst="rect">
            <a:avLst/>
          </a:prstGeom>
        </p:spPr>
      </p:pic>
      <p:sp>
        <p:nvSpPr>
          <p:cNvPr id="9" name="TextBox 8">
            <a:extLst>
              <a:ext uri="{FF2B5EF4-FFF2-40B4-BE49-F238E27FC236}">
                <a16:creationId xmlns:a16="http://schemas.microsoft.com/office/drawing/2014/main" id="{37DCDDAF-F028-3DB1-2BD9-C97E4FF85D95}"/>
              </a:ext>
            </a:extLst>
          </p:cNvPr>
          <p:cNvSpPr txBox="1"/>
          <p:nvPr/>
        </p:nvSpPr>
        <p:spPr>
          <a:xfrm>
            <a:off x="476250" y="6080125"/>
            <a:ext cx="6615952" cy="29443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422"/>
              </a:spcBef>
            </a:pPr>
            <a:r>
              <a:rPr lang="en-US" dirty="0">
                <a:solidFill>
                  <a:srgbClr val="404040"/>
                </a:solidFill>
                <a:latin typeface="Century Gothic"/>
              </a:rPr>
              <a:t>Between Rounds</a:t>
            </a:r>
            <a:endParaRPr lang="en-US" dirty="0">
              <a:latin typeface="Century Gothic"/>
            </a:endParaRPr>
          </a:p>
          <a:p>
            <a:pPr marL="457200" indent="-457200">
              <a:spcBef>
                <a:spcPts val="1422"/>
              </a:spcBef>
              <a:buFont typeface="Wingdings 3,Sans-Serif"/>
              <a:buChar char="•"/>
            </a:pPr>
            <a:r>
              <a:rPr lang="en-US" dirty="0">
                <a:solidFill>
                  <a:srgbClr val="404040"/>
                </a:solidFill>
                <a:latin typeface="Century Gothic"/>
              </a:rPr>
              <a:t>There are 10 minutes between each round of events. Use this time to take a short break, use the restroom, re-set the activity if needed, and catch up on scoring.</a:t>
            </a:r>
            <a:endParaRPr lang="en-US" dirty="0">
              <a:latin typeface="Century Gothic"/>
            </a:endParaRPr>
          </a:p>
          <a:p>
            <a:pPr marL="457200" indent="-457200">
              <a:spcBef>
                <a:spcPts val="1422"/>
              </a:spcBef>
              <a:buFont typeface="Wingdings 3,Sans-Serif"/>
              <a:buChar char="•"/>
            </a:pPr>
            <a:r>
              <a:rPr lang="en-US" dirty="0">
                <a:solidFill>
                  <a:srgbClr val="404040"/>
                </a:solidFill>
                <a:latin typeface="Century Gothic"/>
              </a:rPr>
              <a:t>There will be a 40-minute lunch break midway through the day. Some judges choose to take this time to catch up on scoring, but this is optional! Please take your own lunch first. </a:t>
            </a:r>
            <a:endParaRPr lang="en-US" dirty="0">
              <a:latin typeface="Century Gothic"/>
            </a:endParaRPr>
          </a:p>
        </p:txBody>
      </p:sp>
    </p:spTree>
    <p:extLst>
      <p:ext uri="{BB962C8B-B14F-4D97-AF65-F5344CB8AC3E}">
        <p14:creationId xmlns:p14="http://schemas.microsoft.com/office/powerpoint/2010/main" val="182677016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B2169-FED2-4380-1695-3393134FE782}"/>
              </a:ext>
            </a:extLst>
          </p:cNvPr>
          <p:cNvSpPr>
            <a:spLocks noGrp="1"/>
          </p:cNvSpPr>
          <p:nvPr>
            <p:ph type="title"/>
          </p:nvPr>
        </p:nvSpPr>
        <p:spPr>
          <a:xfrm>
            <a:off x="866986" y="866987"/>
            <a:ext cx="9027858" cy="954111"/>
          </a:xfrm>
        </p:spPr>
        <p:txBody>
          <a:bodyPr/>
          <a:lstStyle/>
          <a:p>
            <a:r>
              <a:rPr lang="en-US" sz="5100" dirty="0">
                <a:latin typeface="Century Gothic" panose="020B0502020202020204" pitchFamily="34" charset="0"/>
              </a:rPr>
              <a:t>Scoring</a:t>
            </a:r>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C87282A7-2784-1FE9-793C-03120D032605}"/>
              </a:ext>
            </a:extLst>
          </p:cNvPr>
          <p:cNvSpPr>
            <a:spLocks noGrp="1"/>
          </p:cNvSpPr>
          <p:nvPr>
            <p:ph type="body" idx="1"/>
          </p:nvPr>
        </p:nvSpPr>
        <p:spPr>
          <a:xfrm>
            <a:off x="739985" y="1818715"/>
            <a:ext cx="9585663" cy="5519322"/>
          </a:xfrm>
        </p:spPr>
        <p:txBody>
          <a:bodyPr vert="horz" lIns="91440" tIns="45720" rIns="91440" bIns="45720" rtlCol="0" anchor="t">
            <a:normAutofit/>
          </a:bodyPr>
          <a:lstStyle/>
          <a:p>
            <a:pPr marL="487045" indent="-487045"/>
            <a:r>
              <a:rPr lang="en-US" sz="2550" dirty="0">
                <a:latin typeface="Century Gothic"/>
              </a:rPr>
              <a:t>Each activity will include a stack of score sheets. Be sure to check your specific event's rules ahead of time</a:t>
            </a:r>
          </a:p>
          <a:p>
            <a:pPr marL="487045" indent="-487045"/>
            <a:r>
              <a:rPr lang="en-US" sz="2550" dirty="0">
                <a:latin typeface="Century Gothic"/>
              </a:rPr>
              <a:t>The most important thing with scoring is </a:t>
            </a:r>
            <a:r>
              <a:rPr lang="en-US" sz="2550" b="1" dirty="0">
                <a:latin typeface="Century Gothic"/>
              </a:rPr>
              <a:t>consistency.</a:t>
            </a:r>
          </a:p>
          <a:p>
            <a:pPr marL="1056005" lvl="1" indent="-487045"/>
            <a:r>
              <a:rPr lang="en-US" sz="2250" dirty="0">
                <a:latin typeface="Century Gothic"/>
              </a:rPr>
              <a:t>Discuss scoring with your fellow judges before the event, and then score events together after each round, so that one team is not scored differently than another.</a:t>
            </a:r>
          </a:p>
          <a:p>
            <a:pPr marL="487045" indent="-487045"/>
            <a:r>
              <a:rPr lang="en-US" sz="2550" dirty="0">
                <a:latin typeface="Century Gothic"/>
              </a:rPr>
              <a:t>Please do not discuss scoring in front of the teams. Instead, score once teams have left your station. </a:t>
            </a:r>
          </a:p>
          <a:p>
            <a:pPr marL="487045" indent="-487045"/>
            <a:r>
              <a:rPr lang="en-US" sz="2550" dirty="0">
                <a:latin typeface="Century Gothic"/>
              </a:rPr>
              <a:t>When you have time during lunch/breaks/bye rounds, bring all completed score sheets to the registration table for final tallies. The score keeper may come around between rounds to collect score sheets as well.</a:t>
            </a:r>
          </a:p>
        </p:txBody>
      </p:sp>
    </p:spTree>
    <p:extLst>
      <p:ext uri="{BB962C8B-B14F-4D97-AF65-F5344CB8AC3E}">
        <p14:creationId xmlns:p14="http://schemas.microsoft.com/office/powerpoint/2010/main" val="200334454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68366-5C9D-D98C-530A-0C51E45D5E08}"/>
              </a:ext>
            </a:extLst>
          </p:cNvPr>
          <p:cNvSpPr>
            <a:spLocks noGrp="1"/>
          </p:cNvSpPr>
          <p:nvPr>
            <p:ph type="title"/>
          </p:nvPr>
        </p:nvSpPr>
        <p:spPr>
          <a:xfrm>
            <a:off x="597111" y="247862"/>
            <a:ext cx="9027858" cy="922236"/>
          </a:xfrm>
        </p:spPr>
        <p:txBody>
          <a:bodyPr/>
          <a:lstStyle/>
          <a:p>
            <a:r>
              <a:rPr lang="en-US" sz="5100" dirty="0">
                <a:latin typeface="Century Gothic" panose="020B0502020202020204" pitchFamily="34" charset="0"/>
              </a:rPr>
              <a:t>End of the Day</a:t>
            </a:r>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3A1966C9-8DE7-F1A5-D3EB-CDEE91B469C7}"/>
              </a:ext>
            </a:extLst>
          </p:cNvPr>
          <p:cNvSpPr>
            <a:spLocks noGrp="1"/>
          </p:cNvSpPr>
          <p:nvPr>
            <p:ph type="body" idx="1"/>
          </p:nvPr>
        </p:nvSpPr>
        <p:spPr>
          <a:xfrm>
            <a:off x="279610" y="1374215"/>
            <a:ext cx="9665350" cy="5519322"/>
          </a:xfrm>
        </p:spPr>
        <p:txBody>
          <a:bodyPr vert="horz" lIns="91440" tIns="45720" rIns="91440" bIns="45720" rtlCol="0" anchor="t">
            <a:normAutofit/>
          </a:bodyPr>
          <a:lstStyle/>
          <a:p>
            <a:pPr marL="487045" indent="-487045"/>
            <a:r>
              <a:rPr lang="en-US" sz="2550" dirty="0">
                <a:latin typeface="Century Gothic"/>
              </a:rPr>
              <a:t>After the final round has ended, there will be a break for final tabulations. Please complete any last scoring and return your score sheets to the scorekeeper as quickly as possible. </a:t>
            </a:r>
          </a:p>
          <a:p>
            <a:pPr marL="487045" indent="-487045"/>
            <a:r>
              <a:rPr lang="en-US" sz="2550" dirty="0">
                <a:latin typeface="Century Gothic"/>
              </a:rPr>
              <a:t>Once final scores are turned in, pack up your station and leave supplies in a neat pile to be picked up by the clean up crew (unless directed otherwise).</a:t>
            </a:r>
          </a:p>
          <a:p>
            <a:pPr marL="487045" indent="-487045"/>
            <a:r>
              <a:rPr lang="en-US" sz="2550" dirty="0">
                <a:latin typeface="Century Gothic"/>
              </a:rPr>
              <a:t>Stay for the awards ceremony if possible! If you need to leave, check in with your site coordinator before leaving. </a:t>
            </a:r>
          </a:p>
        </p:txBody>
      </p:sp>
      <p:pic>
        <p:nvPicPr>
          <p:cNvPr id="5" name="Picture 4">
            <a:extLst>
              <a:ext uri="{FF2B5EF4-FFF2-40B4-BE49-F238E27FC236}">
                <a16:creationId xmlns:a16="http://schemas.microsoft.com/office/drawing/2014/main" id="{B31D4B28-515B-3BA6-74C4-2B166E5D58A0}"/>
              </a:ext>
            </a:extLst>
          </p:cNvPr>
          <p:cNvPicPr>
            <a:picLocks noChangeAspect="1"/>
          </p:cNvPicPr>
          <p:nvPr/>
        </p:nvPicPr>
        <p:blipFill>
          <a:blip r:embed="rId2"/>
          <a:stretch>
            <a:fillRect/>
          </a:stretch>
        </p:blipFill>
        <p:spPr>
          <a:xfrm>
            <a:off x="3059112" y="6010992"/>
            <a:ext cx="5095812" cy="3417170"/>
          </a:xfrm>
          <a:prstGeom prst="rect">
            <a:avLst/>
          </a:prstGeom>
        </p:spPr>
      </p:pic>
    </p:spTree>
    <p:extLst>
      <p:ext uri="{BB962C8B-B14F-4D97-AF65-F5344CB8AC3E}">
        <p14:creationId xmlns:p14="http://schemas.microsoft.com/office/powerpoint/2010/main" val="14343921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041"/>
            <a:ext cx="13004802" cy="9765641"/>
            <a:chOff x="0" y="-8467"/>
            <a:chExt cx="12192000" cy="6866467"/>
          </a:xfrm>
        </p:grpSpPr>
        <p:cxnSp>
          <p:nvCxnSpPr>
            <p:cNvPr id="11" name="Straight Connector 10">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3"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5" name="Isosceles Triangle 64">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8"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9" name="Isosceles Triangle 68">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Isosceles Triangle 69">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TextBox 2">
            <a:extLst>
              <a:ext uri="{FF2B5EF4-FFF2-40B4-BE49-F238E27FC236}">
                <a16:creationId xmlns:a16="http://schemas.microsoft.com/office/drawing/2014/main" id="{56A0D236-B5F9-FF7D-FDA1-A8B65E8FC350}"/>
              </a:ext>
            </a:extLst>
          </p:cNvPr>
          <p:cNvSpPr txBox="1"/>
          <p:nvPr/>
        </p:nvSpPr>
        <p:spPr>
          <a:xfrm>
            <a:off x="1967614" y="279965"/>
            <a:ext cx="7496875" cy="939236"/>
          </a:xfrm>
          <a:prstGeom prst="rect">
            <a:avLst/>
          </a:prstGeom>
        </p:spPr>
        <p:txBody>
          <a:bodyPr vert="horz" lIns="91440" tIns="45720" rIns="91440" bIns="45720" rtlCol="0" anchor="t">
            <a:normAutofit/>
          </a:bodyPr>
          <a:lstStyle/>
          <a:p>
            <a:pPr>
              <a:spcBef>
                <a:spcPct val="0"/>
              </a:spcBef>
              <a:spcAft>
                <a:spcPts val="600"/>
              </a:spcAft>
            </a:pPr>
            <a:r>
              <a:rPr lang="en-US" sz="4000" dirty="0">
                <a:solidFill>
                  <a:schemeClr val="accent1"/>
                </a:solidFill>
                <a:latin typeface="Century Gothic" panose="020B0502020202020204" pitchFamily="34" charset="0"/>
                <a:ea typeface="+mj-ea"/>
                <a:cs typeface="+mj-cs"/>
              </a:rPr>
              <a:t>General Participation Rules</a:t>
            </a:r>
          </a:p>
        </p:txBody>
      </p:sp>
      <p:pic>
        <p:nvPicPr>
          <p:cNvPr id="5" name="Great-horned owl staring at you." descr="Great-horned owl staring at you.">
            <a:extLst>
              <a:ext uri="{FF2B5EF4-FFF2-40B4-BE49-F238E27FC236}">
                <a16:creationId xmlns:a16="http://schemas.microsoft.com/office/drawing/2014/main" id="{F897C418-8316-DF4A-3F24-974796F374E8}"/>
              </a:ext>
            </a:extLst>
          </p:cNvPr>
          <p:cNvPicPr>
            <a:picLocks noChangeAspect="1"/>
          </p:cNvPicPr>
          <p:nvPr/>
        </p:nvPicPr>
        <p:blipFill>
          <a:blip r:embed="rId2"/>
          <a:srcRect l="35243" t="142" r="25267" b="-1"/>
          <a:stretch/>
        </p:blipFill>
        <p:spPr>
          <a:xfrm>
            <a:off x="20" y="10"/>
            <a:ext cx="2916306" cy="9767426"/>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71" name="Isosceles Triangle 70">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07663"/>
            <a:ext cx="508432" cy="4045938"/>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297D72D2-183C-57B6-7013-75FCF100E1BD}"/>
              </a:ext>
            </a:extLst>
          </p:cNvPr>
          <p:cNvSpPr txBox="1"/>
          <p:nvPr/>
        </p:nvSpPr>
        <p:spPr>
          <a:xfrm>
            <a:off x="2397125" y="1069762"/>
            <a:ext cx="7882057" cy="5197688"/>
          </a:xfrm>
          <a:prstGeom prst="rect">
            <a:avLst/>
          </a:prstGeom>
        </p:spPr>
        <p:txBody>
          <a:bodyPr vert="horz" lIns="91440" tIns="45720" rIns="91440" bIns="45720" rtlCol="0">
            <a:normAutofit/>
          </a:bodyPr>
          <a:lstStyle/>
          <a:p>
            <a:pPr marL="285750" indent="-285750" fontAlgn="base">
              <a:lnSpc>
                <a:spcPct val="90000"/>
              </a:lnSpc>
              <a:spcBef>
                <a:spcPts val="1000"/>
              </a:spcBef>
              <a:buClr>
                <a:schemeClr val="accent1"/>
              </a:buClr>
              <a:buSzPct val="80000"/>
              <a:buFont typeface="Wingdings 3" charset="2"/>
              <a:buChar char=""/>
            </a:pPr>
            <a:r>
              <a:rPr lang="en-US" sz="1600" b="0" i="0" dirty="0">
                <a:solidFill>
                  <a:schemeClr val="tx1">
                    <a:lumMod val="75000"/>
                    <a:lumOff val="25000"/>
                  </a:schemeClr>
                </a:solidFill>
                <a:effectLst/>
                <a:latin typeface="Century Gothic" panose="020B0502020202020204" pitchFamily="34" charset="0"/>
              </a:rPr>
              <a:t>Up to 10 children may be on a team. Some events have a limit to how many students may participate on a team at a time and will state that in the rules for that event.  </a:t>
            </a:r>
          </a:p>
          <a:p>
            <a:pPr marL="285750" indent="-285750" fontAlgn="base">
              <a:lnSpc>
                <a:spcPct val="90000"/>
              </a:lnSpc>
              <a:spcBef>
                <a:spcPts val="1000"/>
              </a:spcBef>
              <a:buClr>
                <a:schemeClr val="accent1"/>
              </a:buClr>
              <a:buSzPct val="80000"/>
              <a:buFont typeface="Wingdings 3" charset="2"/>
              <a:buChar char=""/>
            </a:pPr>
            <a:r>
              <a:rPr lang="en-US" sz="1600" b="0" i="0" dirty="0">
                <a:solidFill>
                  <a:schemeClr val="tx1">
                    <a:lumMod val="75000"/>
                    <a:lumOff val="25000"/>
                  </a:schemeClr>
                </a:solidFill>
                <a:effectLst/>
                <a:latin typeface="Century Gothic" panose="020B0502020202020204" pitchFamily="34" charset="0"/>
              </a:rPr>
              <a:t>Teams earn points for correct answers. Most activities are worth a total of 100 points. Partial credit may be given at the judge's discretion. If students are unsure of an answer, they should guess. You have nothing to lose. You may be right! </a:t>
            </a:r>
          </a:p>
          <a:p>
            <a:pPr marL="285750" indent="-285750" fontAlgn="base">
              <a:lnSpc>
                <a:spcPct val="90000"/>
              </a:lnSpc>
              <a:spcBef>
                <a:spcPts val="1000"/>
              </a:spcBef>
              <a:buClr>
                <a:schemeClr val="accent1"/>
              </a:buClr>
              <a:buSzPct val="80000"/>
              <a:buFont typeface="Wingdings 3" charset="2"/>
              <a:buChar char=""/>
            </a:pPr>
            <a:r>
              <a:rPr lang="en-US" sz="1600" b="0" i="0" dirty="0">
                <a:solidFill>
                  <a:schemeClr val="tx1">
                    <a:lumMod val="75000"/>
                    <a:lumOff val="25000"/>
                  </a:schemeClr>
                </a:solidFill>
                <a:effectLst/>
                <a:latin typeface="Century Gothic" panose="020B0502020202020204" pitchFamily="34" charset="0"/>
              </a:rPr>
              <a:t>Team members should listen to the complete question before answering and must wait for the judge to call on them for their answer.  </a:t>
            </a:r>
          </a:p>
          <a:p>
            <a:pPr marL="285750" indent="-285750" fontAlgn="base">
              <a:lnSpc>
                <a:spcPct val="90000"/>
              </a:lnSpc>
              <a:spcBef>
                <a:spcPts val="1000"/>
              </a:spcBef>
              <a:buClr>
                <a:schemeClr val="accent1"/>
              </a:buClr>
              <a:buSzPct val="80000"/>
              <a:buFont typeface="Wingdings 3" charset="2"/>
              <a:buChar char=""/>
            </a:pPr>
            <a:r>
              <a:rPr lang="en-US" sz="1600" b="0" i="0" dirty="0">
                <a:solidFill>
                  <a:schemeClr val="tx1">
                    <a:lumMod val="75000"/>
                    <a:lumOff val="25000"/>
                  </a:schemeClr>
                </a:solidFill>
                <a:effectLst/>
                <a:latin typeface="Century Gothic" panose="020B0502020202020204" pitchFamily="34" charset="0"/>
              </a:rPr>
              <a:t>Teams must show respect and good sportsmanship to each other during the activities and free time. This includes remaining quiet when other teams are responding to questions.  </a:t>
            </a:r>
          </a:p>
          <a:p>
            <a:pPr marL="285750" indent="-285750" fontAlgn="base">
              <a:lnSpc>
                <a:spcPct val="90000"/>
              </a:lnSpc>
              <a:spcBef>
                <a:spcPts val="1000"/>
              </a:spcBef>
              <a:buClr>
                <a:schemeClr val="accent1"/>
              </a:buClr>
              <a:buSzPct val="80000"/>
              <a:buFont typeface="Wingdings 3" charset="2"/>
              <a:buChar char=""/>
            </a:pPr>
            <a:r>
              <a:rPr lang="en-US" sz="1600" b="0" i="0" dirty="0">
                <a:solidFill>
                  <a:schemeClr val="tx1">
                    <a:lumMod val="75000"/>
                    <a:lumOff val="25000"/>
                  </a:schemeClr>
                </a:solidFill>
                <a:effectLst/>
                <a:latin typeface="Century Gothic" panose="020B0502020202020204" pitchFamily="34" charset="0"/>
              </a:rPr>
              <a:t>Team members, coaches, and parents are not allowed to attend any other session of Nature Bowl semi-finals except for the one their team is participating in. Doing so may result in disqualification. Voice or video recording is also prohibited during the event, except during </a:t>
            </a:r>
            <a:r>
              <a:rPr lang="en-US" sz="1600" b="0" i="0" dirty="0" err="1">
                <a:solidFill>
                  <a:schemeClr val="tx1">
                    <a:lumMod val="75000"/>
                    <a:lumOff val="25000"/>
                  </a:schemeClr>
                </a:solidFill>
                <a:effectLst/>
                <a:latin typeface="Century Gothic" panose="020B0502020202020204" pitchFamily="34" charset="0"/>
              </a:rPr>
              <a:t>Enviromercial</a:t>
            </a:r>
            <a:r>
              <a:rPr lang="en-US" sz="1600" b="0" i="0" dirty="0">
                <a:solidFill>
                  <a:schemeClr val="tx1">
                    <a:lumMod val="75000"/>
                    <a:lumOff val="25000"/>
                  </a:schemeClr>
                </a:solidFill>
                <a:effectLst/>
                <a:latin typeface="Century Gothic" panose="020B0502020202020204" pitchFamily="34" charset="0"/>
              </a:rPr>
              <a:t>.  </a:t>
            </a:r>
          </a:p>
          <a:p>
            <a:pPr marL="285750" indent="-285750" fontAlgn="base">
              <a:lnSpc>
                <a:spcPct val="90000"/>
              </a:lnSpc>
              <a:spcBef>
                <a:spcPts val="1000"/>
              </a:spcBef>
              <a:buClr>
                <a:schemeClr val="accent1"/>
              </a:buClr>
              <a:buSzPct val="80000"/>
              <a:buFont typeface="Wingdings 3" charset="2"/>
              <a:buChar char=""/>
            </a:pPr>
            <a:r>
              <a:rPr lang="en-US" sz="1600" b="0" i="0" dirty="0">
                <a:solidFill>
                  <a:schemeClr val="tx1">
                    <a:lumMod val="75000"/>
                    <a:lumOff val="25000"/>
                  </a:schemeClr>
                </a:solidFill>
                <a:effectLst/>
                <a:latin typeface="Century Gothic" panose="020B0502020202020204" pitchFamily="34" charset="0"/>
              </a:rPr>
              <a:t>Please remember that we are guests in any event space. Please respect the physical event space, as well as any flora and fauna found at your semi-final and final sites. Additional rules and regulations may apply to your specific semi-final or final site.  </a:t>
            </a:r>
          </a:p>
        </p:txBody>
      </p:sp>
      <p:sp>
        <p:nvSpPr>
          <p:cNvPr id="6" name="TextBox 5">
            <a:extLst>
              <a:ext uri="{FF2B5EF4-FFF2-40B4-BE49-F238E27FC236}">
                <a16:creationId xmlns:a16="http://schemas.microsoft.com/office/drawing/2014/main" id="{79A19520-6FB0-8427-2CE6-D48B2361CF4B}"/>
              </a:ext>
            </a:extLst>
          </p:cNvPr>
          <p:cNvSpPr txBox="1"/>
          <p:nvPr/>
        </p:nvSpPr>
        <p:spPr>
          <a:xfrm>
            <a:off x="3042841" y="6766521"/>
            <a:ext cx="6787446" cy="2481705"/>
          </a:xfrm>
          <a:prstGeom prst="rect">
            <a:avLst/>
          </a:prstGeom>
          <a:noFill/>
        </p:spPr>
        <p:txBody>
          <a:bodyPr wrap="square" rtlCol="0">
            <a:spAutoFit/>
          </a:bodyPr>
          <a:lstStyle/>
          <a:p>
            <a:pPr fontAlgn="base">
              <a:lnSpc>
                <a:spcPct val="90000"/>
              </a:lnSpc>
              <a:spcBef>
                <a:spcPts val="1000"/>
              </a:spcBef>
              <a:buClr>
                <a:schemeClr val="accent1"/>
              </a:buClr>
              <a:buSzPct val="80000"/>
            </a:pPr>
            <a:r>
              <a:rPr lang="en-US" sz="1400" b="1" i="0" dirty="0">
                <a:solidFill>
                  <a:schemeClr val="tx1">
                    <a:lumMod val="75000"/>
                    <a:lumOff val="25000"/>
                  </a:schemeClr>
                </a:solidFill>
                <a:effectLst/>
                <a:latin typeface="Century Gothic" panose="020B0502020202020204" pitchFamily="34" charset="0"/>
              </a:rPr>
              <a:t>A note about the competition:</a:t>
            </a:r>
            <a:r>
              <a:rPr lang="en-US" sz="1400" b="0" i="0" dirty="0">
                <a:solidFill>
                  <a:schemeClr val="tx1">
                    <a:lumMod val="75000"/>
                    <a:lumOff val="25000"/>
                  </a:schemeClr>
                </a:solidFill>
                <a:effectLst/>
                <a:latin typeface="Century Gothic" panose="020B0502020202020204" pitchFamily="34" charset="0"/>
              </a:rPr>
              <a:t> </a:t>
            </a:r>
          </a:p>
          <a:p>
            <a:pPr fontAlgn="base">
              <a:lnSpc>
                <a:spcPct val="90000"/>
              </a:lnSpc>
              <a:spcBef>
                <a:spcPts val="1000"/>
              </a:spcBef>
              <a:buClr>
                <a:schemeClr val="accent1"/>
              </a:buClr>
              <a:buSzPct val="80000"/>
            </a:pPr>
            <a:r>
              <a:rPr lang="en-US" sz="1400" b="0" i="0" dirty="0">
                <a:solidFill>
                  <a:schemeClr val="tx1">
                    <a:lumMod val="75000"/>
                    <a:lumOff val="25000"/>
                  </a:schemeClr>
                </a:solidFill>
                <a:effectLst/>
                <a:latin typeface="Century Gothic" panose="020B0502020202020204" pitchFamily="34" charset="0"/>
              </a:rPr>
              <a:t>Nature Bowl strives to de-emphasize the competitive nature of the games. Instead, the intent is to maximize cooperation, learning, self-esteem and nature connection. Students are positively reinforced for correct and semi-correct answers, and all participating teams receive the same prizes at their semi-final events.  </a:t>
            </a:r>
          </a:p>
          <a:p>
            <a:pPr fontAlgn="base">
              <a:lnSpc>
                <a:spcPct val="90000"/>
              </a:lnSpc>
              <a:spcBef>
                <a:spcPts val="1000"/>
              </a:spcBef>
              <a:buClr>
                <a:schemeClr val="accent1"/>
              </a:buClr>
              <a:buSzPct val="80000"/>
            </a:pPr>
            <a:r>
              <a:rPr lang="en-US" sz="1400" b="0" i="0" dirty="0">
                <a:solidFill>
                  <a:schemeClr val="tx1">
                    <a:lumMod val="75000"/>
                    <a:lumOff val="25000"/>
                  </a:schemeClr>
                </a:solidFill>
                <a:effectLst/>
                <a:latin typeface="Century Gothic" panose="020B0502020202020204" pitchFamily="34" charset="0"/>
              </a:rPr>
              <a:t>We purposefully only announce the top scoring teams at the end of each event. Coaches may privately request detailed feedback about their team’s scores via email after the event concludes. There is no such thing as “failing” or “losing” Nature Bowl – we are all here to learn and create meaningful connections to the outdoors!  </a:t>
            </a:r>
          </a:p>
        </p:txBody>
      </p:sp>
    </p:spTree>
    <p:extLst>
      <p:ext uri="{BB962C8B-B14F-4D97-AF65-F5344CB8AC3E}">
        <p14:creationId xmlns:p14="http://schemas.microsoft.com/office/powerpoint/2010/main" val="648830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0A147-B8C7-4FF7-072B-E57404C33427}"/>
              </a:ext>
            </a:extLst>
          </p:cNvPr>
          <p:cNvSpPr>
            <a:spLocks noGrp="1"/>
          </p:cNvSpPr>
          <p:nvPr>
            <p:ph type="title"/>
          </p:nvPr>
        </p:nvSpPr>
        <p:spPr>
          <a:xfrm>
            <a:off x="866986" y="390737"/>
            <a:ext cx="9027858" cy="1878471"/>
          </a:xfrm>
        </p:spPr>
        <p:txBody>
          <a:bodyPr/>
          <a:lstStyle/>
          <a:p>
            <a:r>
              <a:rPr lang="en-US" sz="5100" dirty="0">
                <a:latin typeface="Century Gothic" panose="020B0502020202020204" pitchFamily="34" charset="0"/>
              </a:rPr>
              <a:t>Working with Kids</a:t>
            </a:r>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9A41B731-1517-94E1-1AF7-22861B92AE06}"/>
              </a:ext>
            </a:extLst>
          </p:cNvPr>
          <p:cNvSpPr>
            <a:spLocks noGrp="1"/>
          </p:cNvSpPr>
          <p:nvPr>
            <p:ph type="body" idx="1"/>
          </p:nvPr>
        </p:nvSpPr>
        <p:spPr>
          <a:xfrm>
            <a:off x="118619" y="1326590"/>
            <a:ext cx="10175342" cy="7702726"/>
          </a:xfrm>
        </p:spPr>
        <p:txBody>
          <a:bodyPr vert="horz" lIns="91440" tIns="45720" rIns="91440" bIns="45720" rtlCol="0" anchor="t">
            <a:normAutofit/>
          </a:bodyPr>
          <a:lstStyle/>
          <a:p>
            <a:pPr marL="487045" indent="-487045"/>
            <a:r>
              <a:rPr lang="en-US" sz="2400" dirty="0">
                <a:latin typeface="Century Gothic"/>
              </a:rPr>
              <a:t>Keep in mind that the students participating are in the 3rd-6th grade (8-12 years old). </a:t>
            </a:r>
            <a:r>
              <a:rPr lang="en-US" sz="2400" b="1" dirty="0">
                <a:latin typeface="Century Gothic"/>
              </a:rPr>
              <a:t>Be mindful of your language, tone, and approachability.</a:t>
            </a:r>
          </a:p>
          <a:p>
            <a:pPr marL="487045" indent="-487045"/>
            <a:r>
              <a:rPr lang="en-US" sz="2400" dirty="0">
                <a:latin typeface="Century Gothic"/>
              </a:rPr>
              <a:t>These kids are super smart, and you can expect a lot from them. That being said, this is an optional, extra-curricular activity – no need to be harsh!</a:t>
            </a:r>
          </a:p>
          <a:p>
            <a:pPr marL="487045" indent="-487045"/>
            <a:r>
              <a:rPr lang="en-US" sz="2400" b="1" dirty="0">
                <a:latin typeface="Century Gothic"/>
              </a:rPr>
              <a:t>Use positive feedback always</a:t>
            </a:r>
            <a:r>
              <a:rPr lang="en-US" sz="2400" dirty="0">
                <a:latin typeface="Century Gothic"/>
              </a:rPr>
              <a:t> - even if students provide the wrong answer, you can be supportive ("good guess!“, etc.)</a:t>
            </a:r>
          </a:p>
          <a:p>
            <a:pPr marL="487045" indent="-487045"/>
            <a:r>
              <a:rPr lang="en-US" sz="2400" b="1" dirty="0">
                <a:latin typeface="Century Gothic"/>
              </a:rPr>
              <a:t>Hands-off policy</a:t>
            </a:r>
            <a:r>
              <a:rPr lang="en-US" sz="2400" dirty="0">
                <a:latin typeface="Century Gothic"/>
              </a:rPr>
              <a:t> – you can give kids a congratulatory "high-five", but otherwise, keep your hands to yourself and encourage kids to do the same.</a:t>
            </a:r>
          </a:p>
          <a:p>
            <a:pPr marL="487045" indent="-487045"/>
            <a:r>
              <a:rPr lang="en-US" sz="2400" dirty="0">
                <a:latin typeface="Century Gothic"/>
              </a:rPr>
              <a:t>Your job is to be a judge, not an enforcer – </a:t>
            </a:r>
            <a:r>
              <a:rPr lang="en-US" sz="2400" b="1" dirty="0">
                <a:latin typeface="Century Gothic"/>
              </a:rPr>
              <a:t>leave behavior management to the teachers and chaperones</a:t>
            </a:r>
            <a:r>
              <a:rPr lang="en-US" sz="2400" dirty="0">
                <a:latin typeface="Century Gothic"/>
              </a:rPr>
              <a:t> (within reason).</a:t>
            </a:r>
          </a:p>
          <a:p>
            <a:pPr marL="487045" indent="-487045"/>
            <a:r>
              <a:rPr lang="en-US" sz="2400" b="1" dirty="0">
                <a:latin typeface="Century Gothic"/>
              </a:rPr>
              <a:t>Tone-setting:</a:t>
            </a:r>
            <a:r>
              <a:rPr lang="en-US" sz="2400" dirty="0">
                <a:latin typeface="Century Gothic"/>
              </a:rPr>
              <a:t> Lead with your expectations, so that if behaviors come up, you can remind students of the expectations they agreed to.</a:t>
            </a:r>
          </a:p>
          <a:p>
            <a:pPr marL="487045" indent="-487045"/>
            <a:r>
              <a:rPr lang="en-US" sz="2400" b="1" dirty="0">
                <a:latin typeface="Century Gothic"/>
              </a:rPr>
              <a:t>Have fun!</a:t>
            </a:r>
            <a:r>
              <a:rPr lang="en-US" sz="2400" dirty="0">
                <a:latin typeface="Century Gothic"/>
              </a:rPr>
              <a:t> Don't be afraid to be a little silly and celebratory! </a:t>
            </a:r>
          </a:p>
        </p:txBody>
      </p:sp>
    </p:spTree>
    <p:extLst>
      <p:ext uri="{BB962C8B-B14F-4D97-AF65-F5344CB8AC3E}">
        <p14:creationId xmlns:p14="http://schemas.microsoft.com/office/powerpoint/2010/main" val="81810236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08D89-B0A0-E59E-3014-096777B3286E}"/>
              </a:ext>
            </a:extLst>
          </p:cNvPr>
          <p:cNvSpPr>
            <a:spLocks noGrp="1"/>
          </p:cNvSpPr>
          <p:nvPr>
            <p:ph type="title"/>
          </p:nvPr>
        </p:nvSpPr>
        <p:spPr/>
        <p:txBody>
          <a:bodyPr/>
          <a:lstStyle/>
          <a:p>
            <a:r>
              <a:rPr lang="en-US" sz="5100" dirty="0">
                <a:latin typeface="Century Gothic" panose="020B0502020202020204" pitchFamily="34" charset="0"/>
              </a:rPr>
              <a:t>A note about Coaches and Parent Chaperones</a:t>
            </a:r>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BBFBE9D5-5375-380A-17C6-057AE63EB7CD}"/>
              </a:ext>
            </a:extLst>
          </p:cNvPr>
          <p:cNvSpPr>
            <a:spLocks noGrp="1"/>
          </p:cNvSpPr>
          <p:nvPr>
            <p:ph type="body" idx="1"/>
          </p:nvPr>
        </p:nvSpPr>
        <p:spPr/>
        <p:txBody>
          <a:bodyPr vert="horz" lIns="91440" tIns="45720" rIns="91440" bIns="45720" rtlCol="0" anchor="t">
            <a:normAutofit/>
          </a:bodyPr>
          <a:lstStyle/>
          <a:p>
            <a:pPr marL="487045" indent="-487045"/>
            <a:r>
              <a:rPr lang="en-US" sz="2550" dirty="0">
                <a:latin typeface="Century Gothic"/>
              </a:rPr>
              <a:t>Each team will have a group of coaches and parent chaperones with them – these adults are allowed to watch, but may not participate in, the activities.</a:t>
            </a:r>
          </a:p>
          <a:p>
            <a:pPr marL="487045" indent="-487045"/>
            <a:r>
              <a:rPr lang="en-US" sz="2550" dirty="0">
                <a:latin typeface="Century Gothic"/>
              </a:rPr>
              <a:t>Before beginning any activity, please remind adults to remain in a designated area where they won't disturb the competition. Remind them to be quiet, and not to help their team.</a:t>
            </a:r>
          </a:p>
          <a:p>
            <a:pPr marL="487045" indent="-487045"/>
            <a:r>
              <a:rPr lang="en-US" sz="2550" dirty="0">
                <a:latin typeface="Century Gothic"/>
              </a:rPr>
              <a:t>Adults should respect this – however, if you notice any adults being particularly "loud", you are welcome to pause the question asking and ask them to step back, remind them to be respectful audience members, etc.</a:t>
            </a:r>
          </a:p>
        </p:txBody>
      </p:sp>
    </p:spTree>
    <p:extLst>
      <p:ext uri="{BB962C8B-B14F-4D97-AF65-F5344CB8AC3E}">
        <p14:creationId xmlns:p14="http://schemas.microsoft.com/office/powerpoint/2010/main" val="112606121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D26E9-C158-1109-F506-F4049D2F48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9769B1-A5D0-4A03-FB2B-477B402CB69A}"/>
              </a:ext>
            </a:extLst>
          </p:cNvPr>
          <p:cNvSpPr>
            <a:spLocks noGrp="1"/>
          </p:cNvSpPr>
          <p:nvPr>
            <p:ph type="title"/>
          </p:nvPr>
        </p:nvSpPr>
        <p:spPr>
          <a:xfrm>
            <a:off x="3256338" y="3275006"/>
            <a:ext cx="4954516" cy="1878471"/>
          </a:xfrm>
        </p:spPr>
        <p:txBody>
          <a:bodyPr/>
          <a:lstStyle/>
          <a:p>
            <a:r>
              <a:rPr lang="en-US" sz="5100" dirty="0">
                <a:latin typeface="Century Gothic" panose="020B0502020202020204" pitchFamily="34" charset="0"/>
              </a:rPr>
              <a:t>Any Questions so far…?</a:t>
            </a:r>
            <a:endParaRPr lang="en-US" dirty="0">
              <a:latin typeface="Century Gothic" panose="020B0502020202020204" pitchFamily="34" charset="0"/>
            </a:endParaRPr>
          </a:p>
        </p:txBody>
      </p:sp>
    </p:spTree>
    <p:extLst>
      <p:ext uri="{BB962C8B-B14F-4D97-AF65-F5344CB8AC3E}">
        <p14:creationId xmlns:p14="http://schemas.microsoft.com/office/powerpoint/2010/main" val="192315569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LET THE GAMES BEGIN!"/>
          <p:cNvSpPr txBox="1">
            <a:spLocks noGrp="1"/>
          </p:cNvSpPr>
          <p:nvPr>
            <p:ph type="ctrTitle"/>
          </p:nvPr>
        </p:nvSpPr>
        <p:spPr>
          <a:xfrm>
            <a:off x="1511064" y="98543"/>
            <a:ext cx="9366485" cy="2032000"/>
          </a:xfrm>
          <a:prstGeom prst="rect">
            <a:avLst/>
          </a:prstGeom>
          <a:effectLst/>
        </p:spPr>
        <p:txBody>
          <a:bodyPr anchor="ctr"/>
          <a:lstStyle>
            <a:lvl1pPr>
              <a:defRPr sz="6300" spc="300">
                <a:solidFill>
                  <a:srgbClr val="000000"/>
                </a:solidFill>
                <a:effectLst>
                  <a:outerShdw blurRad="25400" dist="25400" dir="16200000" rotWithShape="0">
                    <a:srgbClr val="3A3A3A">
                      <a:alpha val="70000"/>
                    </a:srgbClr>
                  </a:outerShdw>
                </a:effectLst>
              </a:defRPr>
            </a:lvl1pPr>
          </a:lstStyle>
          <a:p>
            <a:pPr algn="l"/>
            <a:r>
              <a:rPr dirty="0">
                <a:solidFill>
                  <a:schemeClr val="accent1"/>
                </a:solidFill>
                <a:latin typeface="Century Gothic" panose="020B0502020202020204" pitchFamily="34" charset="0"/>
              </a:rPr>
              <a:t>Let the games begin</a:t>
            </a:r>
            <a:r>
              <a:rPr lang="en-US" dirty="0">
                <a:solidFill>
                  <a:schemeClr val="accent1"/>
                </a:solidFill>
                <a:latin typeface="Century Gothic" panose="020B0502020202020204" pitchFamily="34" charset="0"/>
              </a:rPr>
              <a:t>!</a:t>
            </a:r>
            <a:endParaRPr dirty="0">
              <a:solidFill>
                <a:schemeClr val="accent1"/>
              </a:solidFill>
              <a:latin typeface="Century Gothic" panose="020B0502020202020204" pitchFamily="34" charset="0"/>
            </a:endParaRPr>
          </a:p>
        </p:txBody>
      </p:sp>
      <p:grpSp>
        <p:nvGrpSpPr>
          <p:cNvPr id="146" name="98DB5AA7-1271-4C94-A2AC-C2751D584574.jpeg"/>
          <p:cNvGrpSpPr/>
          <p:nvPr/>
        </p:nvGrpSpPr>
        <p:grpSpPr>
          <a:xfrm>
            <a:off x="831850" y="2409943"/>
            <a:ext cx="4806714" cy="4933714"/>
            <a:chOff x="0" y="0"/>
            <a:chExt cx="4806713" cy="4933713"/>
          </a:xfrm>
        </p:grpSpPr>
        <p:pic>
          <p:nvPicPr>
            <p:cNvPr id="145" name="98DB5AA7-1271-4C94-A2AC-C2751D584574.jpeg" descr="98DB5AA7-1271-4C94-A2AC-C2751D584574.jpeg"/>
            <p:cNvPicPr>
              <a:picLocks noChangeAspect="1"/>
            </p:cNvPicPr>
            <p:nvPr/>
          </p:nvPicPr>
          <p:blipFill>
            <a:blip r:embed="rId3"/>
            <a:stretch>
              <a:fillRect/>
            </a:stretch>
          </p:blipFill>
          <p:spPr>
            <a:xfrm>
              <a:off x="215900" y="139700"/>
              <a:ext cx="4374914" cy="4374914"/>
            </a:xfrm>
            <a:prstGeom prst="rect">
              <a:avLst/>
            </a:prstGeom>
            <a:ln>
              <a:noFill/>
            </a:ln>
            <a:effectLst/>
          </p:spPr>
        </p:pic>
        <p:pic>
          <p:nvPicPr>
            <p:cNvPr id="144" name="98DB5AA7-1271-4C94-A2AC-C2751D584574.jpeg" descr="98DB5AA7-1271-4C94-A2AC-C2751D584574.jpeg"/>
            <p:cNvPicPr>
              <a:picLocks/>
            </p:cNvPicPr>
            <p:nvPr/>
          </p:nvPicPr>
          <p:blipFill>
            <a:blip r:embed="rId4"/>
            <a:stretch>
              <a:fillRect/>
            </a:stretch>
          </p:blipFill>
          <p:spPr>
            <a:xfrm>
              <a:off x="0" y="0"/>
              <a:ext cx="4806714" cy="4933714"/>
            </a:xfrm>
            <a:prstGeom prst="rect">
              <a:avLst/>
            </a:prstGeom>
            <a:effectLst/>
          </p:spPr>
        </p:pic>
      </p:grpSp>
      <p:graphicFrame>
        <p:nvGraphicFramePr>
          <p:cNvPr id="148" name="Nature Investigations…">
            <a:extLst>
              <a:ext uri="{FF2B5EF4-FFF2-40B4-BE49-F238E27FC236}">
                <a16:creationId xmlns:a16="http://schemas.microsoft.com/office/drawing/2014/main" id="{3231A048-C901-179E-8C74-7EA86BD177B9}"/>
              </a:ext>
            </a:extLst>
          </p:cNvPr>
          <p:cNvGraphicFramePr/>
          <p:nvPr>
            <p:extLst>
              <p:ext uri="{D42A27DB-BD31-4B8C-83A1-F6EECF244321}">
                <p14:modId xmlns:p14="http://schemas.microsoft.com/office/powerpoint/2010/main" val="3537986504"/>
              </p:ext>
            </p:extLst>
          </p:nvPr>
        </p:nvGraphicFramePr>
        <p:xfrm>
          <a:off x="5679240" y="2382912"/>
          <a:ext cx="5382114" cy="49877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Nature Investigations"/>
          <p:cNvSpPr txBox="1">
            <a:spLocks noGrp="1"/>
          </p:cNvSpPr>
          <p:nvPr>
            <p:ph type="title"/>
          </p:nvPr>
        </p:nvSpPr>
        <p:spPr>
          <a:xfrm>
            <a:off x="247650" y="141968"/>
            <a:ext cx="9027858" cy="841942"/>
          </a:xfrm>
          <a:prstGeom prst="rect">
            <a:avLst/>
          </a:prstGeom>
        </p:spPr>
        <p:txBody>
          <a:bodyPr>
            <a:normAutofit fontScale="90000"/>
          </a:bodyPr>
          <a:lstStyle>
            <a:lvl1pPr>
              <a:defRPr sz="6300" spc="300">
                <a:solidFill>
                  <a:srgbClr val="000000"/>
                </a:solidFill>
              </a:defRPr>
            </a:lvl1pPr>
          </a:lstStyle>
          <a:p>
            <a:r>
              <a:rPr lang="en-US" dirty="0">
                <a:solidFill>
                  <a:schemeClr val="accent2"/>
                </a:solidFill>
                <a:latin typeface="Century Gothic" panose="020B0502020202020204" pitchFamily="34" charset="0"/>
              </a:rPr>
              <a:t>Outdoor</a:t>
            </a:r>
            <a:r>
              <a:rPr dirty="0">
                <a:solidFill>
                  <a:schemeClr val="accent2"/>
                </a:solidFill>
                <a:latin typeface="Century Gothic" panose="020B0502020202020204" pitchFamily="34" charset="0"/>
              </a:rPr>
              <a:t> Investigations</a:t>
            </a:r>
            <a:endParaRPr lang="en-US" dirty="0">
              <a:solidFill>
                <a:schemeClr val="accent2"/>
              </a:solidFill>
              <a:latin typeface="Century Gothic" panose="020B0502020202020204" pitchFamily="34" charset="0"/>
            </a:endParaRPr>
          </a:p>
        </p:txBody>
      </p:sp>
      <p:sp>
        <p:nvSpPr>
          <p:cNvPr id="149" name="Theme: “Think like a Naturalist”…"/>
          <p:cNvSpPr txBox="1"/>
          <p:nvPr/>
        </p:nvSpPr>
        <p:spPr>
          <a:xfrm>
            <a:off x="374649" y="1071321"/>
            <a:ext cx="8102059" cy="71814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a:defRPr sz="2000">
                <a:solidFill>
                  <a:srgbClr val="000000"/>
                </a:solidFill>
                <a:effectLst/>
              </a:defRPr>
            </a:pPr>
            <a:r>
              <a:rPr lang="en-US" sz="2000" i="1" dirty="0">
                <a:latin typeface="Century Gothic" panose="020B0502020202020204" pitchFamily="34" charset="0"/>
              </a:rPr>
              <a:t>Groups of 4 students, </a:t>
            </a:r>
            <a:r>
              <a:rPr i="1" dirty="0">
                <a:latin typeface="Century Gothic" panose="020B0502020202020204" pitchFamily="34" charset="0"/>
              </a:rPr>
              <a:t>with the remaining team members following/listening. Teams may substitute players midway. </a:t>
            </a:r>
            <a:endParaRPr lang="en-US" sz="2000" dirty="0">
              <a:latin typeface="Century Gothic" panose="020B0502020202020204" pitchFamily="34" charset="0"/>
            </a:endParaRPr>
          </a:p>
          <a:p>
            <a:pPr>
              <a:defRPr sz="2000">
                <a:solidFill>
                  <a:srgbClr val="000000"/>
                </a:solidFill>
                <a:effectLst/>
              </a:defRPr>
            </a:pPr>
            <a:endParaRPr lang="en-US" sz="2000" dirty="0"/>
          </a:p>
          <a:p>
            <a:pPr>
              <a:defRPr sz="2000">
                <a:solidFill>
                  <a:srgbClr val="000000"/>
                </a:solidFill>
                <a:effectLst/>
              </a:defRPr>
            </a:pPr>
            <a:r>
              <a:rPr lang="en-US" sz="2000" b="1" dirty="0">
                <a:latin typeface="Century Gothic" panose="020B0502020202020204" pitchFamily="34" charset="0"/>
              </a:rPr>
              <a:t>Theme: “Wildlife Conservation”</a:t>
            </a:r>
          </a:p>
          <a:p>
            <a:pPr>
              <a:defRPr sz="2000">
                <a:solidFill>
                  <a:srgbClr val="000000"/>
                </a:solidFill>
                <a:effectLst/>
              </a:defRPr>
            </a:pPr>
            <a:endParaRPr sz="2000" dirty="0">
              <a:latin typeface="Century Gothic" panose="020B0502020202020204" pitchFamily="34" charset="0"/>
            </a:endParaRPr>
          </a:p>
          <a:p>
            <a:pPr algn="l" defTabSz="457200">
              <a:defRPr sz="2000">
                <a:solidFill>
                  <a:srgbClr val="000000"/>
                </a:solidFill>
                <a:effectLst/>
              </a:defRPr>
            </a:pPr>
            <a:r>
              <a:rPr lang="en-US" sz="2000" dirty="0">
                <a:latin typeface="Century Gothic" panose="020B0502020202020204" pitchFamily="34" charset="0"/>
              </a:rPr>
              <a:t>A short nature trail is set up with a series of 5 questions along the trail. </a:t>
            </a:r>
            <a:r>
              <a:rPr sz="2000" dirty="0">
                <a:latin typeface="Century Gothic" panose="020B0502020202020204" pitchFamily="34" charset="0"/>
              </a:rPr>
              <a:t>Each question has a time limit</a:t>
            </a:r>
            <a:r>
              <a:rPr lang="en-US" sz="2000" dirty="0">
                <a:latin typeface="Century Gothic" panose="020B0502020202020204" pitchFamily="34" charset="0"/>
              </a:rPr>
              <a:t>, and most include </a:t>
            </a:r>
            <a:r>
              <a:rPr sz="2000" dirty="0">
                <a:latin typeface="Century Gothic" panose="020B0502020202020204" pitchFamily="34" charset="0"/>
              </a:rPr>
              <a:t>a short lesson before the main question(s).</a:t>
            </a:r>
          </a:p>
          <a:p>
            <a:pPr algn="l" defTabSz="457200">
              <a:defRPr sz="2000">
                <a:solidFill>
                  <a:srgbClr val="000000"/>
                </a:solidFill>
                <a:effectLst/>
              </a:defRPr>
            </a:pPr>
            <a:r>
              <a:rPr sz="2000" dirty="0">
                <a:latin typeface="Century Gothic" panose="020B0502020202020204" pitchFamily="34" charset="0"/>
              </a:rPr>
              <a:t> </a:t>
            </a:r>
          </a:p>
          <a:p>
            <a:pPr algn="l" rtl="0" fontAlgn="base"/>
            <a:r>
              <a:rPr lang="en-US" sz="2000" b="0" i="0" dirty="0">
                <a:solidFill>
                  <a:srgbClr val="000000"/>
                </a:solidFill>
                <a:effectLst/>
                <a:latin typeface="Century Gothic" panose="020B0502020202020204" pitchFamily="34" charset="0"/>
              </a:rPr>
              <a:t>Questions are longform and multiple parts and typically include a short lesson before the main question. Teams are accompanied by a judge as they work through the trail, the judge will ask the question and write down the team’s responses without further prompting.  </a:t>
            </a:r>
          </a:p>
          <a:p>
            <a:pPr algn="l" rtl="0" fontAlgn="base"/>
            <a:endParaRPr lang="en-US" sz="2000" b="0" i="0" dirty="0">
              <a:solidFill>
                <a:srgbClr val="000000"/>
              </a:solidFill>
              <a:effectLst/>
              <a:latin typeface="Century Gothic" panose="020B0502020202020204" pitchFamily="34" charset="0"/>
            </a:endParaRPr>
          </a:p>
          <a:p>
            <a:pPr algn="l" rtl="0" fontAlgn="base"/>
            <a:r>
              <a:rPr lang="en-US" sz="2000" b="0" i="0" dirty="0">
                <a:solidFill>
                  <a:srgbClr val="000000"/>
                </a:solidFill>
                <a:effectLst/>
                <a:latin typeface="Century Gothic" panose="020B0502020202020204" pitchFamily="34" charset="0"/>
              </a:rPr>
              <a:t>To ensure teams are coming up with their answers fully on their own, coaches may not accompany their own team on the trail. The trail is short enough that teams are in view of their coaches, who wait at the starting line, for the full activity.  </a:t>
            </a:r>
          </a:p>
          <a:p>
            <a:pPr algn="l" rtl="0" fontAlgn="base"/>
            <a:endParaRPr lang="en-US" sz="2000" b="0" i="0" dirty="0">
              <a:solidFill>
                <a:srgbClr val="000000"/>
              </a:solidFill>
              <a:effectLst/>
              <a:latin typeface="Century Gothic" panose="020B0502020202020204" pitchFamily="34" charset="0"/>
            </a:endParaRPr>
          </a:p>
          <a:p>
            <a:pPr algn="l" defTabSz="457200">
              <a:defRPr sz="2000">
                <a:solidFill>
                  <a:srgbClr val="000000"/>
                </a:solidFill>
                <a:effectLst/>
              </a:defRPr>
            </a:pPr>
            <a:r>
              <a:rPr sz="2000" dirty="0">
                <a:latin typeface="Century Gothic" panose="020B0502020202020204" pitchFamily="34" charset="0"/>
              </a:rPr>
              <a:t>Emphasis is placed on observation skills, natural resource knowledge, and teamwork. </a:t>
            </a:r>
          </a:p>
          <a:p>
            <a:pPr algn="l" defTabSz="457200">
              <a:defRPr sz="2000">
                <a:solidFill>
                  <a:srgbClr val="000000"/>
                </a:solidFill>
                <a:effectLst/>
              </a:defRPr>
            </a:pPr>
            <a:r>
              <a:rPr sz="2000" dirty="0">
                <a:latin typeface="Century Gothic" panose="020B0502020202020204" pitchFamily="34" charset="0"/>
              </a:rPr>
              <a:t> </a:t>
            </a:r>
          </a:p>
        </p:txBody>
      </p:sp>
      <p:grpSp>
        <p:nvGrpSpPr>
          <p:cNvPr id="152" name="Thick forest with a creek running through."/>
          <p:cNvGrpSpPr/>
          <p:nvPr/>
        </p:nvGrpSpPr>
        <p:grpSpPr>
          <a:xfrm>
            <a:off x="8349710" y="2425901"/>
            <a:ext cx="4407440" cy="5868118"/>
            <a:chOff x="0" y="0"/>
            <a:chExt cx="4407438" cy="5868116"/>
          </a:xfrm>
        </p:grpSpPr>
        <p:pic>
          <p:nvPicPr>
            <p:cNvPr id="150" name="Thick forest with a creek running through." descr="Thick forest with a creek running through."/>
            <p:cNvPicPr>
              <a:picLocks noChangeAspect="1"/>
            </p:cNvPicPr>
            <p:nvPr/>
          </p:nvPicPr>
          <p:blipFill>
            <a:blip r:embed="rId3"/>
            <a:stretch>
              <a:fillRect/>
            </a:stretch>
          </p:blipFill>
          <p:spPr>
            <a:xfrm>
              <a:off x="126999" y="88899"/>
              <a:ext cx="4153440" cy="5537918"/>
            </a:xfrm>
            <a:prstGeom prst="rect">
              <a:avLst/>
            </a:prstGeom>
            <a:ln w="12700" cap="flat">
              <a:noFill/>
              <a:miter lim="400000"/>
            </a:ln>
            <a:effectLst/>
          </p:spPr>
        </p:pic>
        <p:pic>
          <p:nvPicPr>
            <p:cNvPr id="151" name="Thick forest with a creek running through." descr="Thick forest with a creek running through."/>
            <p:cNvPicPr>
              <a:picLocks noChangeAspect="1"/>
            </p:cNvPicPr>
            <p:nvPr/>
          </p:nvPicPr>
          <p:blipFill>
            <a:blip r:embed="rId4"/>
            <a:stretch>
              <a:fillRect/>
            </a:stretch>
          </p:blipFill>
          <p:spPr>
            <a:xfrm>
              <a:off x="-1" y="-1"/>
              <a:ext cx="4407440" cy="5868118"/>
            </a:xfrm>
            <a:prstGeom prst="rect">
              <a:avLst/>
            </a:prstGeom>
            <a:ln w="12700" cap="flat">
              <a:noFill/>
              <a:miter lim="400000"/>
            </a:ln>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76098-05B1-9A40-BE4D-4D6A3C9F3A25}"/>
              </a:ext>
            </a:extLst>
          </p:cNvPr>
          <p:cNvSpPr>
            <a:spLocks noGrp="1"/>
          </p:cNvSpPr>
          <p:nvPr>
            <p:ph type="title"/>
          </p:nvPr>
        </p:nvSpPr>
        <p:spPr>
          <a:xfrm>
            <a:off x="1196" y="97321"/>
            <a:ext cx="9420013" cy="1807679"/>
          </a:xfrm>
        </p:spPr>
        <p:txBody>
          <a:bodyPr>
            <a:normAutofit/>
          </a:bodyPr>
          <a:lstStyle/>
          <a:p>
            <a:r>
              <a:rPr lang="en-US" sz="5100" b="1" dirty="0">
                <a:latin typeface="Century Gothic"/>
              </a:rPr>
              <a:t>Nature Bowl 2025</a:t>
            </a:r>
            <a:br>
              <a:rPr lang="en-US" sz="5100" dirty="0">
                <a:latin typeface="Century Gothic" panose="020B0502020202020204" pitchFamily="34" charset="0"/>
              </a:rPr>
            </a:br>
            <a:r>
              <a:rPr lang="en-US" sz="5100" dirty="0">
                <a:latin typeface="Century Gothic"/>
              </a:rPr>
              <a:t> </a:t>
            </a:r>
            <a:r>
              <a:rPr lang="en-US" sz="3600" dirty="0">
                <a:latin typeface="Century Gothic"/>
              </a:rPr>
              <a:t>         </a:t>
            </a:r>
            <a:r>
              <a:rPr lang="en-US" sz="3600" i="1" dirty="0">
                <a:latin typeface="Century Gothic"/>
              </a:rPr>
              <a:t>Volunteer Training – 3/11/26</a:t>
            </a:r>
            <a:endParaRPr lang="en-US" sz="3600" i="1" dirty="0">
              <a:latin typeface="Century Gothic" panose="020B0502020202020204" pitchFamily="34" charset="0"/>
            </a:endParaRPr>
          </a:p>
        </p:txBody>
      </p:sp>
      <p:pic>
        <p:nvPicPr>
          <p:cNvPr id="5" name="California Department of Fish and Wildlife logo." descr="California Department of Fish and Wildlife logo.">
            <a:extLst>
              <a:ext uri="{FF2B5EF4-FFF2-40B4-BE49-F238E27FC236}">
                <a16:creationId xmlns:a16="http://schemas.microsoft.com/office/drawing/2014/main" id="{DDB5CB82-2801-4D59-900E-B49C7246FB22}"/>
              </a:ext>
            </a:extLst>
          </p:cNvPr>
          <p:cNvPicPr>
            <a:picLocks noChangeAspect="1"/>
          </p:cNvPicPr>
          <p:nvPr/>
        </p:nvPicPr>
        <p:blipFill>
          <a:blip r:embed="rId3"/>
          <a:stretch>
            <a:fillRect/>
          </a:stretch>
        </p:blipFill>
        <p:spPr>
          <a:xfrm>
            <a:off x="10606474" y="97321"/>
            <a:ext cx="2002653" cy="2648137"/>
          </a:xfrm>
          <a:prstGeom prst="rect">
            <a:avLst/>
          </a:prstGeom>
          <a:ln w="12700">
            <a:miter lim="400000"/>
          </a:ln>
        </p:spPr>
      </p:pic>
      <p:pic>
        <p:nvPicPr>
          <p:cNvPr id="7" name="Native bee taking pollen from a native wildlflower." descr="Native bee taking pollen from a native wildlflower.">
            <a:extLst>
              <a:ext uri="{FF2B5EF4-FFF2-40B4-BE49-F238E27FC236}">
                <a16:creationId xmlns:a16="http://schemas.microsoft.com/office/drawing/2014/main" id="{253C1D5D-11AA-317A-E08E-9D4CBB40C526}"/>
              </a:ext>
            </a:extLst>
          </p:cNvPr>
          <p:cNvPicPr>
            <a:picLocks noGrp="1" noChangeAspect="1"/>
          </p:cNvPicPr>
          <p:nvPr>
            <p:ph sz="half" idx="2"/>
          </p:nvPr>
        </p:nvPicPr>
        <p:blipFill>
          <a:blip r:embed="rId4"/>
          <a:srcRect t="9003" b="9003"/>
          <a:stretch>
            <a:fillRect/>
          </a:stretch>
        </p:blipFill>
        <p:spPr>
          <a:xfrm>
            <a:off x="3778211" y="6689268"/>
            <a:ext cx="4297570" cy="2752564"/>
          </a:xfrm>
          <a:prstGeom prst="rect">
            <a:avLst/>
          </a:prstGeom>
        </p:spPr>
      </p:pic>
      <p:sp>
        <p:nvSpPr>
          <p:cNvPr id="3" name="TextBox 2">
            <a:extLst>
              <a:ext uri="{FF2B5EF4-FFF2-40B4-BE49-F238E27FC236}">
                <a16:creationId xmlns:a16="http://schemas.microsoft.com/office/drawing/2014/main" id="{29571436-1D79-3ADF-84C6-061A9A42D616}"/>
              </a:ext>
            </a:extLst>
          </p:cNvPr>
          <p:cNvSpPr txBox="1"/>
          <p:nvPr/>
        </p:nvSpPr>
        <p:spPr>
          <a:xfrm>
            <a:off x="302617" y="1909038"/>
            <a:ext cx="10538778" cy="4370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dirty="0">
                <a:latin typeface="Century Gothic" panose="020B0502020202020204" pitchFamily="34" charset="0"/>
              </a:rPr>
              <a:t>Welcome! </a:t>
            </a:r>
            <a:endParaRPr lang="en-US" sz="5400" dirty="0">
              <a:latin typeface="Century Gothic" panose="020B0502020202020204" pitchFamily="34" charset="0"/>
            </a:endParaRPr>
          </a:p>
          <a:p>
            <a:endParaRPr lang="en-US" sz="3200" dirty="0">
              <a:latin typeface="Century Gothic" panose="020B0502020202020204" pitchFamily="34" charset="0"/>
            </a:endParaRPr>
          </a:p>
          <a:p>
            <a:r>
              <a:rPr lang="en-US" sz="3200" dirty="0">
                <a:latin typeface="Century Gothic" panose="020B0502020202020204" pitchFamily="34" charset="0"/>
              </a:rPr>
              <a:t>As we wait for everyone to join us, add your details in the </a:t>
            </a:r>
            <a:r>
              <a:rPr lang="en-US" sz="3200" b="1" dirty="0">
                <a:latin typeface="Century Gothic" panose="020B0502020202020204" pitchFamily="34" charset="0"/>
              </a:rPr>
              <a:t>Chat: </a:t>
            </a:r>
          </a:p>
          <a:p>
            <a:pPr marL="285750" indent="-285750">
              <a:buFont typeface="Arial"/>
              <a:buChar char="•"/>
            </a:pPr>
            <a:r>
              <a:rPr lang="en-US" sz="3200" dirty="0">
                <a:latin typeface="Century Gothic" panose="020B0502020202020204" pitchFamily="34" charset="0"/>
              </a:rPr>
              <a:t>Introduce yourself! </a:t>
            </a:r>
          </a:p>
          <a:p>
            <a:pPr marL="742950" lvl="1" indent="-285750">
              <a:buFont typeface="Arial"/>
              <a:buChar char="•"/>
            </a:pPr>
            <a:r>
              <a:rPr lang="en-US" sz="3200" dirty="0">
                <a:latin typeface="Century Gothic" panose="020B0502020202020204" pitchFamily="34" charset="0"/>
              </a:rPr>
              <a:t>Give us your name, the site(s) you'll be helping with, and how many years you’ve helped with Nature Bowl</a:t>
            </a:r>
          </a:p>
        </p:txBody>
      </p:sp>
    </p:spTree>
    <p:extLst>
      <p:ext uri="{BB962C8B-B14F-4D97-AF65-F5344CB8AC3E}">
        <p14:creationId xmlns:p14="http://schemas.microsoft.com/office/powerpoint/2010/main" val="1146342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Nature Investigations…"/>
          <p:cNvSpPr txBox="1">
            <a:spLocks noGrp="1"/>
          </p:cNvSpPr>
          <p:nvPr>
            <p:ph type="title"/>
          </p:nvPr>
        </p:nvSpPr>
        <p:spPr>
          <a:xfrm>
            <a:off x="56132" y="672907"/>
            <a:ext cx="7771367" cy="3502313"/>
          </a:xfrm>
          <a:prstGeom prst="rect">
            <a:avLst/>
          </a:prstGeom>
        </p:spPr>
        <p:txBody>
          <a:bodyPr>
            <a:normAutofit/>
          </a:bodyPr>
          <a:lstStyle/>
          <a:p>
            <a:pPr algn="l" rtl="0" fontAlgn="base"/>
            <a:br>
              <a:rPr lang="en-US" sz="2400" dirty="0">
                <a:latin typeface="Century Gothic" panose="020B0502020202020204" pitchFamily="34" charset="0"/>
              </a:rPr>
            </a:br>
            <a:r>
              <a:rPr lang="en-US" sz="2400" dirty="0">
                <a:latin typeface="Century Gothic" panose="020B0502020202020204" pitchFamily="34" charset="0"/>
              </a:rPr>
              <a:t>How it Works</a:t>
            </a:r>
            <a:br>
              <a:rPr lang="en-US" sz="1800" dirty="0">
                <a:latin typeface="Century Gothic" panose="020B0502020202020204" pitchFamily="34" charset="0"/>
              </a:rPr>
            </a:br>
            <a:r>
              <a:rPr lang="en-US" sz="1800" b="0" i="0" dirty="0">
                <a:solidFill>
                  <a:srgbClr val="000000"/>
                </a:solidFill>
                <a:effectLst/>
                <a:latin typeface="Century Gothic" panose="020B0502020202020204" pitchFamily="34" charset="0"/>
              </a:rPr>
              <a:t>Each team will start at a different station along the trail, so that only one team is at a station at a time.</a:t>
            </a:r>
            <a:br>
              <a:rPr lang="en-US" sz="1800" b="0" i="0" dirty="0">
                <a:solidFill>
                  <a:srgbClr val="000000"/>
                </a:solidFill>
                <a:effectLst/>
                <a:latin typeface="Century Gothic" panose="020B0502020202020204" pitchFamily="34" charset="0"/>
              </a:rPr>
            </a:br>
            <a:r>
              <a:rPr lang="en-US" sz="1800" b="0" i="0" dirty="0">
                <a:solidFill>
                  <a:srgbClr val="000000"/>
                </a:solidFill>
                <a:effectLst/>
                <a:latin typeface="Century Gothic" panose="020B0502020202020204" pitchFamily="34" charset="0"/>
              </a:rPr>
              <a:t> </a:t>
            </a:r>
            <a:br>
              <a:rPr lang="en-US" sz="1800" b="0" i="0" dirty="0">
                <a:solidFill>
                  <a:srgbClr val="000000"/>
                </a:solidFill>
                <a:effectLst/>
                <a:latin typeface="Century Gothic" panose="020B0502020202020204" pitchFamily="34" charset="0"/>
              </a:rPr>
            </a:br>
            <a:r>
              <a:rPr lang="en-US" sz="1800" b="0" i="0" dirty="0">
                <a:solidFill>
                  <a:srgbClr val="000000"/>
                </a:solidFill>
                <a:effectLst/>
                <a:latin typeface="Century Gothic" panose="020B0502020202020204" pitchFamily="34" charset="0"/>
              </a:rPr>
              <a:t>Each station will be marked along the trail with a numbered cone. Some questions may include a prop, such as binoculars, a field guide, or something representative of the area. The judge will read the lesson and question and then will write down exactly what the students say in response. The judge will not provide any additional context or prompting other than what is written on the question.  </a:t>
            </a:r>
            <a:endParaRPr lang="en-US" sz="2000" u="sng" dirty="0">
              <a:solidFill>
                <a:schemeClr val="tx1"/>
              </a:solidFill>
              <a:latin typeface="Century Gothic" panose="020B0502020202020204" pitchFamily="34" charset="0"/>
            </a:endParaRPr>
          </a:p>
        </p:txBody>
      </p:sp>
      <p:grpSp>
        <p:nvGrpSpPr>
          <p:cNvPr id="157" name="White flowers with a yellow center reaching for the sun."/>
          <p:cNvGrpSpPr/>
          <p:nvPr/>
        </p:nvGrpSpPr>
        <p:grpSpPr>
          <a:xfrm>
            <a:off x="7719549" y="672907"/>
            <a:ext cx="4915281" cy="3921412"/>
            <a:chOff x="0" y="0"/>
            <a:chExt cx="4915280" cy="3921410"/>
          </a:xfrm>
        </p:grpSpPr>
        <p:pic>
          <p:nvPicPr>
            <p:cNvPr id="156" name="White flowers with a yellow center reaching for the sun." descr="White flowers with a yellow center reaching for the sun."/>
            <p:cNvPicPr>
              <a:picLocks noChangeAspect="1"/>
            </p:cNvPicPr>
            <p:nvPr/>
          </p:nvPicPr>
          <p:blipFill>
            <a:blip r:embed="rId3">
              <a:alphaModFix amt="89264"/>
            </a:blip>
            <a:stretch>
              <a:fillRect/>
            </a:stretch>
          </p:blipFill>
          <p:spPr>
            <a:xfrm>
              <a:off x="215900" y="139700"/>
              <a:ext cx="4483481" cy="3362611"/>
            </a:xfrm>
            <a:prstGeom prst="rect">
              <a:avLst/>
            </a:prstGeom>
            <a:ln>
              <a:noFill/>
            </a:ln>
            <a:effectLst/>
          </p:spPr>
        </p:pic>
        <p:pic>
          <p:nvPicPr>
            <p:cNvPr id="155" name="White flowers with a yellow center reaching for the sun." descr="White flowers with a yellow center reaching for the sun."/>
            <p:cNvPicPr>
              <a:picLocks/>
            </p:cNvPicPr>
            <p:nvPr/>
          </p:nvPicPr>
          <p:blipFill>
            <a:blip r:embed="rId4">
              <a:alphaModFix amt="89264"/>
            </a:blip>
            <a:stretch>
              <a:fillRect/>
            </a:stretch>
          </p:blipFill>
          <p:spPr>
            <a:xfrm>
              <a:off x="0" y="0"/>
              <a:ext cx="4915281" cy="3921411"/>
            </a:xfrm>
            <a:prstGeom prst="rect">
              <a:avLst/>
            </a:prstGeom>
            <a:effectLst/>
          </p:spPr>
        </p:pic>
      </p:grpSp>
      <p:grpSp>
        <p:nvGrpSpPr>
          <p:cNvPr id="160" name="Beautiful underside of an old oak tree."/>
          <p:cNvGrpSpPr/>
          <p:nvPr/>
        </p:nvGrpSpPr>
        <p:grpSpPr>
          <a:xfrm>
            <a:off x="9399685" y="4695411"/>
            <a:ext cx="3441034" cy="4579316"/>
            <a:chOff x="0" y="0"/>
            <a:chExt cx="3441032" cy="4579315"/>
          </a:xfrm>
        </p:grpSpPr>
        <p:pic>
          <p:nvPicPr>
            <p:cNvPr id="158" name="Beautiful underside of an old oak tree." descr="Beautiful underside of an old oak tree."/>
            <p:cNvPicPr>
              <a:picLocks noChangeAspect="1"/>
            </p:cNvPicPr>
            <p:nvPr/>
          </p:nvPicPr>
          <p:blipFill>
            <a:blip r:embed="rId5"/>
            <a:stretch>
              <a:fillRect/>
            </a:stretch>
          </p:blipFill>
          <p:spPr>
            <a:xfrm>
              <a:off x="130895" y="91625"/>
              <a:ext cx="3179243" cy="4238990"/>
            </a:xfrm>
            <a:prstGeom prst="rect">
              <a:avLst/>
            </a:prstGeom>
            <a:ln w="12700" cap="flat">
              <a:noFill/>
              <a:miter lim="400000"/>
            </a:ln>
            <a:effectLst/>
          </p:spPr>
        </p:pic>
        <p:pic>
          <p:nvPicPr>
            <p:cNvPr id="159" name="Beautiful underside of an old oak tree." descr="Beautiful underside of an old oak tree."/>
            <p:cNvPicPr>
              <a:picLocks noChangeAspect="1"/>
            </p:cNvPicPr>
            <p:nvPr/>
          </p:nvPicPr>
          <p:blipFill>
            <a:blip r:embed="rId6"/>
            <a:stretch>
              <a:fillRect/>
            </a:stretch>
          </p:blipFill>
          <p:spPr>
            <a:xfrm>
              <a:off x="-1" y="-1"/>
              <a:ext cx="3441034" cy="4579316"/>
            </a:xfrm>
            <a:prstGeom prst="rect">
              <a:avLst/>
            </a:prstGeom>
            <a:ln w="12700" cap="flat">
              <a:noFill/>
              <a:miter lim="400000"/>
            </a:ln>
            <a:effectLst/>
          </p:spPr>
        </p:pic>
      </p:grpSp>
      <p:sp>
        <p:nvSpPr>
          <p:cNvPr id="3" name="TextBox 2">
            <a:extLst>
              <a:ext uri="{FF2B5EF4-FFF2-40B4-BE49-F238E27FC236}">
                <a16:creationId xmlns:a16="http://schemas.microsoft.com/office/drawing/2014/main" id="{8D562A8C-10AE-18EC-AD58-52917A880AC5}"/>
              </a:ext>
            </a:extLst>
          </p:cNvPr>
          <p:cNvSpPr txBox="1"/>
          <p:nvPr/>
        </p:nvSpPr>
        <p:spPr>
          <a:xfrm>
            <a:off x="245872" y="11982"/>
            <a:ext cx="8425696" cy="969496"/>
          </a:xfrm>
          <a:prstGeom prst="rect">
            <a:avLst/>
          </a:prstGeom>
          <a:noFill/>
        </p:spPr>
        <p:txBody>
          <a:bodyPr wrap="square" lIns="91440" tIns="45720" rIns="91440" bIns="45720" rtlCol="0" anchor="t">
            <a:spAutoFit/>
          </a:bodyPr>
          <a:lstStyle/>
          <a:p>
            <a:r>
              <a:rPr lang="en-US" sz="5700" dirty="0">
                <a:solidFill>
                  <a:schemeClr val="accent2"/>
                </a:solidFill>
                <a:latin typeface="Century Gothic" panose="020B0502020202020204" pitchFamily="34" charset="0"/>
              </a:rPr>
              <a:t>Outdoor Investigations</a:t>
            </a:r>
          </a:p>
        </p:txBody>
      </p:sp>
      <p:sp>
        <p:nvSpPr>
          <p:cNvPr id="4" name="TextBox 3">
            <a:extLst>
              <a:ext uri="{FF2B5EF4-FFF2-40B4-BE49-F238E27FC236}">
                <a16:creationId xmlns:a16="http://schemas.microsoft.com/office/drawing/2014/main" id="{AA4B9800-515D-1297-2249-4A426641D21B}"/>
              </a:ext>
            </a:extLst>
          </p:cNvPr>
          <p:cNvSpPr txBox="1"/>
          <p:nvPr/>
        </p:nvSpPr>
        <p:spPr>
          <a:xfrm>
            <a:off x="447375" y="4467261"/>
            <a:ext cx="9158683" cy="4555093"/>
          </a:xfrm>
          <a:prstGeom prst="rect">
            <a:avLst/>
          </a:prstGeom>
          <a:noFill/>
        </p:spPr>
        <p:txBody>
          <a:bodyPr wrap="square" lIns="91440" tIns="45720" rIns="91440" bIns="45720" rtlCol="0" anchor="t">
            <a:spAutoFit/>
          </a:bodyPr>
          <a:lstStyle/>
          <a:p>
            <a:pPr algn="l" rtl="0" fontAlgn="base"/>
            <a:r>
              <a:rPr lang="en-US" sz="2000" dirty="0">
                <a:solidFill>
                  <a:schemeClr val="accent1"/>
                </a:solidFill>
                <a:latin typeface="Century Gothic"/>
              </a:rPr>
              <a:t>Sample Questions</a:t>
            </a:r>
            <a:br>
              <a:rPr lang="en-US" sz="1600" dirty="0">
                <a:latin typeface="Century Gothic" panose="020B0502020202020204" pitchFamily="34" charset="0"/>
              </a:rPr>
            </a:br>
            <a:endParaRPr lang="en-US" sz="1800" dirty="0">
              <a:solidFill>
                <a:schemeClr val="tx1"/>
              </a:solidFill>
              <a:latin typeface="Century Gothic" panose="020B0502020202020204" pitchFamily="34" charset="0"/>
            </a:endParaRPr>
          </a:p>
          <a:p>
            <a:pPr algn="l" rtl="0" fontAlgn="base">
              <a:buFont typeface="+mj-lt"/>
              <a:buAutoNum type="arabicPeriod"/>
            </a:pPr>
            <a:r>
              <a:rPr lang="en-US" sz="1800" b="0" i="0" dirty="0">
                <a:effectLst/>
                <a:latin typeface="Century Gothic"/>
              </a:rPr>
              <a:t> Here on the trail is an animal track. What type of animal made this track? What are two things you can tell about the animal that made this track, and what they might have been doing? (90 seconds) </a:t>
            </a:r>
          </a:p>
          <a:p>
            <a:pPr algn="l" rtl="0" fontAlgn="base"/>
            <a:br>
              <a:rPr lang="en-US" sz="1800" b="0" i="0" dirty="0">
                <a:effectLst/>
                <a:latin typeface="Century Gothic" panose="020B0502020202020204" pitchFamily="34" charset="0"/>
              </a:rPr>
            </a:br>
            <a:r>
              <a:rPr lang="en-US" sz="1800" b="0" i="0" dirty="0">
                <a:effectLst/>
                <a:latin typeface="Century Gothic"/>
              </a:rPr>
              <a:t>2. Search the trail and list the objects that would not naturally be found there. (The trail will be identified by the staff.) 20-25 items. (3 minutes) </a:t>
            </a:r>
          </a:p>
          <a:p>
            <a:pPr algn="l" rtl="0" fontAlgn="base"/>
            <a:br>
              <a:rPr lang="en-US" sz="1800" b="0" i="0" dirty="0">
                <a:effectLst/>
                <a:latin typeface="Century Gothic" panose="020B0502020202020204" pitchFamily="34" charset="0"/>
              </a:rPr>
            </a:br>
            <a:r>
              <a:rPr lang="en-US" sz="1800" b="0" i="0" dirty="0">
                <a:effectLst/>
                <a:latin typeface="Century Gothic"/>
              </a:rPr>
              <a:t>3. What is a deciduous tree? Locate a deciduous tree nearby and explain one advantage of being deciduous (2 minutes). Next, using a tree key, determine the name of the tree you found (2 minutes).</a:t>
            </a:r>
          </a:p>
          <a:p>
            <a:pPr algn="l" rtl="0" fontAlgn="base"/>
            <a:br>
              <a:rPr lang="en-US" sz="1800" b="0" i="0" dirty="0">
                <a:effectLst/>
                <a:latin typeface="Century Gothic" panose="020B0502020202020204" pitchFamily="34" charset="0"/>
              </a:rPr>
            </a:br>
            <a:r>
              <a:rPr lang="en-US" dirty="0">
                <a:latin typeface="Century Gothic"/>
              </a:rPr>
              <a:t>4</a:t>
            </a:r>
            <a:r>
              <a:rPr lang="en-US" sz="1800" b="0" i="0" dirty="0">
                <a:effectLst/>
                <a:latin typeface="Century Gothic"/>
              </a:rPr>
              <a:t>. Identify the niche, or job, of three invertebrates found in this soil sample. (90 seconds) </a:t>
            </a:r>
          </a:p>
          <a:p>
            <a:pPr fontAlgn="base"/>
            <a:endParaRPr lang="en-US" dirty="0">
              <a:latin typeface="Century Gothic"/>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Nature Relay"/>
          <p:cNvSpPr txBox="1">
            <a:spLocks noGrp="1"/>
          </p:cNvSpPr>
          <p:nvPr>
            <p:ph type="title"/>
          </p:nvPr>
        </p:nvSpPr>
        <p:spPr>
          <a:xfrm>
            <a:off x="327766" y="211513"/>
            <a:ext cx="9433728" cy="1048567"/>
          </a:xfrm>
          <a:prstGeom prst="rect">
            <a:avLst/>
          </a:prstGeom>
        </p:spPr>
        <p:txBody>
          <a:bodyPr>
            <a:normAutofit/>
          </a:bodyPr>
          <a:lstStyle>
            <a:lvl1pPr>
              <a:defRPr sz="8000" spc="400">
                <a:solidFill>
                  <a:srgbClr val="000000"/>
                </a:solidFill>
              </a:defRPr>
            </a:lvl1pPr>
          </a:lstStyle>
          <a:p>
            <a:r>
              <a:rPr sz="6000" dirty="0">
                <a:solidFill>
                  <a:schemeClr val="accent2"/>
                </a:solidFill>
                <a:latin typeface="Century Gothic"/>
              </a:rPr>
              <a:t>Nature Relay</a:t>
            </a:r>
            <a:endParaRPr lang="en-US" sz="6000" dirty="0">
              <a:solidFill>
                <a:schemeClr val="accent2"/>
              </a:solidFill>
              <a:latin typeface="Century Gothic"/>
            </a:endParaRPr>
          </a:p>
        </p:txBody>
      </p:sp>
      <p:sp>
        <p:nvSpPr>
          <p:cNvPr id="163" name="All 9 team members participate. Items representing environmental concepts (from the Nature Bowl Glossary) are placed in a large saucer. Team members line up opposite the saucer. A judge announces a concept.…"/>
          <p:cNvSpPr txBox="1"/>
          <p:nvPr/>
        </p:nvSpPr>
        <p:spPr>
          <a:xfrm>
            <a:off x="327766" y="798416"/>
            <a:ext cx="7820967" cy="8443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100000"/>
              </a:lnSpc>
              <a:defRPr sz="2100">
                <a:solidFill>
                  <a:srgbClr val="000000"/>
                </a:solidFill>
                <a:effectLst/>
              </a:defRPr>
            </a:pPr>
            <a:r>
              <a:rPr sz="2000" i="1" dirty="0">
                <a:latin typeface="Century Gothic" panose="020B0502020202020204" pitchFamily="34" charset="0"/>
              </a:rPr>
              <a:t>All team members participate.</a:t>
            </a:r>
            <a:endParaRPr lang="en-US" sz="2000" i="1" dirty="0">
              <a:latin typeface="Century Gothic" panose="020B0502020202020204" pitchFamily="34" charset="0"/>
            </a:endParaRPr>
          </a:p>
          <a:p>
            <a:pPr algn="l" defTabSz="457200">
              <a:lnSpc>
                <a:spcPct val="100000"/>
              </a:lnSpc>
              <a:defRPr sz="2100">
                <a:solidFill>
                  <a:srgbClr val="000000"/>
                </a:solidFill>
                <a:effectLst/>
              </a:defRPr>
            </a:pPr>
            <a:endParaRPr lang="en-US" sz="2000" i="1" dirty="0">
              <a:latin typeface="Century Gothic" panose="020B0502020202020204" pitchFamily="34" charset="0"/>
            </a:endParaRPr>
          </a:p>
          <a:p>
            <a:pPr>
              <a:defRPr sz="2100">
                <a:solidFill>
                  <a:srgbClr val="000000"/>
                </a:solidFill>
                <a:effectLst/>
              </a:defRPr>
            </a:pPr>
            <a:r>
              <a:rPr lang="en-US" sz="2000" b="1" dirty="0">
                <a:latin typeface="Century Gothic" panose="020B0502020202020204" pitchFamily="34" charset="0"/>
              </a:rPr>
              <a:t>This year’s theme: Wildlife Conservation</a:t>
            </a:r>
          </a:p>
          <a:p>
            <a:pPr algn="l" defTabSz="457200">
              <a:lnSpc>
                <a:spcPct val="100000"/>
              </a:lnSpc>
              <a:defRPr sz="2100">
                <a:solidFill>
                  <a:srgbClr val="000000"/>
                </a:solidFill>
                <a:effectLst/>
              </a:defRPr>
            </a:pPr>
            <a:endParaRPr lang="en-US" sz="2000" dirty="0">
              <a:latin typeface="Century Gothic" panose="020B0502020202020204" pitchFamily="34" charset="0"/>
            </a:endParaRPr>
          </a:p>
          <a:p>
            <a:pPr algn="l" defTabSz="457200">
              <a:lnSpc>
                <a:spcPct val="100000"/>
              </a:lnSpc>
              <a:defRPr sz="2100">
                <a:solidFill>
                  <a:srgbClr val="000000"/>
                </a:solidFill>
                <a:effectLst/>
              </a:defRPr>
            </a:pPr>
            <a:r>
              <a:rPr sz="2000" dirty="0">
                <a:latin typeface="Century Gothic" panose="020B0502020202020204" pitchFamily="34" charset="0"/>
              </a:rPr>
              <a:t>Items representing environmental concepts (from the Nature Bowl Glossary) are placed in a large saucer. Team members line up opposite the saucer</a:t>
            </a:r>
            <a:r>
              <a:rPr lang="en-US" sz="2000" dirty="0">
                <a:latin typeface="Century Gothic" panose="020B0502020202020204" pitchFamily="34" charset="0"/>
              </a:rPr>
              <a:t> and one at a time, speed walk to retrieve items that represent concepts announced by the judge.</a:t>
            </a:r>
            <a:endParaRPr sz="2000" dirty="0">
              <a:latin typeface="Century Gothic" panose="020B0502020202020204" pitchFamily="34" charset="0"/>
            </a:endParaRPr>
          </a:p>
          <a:p>
            <a:pPr algn="l" defTabSz="457200">
              <a:defRPr sz="2100">
                <a:solidFill>
                  <a:srgbClr val="000000"/>
                </a:solidFill>
                <a:effectLst/>
              </a:defRPr>
            </a:pPr>
            <a:r>
              <a:rPr sz="2000" dirty="0">
                <a:latin typeface="Century Gothic" panose="020B0502020202020204" pitchFamily="34" charset="0"/>
              </a:rPr>
              <a:t> </a:t>
            </a:r>
          </a:p>
          <a:p>
            <a:pPr algn="l" rtl="0" fontAlgn="base"/>
            <a:r>
              <a:rPr lang="en-US" sz="2000" b="0" i="0" dirty="0">
                <a:solidFill>
                  <a:srgbClr val="000000"/>
                </a:solidFill>
                <a:effectLst/>
                <a:latin typeface="Century Gothic" panose="020B0502020202020204" pitchFamily="34" charset="0"/>
              </a:rPr>
              <a:t>Throughout the game, students on a team rotate so that a different team member is “it” for each question asked.  </a:t>
            </a:r>
          </a:p>
          <a:p>
            <a:pPr algn="l" rtl="0" fontAlgn="base"/>
            <a:r>
              <a:rPr lang="en-US" sz="2000" b="0" i="0" dirty="0">
                <a:solidFill>
                  <a:srgbClr val="000000"/>
                </a:solidFill>
                <a:effectLst/>
                <a:latin typeface="Century Gothic" panose="020B0502020202020204" pitchFamily="34" charset="0"/>
              </a:rPr>
              <a:t> </a:t>
            </a:r>
          </a:p>
          <a:p>
            <a:pPr algn="l" rtl="0" fontAlgn="base"/>
            <a:r>
              <a:rPr lang="en-US" sz="2000" b="0" i="0" dirty="0">
                <a:solidFill>
                  <a:srgbClr val="000000"/>
                </a:solidFill>
                <a:effectLst/>
                <a:latin typeface="Century Gothic" panose="020B0502020202020204" pitchFamily="34" charset="0"/>
              </a:rPr>
              <a:t>For each question round: The judge will announce a concept. The team members that are “it” have 20 seconds to speed walk to their saucer, review the items, and return with their selected item to the front of their team line. When all teams have returned, the judge will announce the correct item answer. Teams with the correct item get full points.  </a:t>
            </a:r>
          </a:p>
          <a:p>
            <a:pPr algn="l" rtl="0" fontAlgn="base"/>
            <a:endParaRPr lang="en-US" sz="2000" b="0" i="0" dirty="0">
              <a:solidFill>
                <a:srgbClr val="000000"/>
              </a:solidFill>
              <a:effectLst/>
              <a:latin typeface="Century Gothic" panose="020B0502020202020204" pitchFamily="34" charset="0"/>
            </a:endParaRPr>
          </a:p>
          <a:p>
            <a:pPr algn="l" defTabSz="457200">
              <a:lnSpc>
                <a:spcPct val="100000"/>
              </a:lnSpc>
              <a:defRPr sz="2100">
                <a:solidFill>
                  <a:srgbClr val="000000"/>
                </a:solidFill>
                <a:effectLst/>
              </a:defRPr>
            </a:pPr>
            <a:r>
              <a:rPr sz="2000" dirty="0">
                <a:latin typeface="Century Gothic" panose="020B0502020202020204" pitchFamily="34" charset="0"/>
              </a:rPr>
              <a:t>If a student selects another item, that student may defend/explain their rationale for that selection to the entire group. The judge determines if student’s defending rationale of that item deserves </a:t>
            </a:r>
            <a:r>
              <a:rPr lang="en-US" sz="2000" dirty="0">
                <a:latin typeface="Century Gothic" panose="020B0502020202020204" pitchFamily="34" charset="0"/>
              </a:rPr>
              <a:t>full points, half points, or no points.</a:t>
            </a:r>
            <a:endParaRPr sz="2000" dirty="0">
              <a:latin typeface="Century Gothic" panose="020B0502020202020204" pitchFamily="34" charset="0"/>
            </a:endParaRPr>
          </a:p>
          <a:p>
            <a:pPr algn="l" defTabSz="457200">
              <a:lnSpc>
                <a:spcPct val="100000"/>
              </a:lnSpc>
              <a:defRPr sz="2100">
                <a:solidFill>
                  <a:srgbClr val="000000"/>
                </a:solidFill>
                <a:effectLst/>
              </a:defRPr>
            </a:pPr>
            <a:r>
              <a:rPr dirty="0"/>
              <a:t> </a:t>
            </a:r>
          </a:p>
          <a:p>
            <a:pPr algn="l" defTabSz="457200">
              <a:lnSpc>
                <a:spcPct val="100000"/>
              </a:lnSpc>
              <a:defRPr sz="2100">
                <a:solidFill>
                  <a:srgbClr val="000000"/>
                </a:solidFill>
                <a:effectLst/>
              </a:defRPr>
            </a:pPr>
            <a:r>
              <a:rPr dirty="0"/>
              <a:t> </a:t>
            </a:r>
          </a:p>
        </p:txBody>
      </p:sp>
      <p:grpSp>
        <p:nvGrpSpPr>
          <p:cNvPr id="166" name="IMG_0285.jpeg"/>
          <p:cNvGrpSpPr/>
          <p:nvPr/>
        </p:nvGrpSpPr>
        <p:grpSpPr>
          <a:xfrm>
            <a:off x="8543311" y="2640320"/>
            <a:ext cx="4000372" cy="2796561"/>
            <a:chOff x="0" y="0"/>
            <a:chExt cx="4000371" cy="2796560"/>
          </a:xfrm>
        </p:grpSpPr>
        <p:pic>
          <p:nvPicPr>
            <p:cNvPr id="164" name="IMG_0285.jpeg" descr="IMG_0285.jpeg"/>
            <p:cNvPicPr>
              <a:picLocks noChangeAspect="1"/>
            </p:cNvPicPr>
            <p:nvPr/>
          </p:nvPicPr>
          <p:blipFill>
            <a:blip r:embed="rId3"/>
            <a:stretch>
              <a:fillRect/>
            </a:stretch>
          </p:blipFill>
          <p:spPr>
            <a:xfrm>
              <a:off x="126999" y="88900"/>
              <a:ext cx="3746373" cy="2466361"/>
            </a:xfrm>
            <a:prstGeom prst="rect">
              <a:avLst/>
            </a:prstGeom>
            <a:ln w="12700" cap="flat">
              <a:noFill/>
              <a:miter lim="400000"/>
            </a:ln>
            <a:effectLst/>
          </p:spPr>
        </p:pic>
        <p:pic>
          <p:nvPicPr>
            <p:cNvPr id="165" name="IMG_0285.jpeg" descr="IMG_0285.jpeg"/>
            <p:cNvPicPr>
              <a:picLocks noChangeAspect="1"/>
            </p:cNvPicPr>
            <p:nvPr/>
          </p:nvPicPr>
          <p:blipFill>
            <a:blip r:embed="rId4"/>
            <a:stretch>
              <a:fillRect/>
            </a:stretch>
          </p:blipFill>
          <p:spPr>
            <a:xfrm>
              <a:off x="-1" y="0"/>
              <a:ext cx="4000373" cy="2796561"/>
            </a:xfrm>
            <a:prstGeom prst="rect">
              <a:avLst/>
            </a:prstGeom>
            <a:ln w="12700" cap="flat">
              <a:noFill/>
              <a:miter lim="400000"/>
            </a:ln>
            <a:effectLst/>
          </p:spPr>
        </p:pic>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B3572-925D-6433-EB93-765329FFFC29}"/>
              </a:ext>
            </a:extLst>
          </p:cNvPr>
          <p:cNvSpPr>
            <a:spLocks noGrp="1"/>
          </p:cNvSpPr>
          <p:nvPr>
            <p:ph type="title"/>
          </p:nvPr>
        </p:nvSpPr>
        <p:spPr>
          <a:xfrm>
            <a:off x="154587" y="355979"/>
            <a:ext cx="9027858" cy="895305"/>
          </a:xfrm>
        </p:spPr>
        <p:txBody>
          <a:bodyPr>
            <a:noAutofit/>
          </a:bodyPr>
          <a:lstStyle/>
          <a:p>
            <a:r>
              <a:rPr lang="en-US" sz="6000" dirty="0">
                <a:solidFill>
                  <a:schemeClr val="accent2"/>
                </a:solidFill>
                <a:latin typeface="Century Gothic" panose="020B0502020202020204" pitchFamily="34" charset="0"/>
              </a:rPr>
              <a:t>Nature Relay</a:t>
            </a:r>
          </a:p>
        </p:txBody>
      </p:sp>
      <p:graphicFrame>
        <p:nvGraphicFramePr>
          <p:cNvPr id="4" name="Table 3">
            <a:extLst>
              <a:ext uri="{FF2B5EF4-FFF2-40B4-BE49-F238E27FC236}">
                <a16:creationId xmlns:a16="http://schemas.microsoft.com/office/drawing/2014/main" id="{46F03633-7356-8B7F-2607-398D0EEBF253}"/>
              </a:ext>
            </a:extLst>
          </p:cNvPr>
          <p:cNvGraphicFramePr>
            <a:graphicFrameLocks noGrp="1"/>
          </p:cNvGraphicFramePr>
          <p:nvPr>
            <p:extLst>
              <p:ext uri="{D42A27DB-BD31-4B8C-83A1-F6EECF244321}">
                <p14:modId xmlns:p14="http://schemas.microsoft.com/office/powerpoint/2010/main" val="3483092753"/>
              </p:ext>
            </p:extLst>
          </p:nvPr>
        </p:nvGraphicFramePr>
        <p:xfrm>
          <a:off x="154587" y="3058278"/>
          <a:ext cx="9508250" cy="5194767"/>
        </p:xfrm>
        <a:graphic>
          <a:graphicData uri="http://schemas.openxmlformats.org/drawingml/2006/table">
            <a:tbl>
              <a:tblPr firstRow="1" bandRow="1">
                <a:tableStyleId>{5940675A-B579-460E-94D1-54222C63F5DA}</a:tableStyleId>
              </a:tblPr>
              <a:tblGrid>
                <a:gridCol w="4815934">
                  <a:extLst>
                    <a:ext uri="{9D8B030D-6E8A-4147-A177-3AD203B41FA5}">
                      <a16:colId xmlns:a16="http://schemas.microsoft.com/office/drawing/2014/main" val="2376833978"/>
                    </a:ext>
                  </a:extLst>
                </a:gridCol>
                <a:gridCol w="4692316">
                  <a:extLst>
                    <a:ext uri="{9D8B030D-6E8A-4147-A177-3AD203B41FA5}">
                      <a16:colId xmlns:a16="http://schemas.microsoft.com/office/drawing/2014/main" val="632340064"/>
                    </a:ext>
                  </a:extLst>
                </a:gridCol>
              </a:tblGrid>
              <a:tr h="5194767">
                <a:tc>
                  <a:txBody>
                    <a:bodyPr/>
                    <a:lstStyle/>
                    <a:p>
                      <a:pPr rtl="0" fontAlgn="base"/>
                      <a:r>
                        <a:rPr lang="en-US" sz="2000" b="0" i="1" kern="1200" dirty="0">
                          <a:solidFill>
                            <a:schemeClr val="tx1"/>
                          </a:solidFill>
                          <a:effectLst/>
                          <a:latin typeface="Century Gothic" panose="020B0502020202020204" pitchFamily="34" charset="0"/>
                          <a:ea typeface="+mn-ea"/>
                          <a:cs typeface="+mn-cs"/>
                        </a:rPr>
                        <a:t>3</a:t>
                      </a:r>
                      <a:r>
                        <a:rPr lang="en-US" sz="2000" b="0" i="1" kern="1200" baseline="30000" dirty="0">
                          <a:solidFill>
                            <a:schemeClr val="tx1"/>
                          </a:solidFill>
                          <a:effectLst/>
                          <a:latin typeface="Century Gothic" panose="020B0502020202020204" pitchFamily="34" charset="0"/>
                          <a:ea typeface="+mn-ea"/>
                          <a:cs typeface="+mn-cs"/>
                        </a:rPr>
                        <a:t>rd</a:t>
                      </a:r>
                      <a:r>
                        <a:rPr lang="en-US" sz="2000" b="0" i="1" kern="1200" dirty="0">
                          <a:solidFill>
                            <a:schemeClr val="tx1"/>
                          </a:solidFill>
                          <a:effectLst/>
                          <a:latin typeface="Century Gothic" panose="020B0502020202020204" pitchFamily="34" charset="0"/>
                          <a:ea typeface="+mn-ea"/>
                          <a:cs typeface="+mn-cs"/>
                        </a:rPr>
                        <a:t>/4</a:t>
                      </a:r>
                      <a:r>
                        <a:rPr lang="en-US" sz="2000" b="0" i="1" kern="1200" baseline="30000" dirty="0">
                          <a:solidFill>
                            <a:schemeClr val="tx1"/>
                          </a:solidFill>
                          <a:effectLst/>
                          <a:latin typeface="Century Gothic" panose="020B0502020202020204" pitchFamily="34" charset="0"/>
                          <a:ea typeface="+mn-ea"/>
                          <a:cs typeface="+mn-cs"/>
                        </a:rPr>
                        <a:t>th</a:t>
                      </a:r>
                      <a:r>
                        <a:rPr lang="en-US" sz="2000" b="0" i="1" kern="1200" dirty="0">
                          <a:solidFill>
                            <a:schemeClr val="tx1"/>
                          </a:solidFill>
                          <a:effectLst/>
                          <a:latin typeface="Century Gothic" panose="020B0502020202020204" pitchFamily="34" charset="0"/>
                          <a:ea typeface="+mn-ea"/>
                          <a:cs typeface="+mn-cs"/>
                        </a:rPr>
                        <a:t> grade</a:t>
                      </a:r>
                      <a:r>
                        <a:rPr lang="en-US" sz="2000" b="0" i="0" kern="1200" dirty="0">
                          <a:solidFill>
                            <a:schemeClr val="tx1"/>
                          </a:solidFill>
                          <a:effectLst/>
                          <a:latin typeface="Century Gothic" panose="020B0502020202020204" pitchFamily="34" charset="0"/>
                          <a:ea typeface="+mn-ea"/>
                          <a:cs typeface="+mn-cs"/>
                        </a:rPr>
                        <a:t> </a:t>
                      </a:r>
                    </a:p>
                    <a:p>
                      <a:pPr marL="457200" indent="-457200" rtl="0" fontAlgn="base">
                        <a:buFont typeface="Arial" panose="020B0604020202020204" pitchFamily="34" charset="0"/>
                        <a:buChar char="•"/>
                      </a:pPr>
                      <a:r>
                        <a:rPr lang="en-US" sz="2000" b="0" i="0" kern="1200" dirty="0">
                          <a:solidFill>
                            <a:schemeClr val="tx1"/>
                          </a:solidFill>
                          <a:effectLst/>
                          <a:latin typeface="Century Gothic" panose="020B0502020202020204" pitchFamily="34" charset="0"/>
                          <a:ea typeface="+mn-ea"/>
                          <a:cs typeface="+mn-cs"/>
                        </a:rPr>
                        <a:t>Amphibian (frog puppet) </a:t>
                      </a:r>
                    </a:p>
                    <a:p>
                      <a:pPr marL="457200" indent="-457200" rtl="0" fontAlgn="base">
                        <a:buFont typeface="Arial" panose="020B0604020202020204" pitchFamily="34" charset="0"/>
                        <a:buChar char="•"/>
                      </a:pPr>
                      <a:r>
                        <a:rPr lang="en-US" sz="2000" b="0" i="0" kern="1200" dirty="0">
                          <a:solidFill>
                            <a:schemeClr val="tx1"/>
                          </a:solidFill>
                          <a:effectLst/>
                          <a:latin typeface="Century Gothic" panose="020B0502020202020204" pitchFamily="34" charset="0"/>
                          <a:ea typeface="+mn-ea"/>
                          <a:cs typeface="+mn-cs"/>
                        </a:rPr>
                        <a:t>Decomposer (fungus) </a:t>
                      </a:r>
                    </a:p>
                    <a:p>
                      <a:pPr marL="457200" indent="-457200" rtl="0" fontAlgn="base">
                        <a:buFont typeface="Arial" panose="020B0604020202020204" pitchFamily="34" charset="0"/>
                        <a:buChar char="•"/>
                      </a:pPr>
                      <a:r>
                        <a:rPr lang="en-US" sz="2000" b="0" i="0" kern="1200" dirty="0">
                          <a:solidFill>
                            <a:schemeClr val="tx1"/>
                          </a:solidFill>
                          <a:effectLst/>
                          <a:latin typeface="Century Gothic" panose="020B0502020202020204" pitchFamily="34" charset="0"/>
                          <a:ea typeface="+mn-ea"/>
                          <a:cs typeface="+mn-cs"/>
                        </a:rPr>
                        <a:t>Nocturnal mammal (bat)  </a:t>
                      </a:r>
                    </a:p>
                    <a:p>
                      <a:pPr marL="457200" indent="-457200" rtl="0" fontAlgn="base">
                        <a:buFont typeface="Arial" panose="020B0604020202020204" pitchFamily="34" charset="0"/>
                        <a:buChar char="•"/>
                      </a:pPr>
                      <a:r>
                        <a:rPr lang="en-US" sz="2000" b="0" i="0" kern="1200" dirty="0">
                          <a:solidFill>
                            <a:schemeClr val="tx1"/>
                          </a:solidFill>
                          <a:effectLst/>
                          <a:latin typeface="Century Gothic" panose="020B0502020202020204" pitchFamily="34" charset="0"/>
                          <a:ea typeface="+mn-ea"/>
                          <a:cs typeface="+mn-cs"/>
                        </a:rPr>
                        <a:t>Migration (toy salmon) </a:t>
                      </a:r>
                    </a:p>
                    <a:p>
                      <a:pPr marL="457200" indent="-457200" rtl="0" fontAlgn="base">
                        <a:buFont typeface="Arial" panose="020B0604020202020204" pitchFamily="34" charset="0"/>
                        <a:buChar char="•"/>
                      </a:pPr>
                      <a:r>
                        <a:rPr lang="en-US" sz="2000" b="0" i="0" kern="1200" dirty="0">
                          <a:solidFill>
                            <a:schemeClr val="tx1"/>
                          </a:solidFill>
                          <a:effectLst/>
                          <a:latin typeface="Century Gothic" panose="020B0502020202020204" pitchFamily="34" charset="0"/>
                          <a:ea typeface="+mn-ea"/>
                          <a:cs typeface="+mn-cs"/>
                        </a:rPr>
                        <a:t>Seed (pinecone) </a:t>
                      </a:r>
                    </a:p>
                    <a:p>
                      <a:pPr marL="457200" indent="-457200" rtl="0" fontAlgn="base">
                        <a:buFont typeface="Arial" panose="020B0604020202020204" pitchFamily="34" charset="0"/>
                        <a:buChar char="•"/>
                      </a:pPr>
                      <a:r>
                        <a:rPr lang="en-US" sz="2000" b="0" i="0" kern="1200" dirty="0">
                          <a:solidFill>
                            <a:schemeClr val="tx1"/>
                          </a:solidFill>
                          <a:effectLst/>
                          <a:latin typeface="Century Gothic" panose="020B0502020202020204" pitchFamily="34" charset="0"/>
                          <a:ea typeface="+mn-ea"/>
                          <a:cs typeface="+mn-cs"/>
                        </a:rPr>
                        <a:t>Herbivore (mouse picture) </a:t>
                      </a:r>
                    </a:p>
                    <a:p>
                      <a:pPr marL="457200" indent="-457200" rtl="0" fontAlgn="base">
                        <a:buFont typeface="Arial" panose="020B0604020202020204" pitchFamily="34" charset="0"/>
                        <a:buChar char="•"/>
                      </a:pPr>
                      <a:r>
                        <a:rPr lang="en-US" sz="2000" b="0" i="0" kern="1200" dirty="0">
                          <a:solidFill>
                            <a:schemeClr val="tx1"/>
                          </a:solidFill>
                          <a:effectLst/>
                          <a:latin typeface="Century Gothic" panose="020B0502020202020204" pitchFamily="34" charset="0"/>
                          <a:ea typeface="+mn-ea"/>
                          <a:cs typeface="+mn-cs"/>
                        </a:rPr>
                        <a:t>Metamorphosis (butterfly) </a:t>
                      </a:r>
                    </a:p>
                    <a:p>
                      <a:pPr marL="457200" indent="-457200" rtl="0" fontAlgn="base">
                        <a:buFont typeface="Arial" panose="020B0604020202020204" pitchFamily="34" charset="0"/>
                        <a:buChar char="•"/>
                      </a:pPr>
                      <a:r>
                        <a:rPr lang="en-US" sz="2000" b="0" i="0" kern="1200" dirty="0">
                          <a:solidFill>
                            <a:schemeClr val="tx1"/>
                          </a:solidFill>
                          <a:effectLst/>
                          <a:latin typeface="Century Gothic" panose="020B0502020202020204" pitchFamily="34" charset="0"/>
                          <a:ea typeface="+mn-ea"/>
                          <a:cs typeface="+mn-cs"/>
                        </a:rPr>
                        <a:t>Pollution (oil can) </a:t>
                      </a:r>
                    </a:p>
                    <a:p>
                      <a:pPr marL="457200" indent="-457200" rtl="0" fontAlgn="base">
                        <a:buFont typeface="Arial" panose="020B0604020202020204" pitchFamily="34" charset="0"/>
                        <a:buChar char="•"/>
                      </a:pPr>
                      <a:r>
                        <a:rPr lang="en-US" sz="2000" b="0" i="0" kern="1200" dirty="0">
                          <a:solidFill>
                            <a:schemeClr val="tx1"/>
                          </a:solidFill>
                          <a:effectLst/>
                          <a:latin typeface="Century Gothic" panose="020B0502020202020204" pitchFamily="34" charset="0"/>
                          <a:ea typeface="+mn-ea"/>
                          <a:cs typeface="+mn-cs"/>
                        </a:rPr>
                        <a:t>Marsh plant (cattail) </a:t>
                      </a:r>
                    </a:p>
                    <a:p>
                      <a:pPr marL="457200" indent="-457200" rtl="0" fontAlgn="base">
                        <a:buFont typeface="Arial" panose="020B0604020202020204" pitchFamily="34" charset="0"/>
                        <a:buChar char="•"/>
                      </a:pPr>
                      <a:r>
                        <a:rPr lang="en-US" sz="2000" b="0" i="0" kern="1200" dirty="0">
                          <a:solidFill>
                            <a:schemeClr val="tx1"/>
                          </a:solidFill>
                          <a:effectLst/>
                          <a:latin typeface="Century Gothic" panose="020B0502020202020204" pitchFamily="34" charset="0"/>
                          <a:ea typeface="+mn-ea"/>
                          <a:cs typeface="+mn-cs"/>
                        </a:rPr>
                        <a:t>Aquatic Animal (fish picture) </a:t>
                      </a:r>
                    </a:p>
                    <a:p>
                      <a:pPr marL="457200" indent="-457200" rtl="0" fontAlgn="base">
                        <a:buFont typeface="Arial" panose="020B0604020202020204" pitchFamily="34" charset="0"/>
                        <a:buChar char="•"/>
                      </a:pPr>
                      <a:r>
                        <a:rPr lang="en-US" sz="2000" b="0" i="0" kern="1200" dirty="0">
                          <a:solidFill>
                            <a:schemeClr val="tx1"/>
                          </a:solidFill>
                          <a:effectLst/>
                          <a:latin typeface="Century Gothic" panose="020B0502020202020204" pitchFamily="34" charset="0"/>
                          <a:ea typeface="+mn-ea"/>
                          <a:cs typeface="+mn-cs"/>
                        </a:rPr>
                        <a:t>Predator (rubber snake) </a:t>
                      </a:r>
                    </a:p>
                    <a:p>
                      <a:endParaRPr lang="en-US" sz="2000" dirty="0">
                        <a:latin typeface="Century Gothic" panose="020B0502020202020204" pitchFamily="34" charset="0"/>
                      </a:endParaRPr>
                    </a:p>
                  </a:txBody>
                  <a:tcPr/>
                </a:tc>
                <a:tc>
                  <a:txBody>
                    <a:bodyPr/>
                    <a:lstStyle/>
                    <a:p>
                      <a:pPr rtl="0" fontAlgn="base"/>
                      <a:r>
                        <a:rPr lang="en-US" sz="2000" b="0" i="1" kern="1200" dirty="0">
                          <a:solidFill>
                            <a:schemeClr val="tx1"/>
                          </a:solidFill>
                          <a:effectLst/>
                          <a:latin typeface="Century Gothic" panose="020B0502020202020204" pitchFamily="34" charset="0"/>
                          <a:ea typeface="+mn-ea"/>
                          <a:cs typeface="+mn-cs"/>
                        </a:rPr>
                        <a:t>5</a:t>
                      </a:r>
                      <a:r>
                        <a:rPr lang="en-US" sz="2000" b="0" i="1" kern="1200" baseline="30000" dirty="0">
                          <a:solidFill>
                            <a:schemeClr val="tx1"/>
                          </a:solidFill>
                          <a:effectLst/>
                          <a:latin typeface="Century Gothic" panose="020B0502020202020204" pitchFamily="34" charset="0"/>
                          <a:ea typeface="+mn-ea"/>
                          <a:cs typeface="+mn-cs"/>
                        </a:rPr>
                        <a:t>th</a:t>
                      </a:r>
                      <a:r>
                        <a:rPr lang="en-US" sz="2000" b="0" i="1" kern="1200" dirty="0">
                          <a:solidFill>
                            <a:schemeClr val="tx1"/>
                          </a:solidFill>
                          <a:effectLst/>
                          <a:latin typeface="Century Gothic" panose="020B0502020202020204" pitchFamily="34" charset="0"/>
                          <a:ea typeface="+mn-ea"/>
                          <a:cs typeface="+mn-cs"/>
                        </a:rPr>
                        <a:t>/6</a:t>
                      </a:r>
                      <a:r>
                        <a:rPr lang="en-US" sz="2000" b="0" i="1" kern="1200" baseline="30000" dirty="0">
                          <a:solidFill>
                            <a:schemeClr val="tx1"/>
                          </a:solidFill>
                          <a:effectLst/>
                          <a:latin typeface="Century Gothic" panose="020B0502020202020204" pitchFamily="34" charset="0"/>
                          <a:ea typeface="+mn-ea"/>
                          <a:cs typeface="+mn-cs"/>
                        </a:rPr>
                        <a:t>th</a:t>
                      </a:r>
                      <a:r>
                        <a:rPr lang="en-US" sz="2000" b="0" i="1" kern="1200" dirty="0">
                          <a:solidFill>
                            <a:schemeClr val="tx1"/>
                          </a:solidFill>
                          <a:effectLst/>
                          <a:latin typeface="Century Gothic" panose="020B0502020202020204" pitchFamily="34" charset="0"/>
                          <a:ea typeface="+mn-ea"/>
                          <a:cs typeface="+mn-cs"/>
                        </a:rPr>
                        <a:t> grade</a:t>
                      </a:r>
                      <a:r>
                        <a:rPr lang="en-US" sz="2000" b="0" i="0" kern="1200" dirty="0">
                          <a:solidFill>
                            <a:schemeClr val="tx1"/>
                          </a:solidFill>
                          <a:effectLst/>
                          <a:latin typeface="Century Gothic" panose="020B0502020202020204" pitchFamily="34" charset="0"/>
                          <a:ea typeface="+mn-ea"/>
                          <a:cs typeface="+mn-cs"/>
                        </a:rPr>
                        <a:t> </a:t>
                      </a:r>
                    </a:p>
                    <a:p>
                      <a:pPr marL="457200" indent="-457200" rtl="0" fontAlgn="base">
                        <a:buFont typeface="Arial" panose="020B0604020202020204" pitchFamily="34" charset="0"/>
                        <a:buChar char="•"/>
                      </a:pPr>
                      <a:r>
                        <a:rPr lang="en-US" sz="2000" b="0" i="0" kern="1200" dirty="0">
                          <a:solidFill>
                            <a:schemeClr val="tx1"/>
                          </a:solidFill>
                          <a:effectLst/>
                          <a:latin typeface="Century Gothic" panose="020B0502020202020204" pitchFamily="34" charset="0"/>
                          <a:ea typeface="+mn-ea"/>
                          <a:cs typeface="+mn-cs"/>
                        </a:rPr>
                        <a:t>Symbiosis (lichen) </a:t>
                      </a:r>
                    </a:p>
                    <a:p>
                      <a:pPr marL="457200" indent="-457200" rtl="0" fontAlgn="base">
                        <a:buFont typeface="Arial" panose="020B0604020202020204" pitchFamily="34" charset="0"/>
                        <a:buChar char="•"/>
                      </a:pPr>
                      <a:r>
                        <a:rPr lang="en-US" sz="2000" b="0" i="0" kern="1200" dirty="0">
                          <a:solidFill>
                            <a:schemeClr val="tx1"/>
                          </a:solidFill>
                          <a:effectLst/>
                          <a:latin typeface="Century Gothic" panose="020B0502020202020204" pitchFamily="34" charset="0"/>
                          <a:ea typeface="+mn-ea"/>
                          <a:cs typeface="+mn-cs"/>
                        </a:rPr>
                        <a:t>Invertebrate (spider) </a:t>
                      </a:r>
                    </a:p>
                    <a:p>
                      <a:pPr marL="457200" indent="-457200" rtl="0" fontAlgn="base">
                        <a:buFont typeface="Arial" panose="020B0604020202020204" pitchFamily="34" charset="0"/>
                        <a:buChar char="•"/>
                      </a:pPr>
                      <a:r>
                        <a:rPr lang="en-US" sz="2000" b="0" i="0" kern="1200" dirty="0">
                          <a:solidFill>
                            <a:schemeClr val="tx1"/>
                          </a:solidFill>
                          <a:effectLst/>
                          <a:latin typeface="Century Gothic" panose="020B0502020202020204" pitchFamily="34" charset="0"/>
                          <a:ea typeface="+mn-ea"/>
                          <a:cs typeface="+mn-cs"/>
                        </a:rPr>
                        <a:t>Feral (toy cat) </a:t>
                      </a:r>
                    </a:p>
                    <a:p>
                      <a:pPr marL="457200" indent="-457200" rtl="0" fontAlgn="base">
                        <a:buFont typeface="Arial" panose="020B0604020202020204" pitchFamily="34" charset="0"/>
                        <a:buChar char="•"/>
                      </a:pPr>
                      <a:r>
                        <a:rPr lang="en-US" sz="2000" b="0" i="0" kern="1200" dirty="0">
                          <a:solidFill>
                            <a:schemeClr val="tx1"/>
                          </a:solidFill>
                          <a:effectLst/>
                          <a:latin typeface="Century Gothic" panose="020B0502020202020204" pitchFamily="34" charset="0"/>
                          <a:ea typeface="+mn-ea"/>
                          <a:cs typeface="+mn-cs"/>
                        </a:rPr>
                        <a:t>Commensalism (gall) </a:t>
                      </a:r>
                    </a:p>
                    <a:p>
                      <a:pPr marL="457200" indent="-457200" rtl="0" fontAlgn="base">
                        <a:buFont typeface="Arial" panose="020B0604020202020204" pitchFamily="34" charset="0"/>
                        <a:buChar char="•"/>
                      </a:pPr>
                      <a:r>
                        <a:rPr lang="en-US" sz="2000" b="0" i="0" kern="1200" dirty="0">
                          <a:solidFill>
                            <a:schemeClr val="tx1"/>
                          </a:solidFill>
                          <a:effectLst/>
                          <a:latin typeface="Century Gothic" panose="020B0502020202020204" pitchFamily="34" charset="0"/>
                          <a:ea typeface="+mn-ea"/>
                          <a:cs typeface="+mn-cs"/>
                        </a:rPr>
                        <a:t>Raptor (hawk talon) </a:t>
                      </a:r>
                    </a:p>
                    <a:p>
                      <a:pPr marL="457200" indent="-457200" rtl="0" fontAlgn="base">
                        <a:buFont typeface="Arial" panose="020B0604020202020204" pitchFamily="34" charset="0"/>
                        <a:buChar char="•"/>
                      </a:pPr>
                      <a:r>
                        <a:rPr lang="en-US" sz="2000" b="0" i="0" kern="1200" dirty="0">
                          <a:solidFill>
                            <a:schemeClr val="tx1"/>
                          </a:solidFill>
                          <a:effectLst/>
                          <a:latin typeface="Century Gothic" panose="020B0502020202020204" pitchFamily="34" charset="0"/>
                          <a:ea typeface="+mn-ea"/>
                          <a:cs typeface="+mn-cs"/>
                        </a:rPr>
                        <a:t>Exotic (opossum) </a:t>
                      </a:r>
                    </a:p>
                    <a:p>
                      <a:pPr marL="457200" indent="-457200" rtl="0" fontAlgn="base">
                        <a:buFont typeface="Arial" panose="020B0604020202020204" pitchFamily="34" charset="0"/>
                        <a:buChar char="•"/>
                      </a:pPr>
                      <a:r>
                        <a:rPr lang="en-US" sz="2000" b="0" i="0" kern="1200" dirty="0">
                          <a:solidFill>
                            <a:schemeClr val="tx1"/>
                          </a:solidFill>
                          <a:effectLst/>
                          <a:latin typeface="Century Gothic" panose="020B0502020202020204" pitchFamily="34" charset="0"/>
                          <a:ea typeface="+mn-ea"/>
                          <a:cs typeface="+mn-cs"/>
                        </a:rPr>
                        <a:t>Terrestrial mammal (deer antler) </a:t>
                      </a:r>
                    </a:p>
                    <a:p>
                      <a:pPr marL="457200" indent="-457200" rtl="0" fontAlgn="base">
                        <a:buFont typeface="Arial" panose="020B0604020202020204" pitchFamily="34" charset="0"/>
                        <a:buChar char="•"/>
                      </a:pPr>
                      <a:r>
                        <a:rPr lang="en-US" sz="2000" b="0" i="0" kern="1200" dirty="0">
                          <a:solidFill>
                            <a:schemeClr val="tx1"/>
                          </a:solidFill>
                          <a:effectLst/>
                          <a:latin typeface="Century Gothic" panose="020B0502020202020204" pitchFamily="34" charset="0"/>
                          <a:ea typeface="+mn-ea"/>
                          <a:cs typeface="+mn-cs"/>
                        </a:rPr>
                        <a:t>Riverine (smooth rock) </a:t>
                      </a:r>
                    </a:p>
                    <a:p>
                      <a:pPr marL="457200" indent="-457200" rtl="0" fontAlgn="base">
                        <a:buFont typeface="Arial" panose="020B0604020202020204" pitchFamily="34" charset="0"/>
                        <a:buChar char="•"/>
                      </a:pPr>
                      <a:r>
                        <a:rPr lang="en-US" sz="2000" b="0" i="0" kern="1200" dirty="0">
                          <a:solidFill>
                            <a:schemeClr val="tx1"/>
                          </a:solidFill>
                          <a:effectLst/>
                          <a:latin typeface="Century Gothic" panose="020B0502020202020204" pitchFamily="34" charset="0"/>
                          <a:ea typeface="+mn-ea"/>
                          <a:cs typeface="+mn-cs"/>
                        </a:rPr>
                        <a:t>Coniferous (pinecone) </a:t>
                      </a:r>
                    </a:p>
                    <a:p>
                      <a:pPr marL="457200" indent="-457200" rtl="0" fontAlgn="base">
                        <a:buFont typeface="Arial" panose="020B0604020202020204" pitchFamily="34" charset="0"/>
                        <a:buChar char="•"/>
                      </a:pPr>
                      <a:r>
                        <a:rPr lang="en-US" sz="2000" b="0" i="0" kern="1200" dirty="0">
                          <a:solidFill>
                            <a:schemeClr val="tx1"/>
                          </a:solidFill>
                          <a:effectLst/>
                          <a:latin typeface="Century Gothic" panose="020B0502020202020204" pitchFamily="34" charset="0"/>
                          <a:ea typeface="+mn-ea"/>
                          <a:cs typeface="+mn-cs"/>
                        </a:rPr>
                        <a:t>Renewable (water) </a:t>
                      </a:r>
                    </a:p>
                    <a:p>
                      <a:pPr marL="457200" indent="-457200" rtl="0" fontAlgn="base">
                        <a:buFont typeface="Arial" panose="020B0604020202020204" pitchFamily="34" charset="0"/>
                        <a:buChar char="•"/>
                      </a:pPr>
                      <a:r>
                        <a:rPr lang="en-US" sz="2000" b="0" i="0" kern="1200" dirty="0">
                          <a:solidFill>
                            <a:schemeClr val="tx1"/>
                          </a:solidFill>
                          <a:effectLst/>
                          <a:latin typeface="Century Gothic" panose="020B0502020202020204" pitchFamily="34" charset="0"/>
                          <a:ea typeface="+mn-ea"/>
                          <a:cs typeface="+mn-cs"/>
                        </a:rPr>
                        <a:t>Spawning (toy salmon) </a:t>
                      </a:r>
                    </a:p>
                    <a:p>
                      <a:endParaRPr lang="en-US" sz="2000" dirty="0">
                        <a:latin typeface="Century Gothic" panose="020B0502020202020204" pitchFamily="34" charset="0"/>
                      </a:endParaRPr>
                    </a:p>
                  </a:txBody>
                  <a:tcPr/>
                </a:tc>
                <a:extLst>
                  <a:ext uri="{0D108BD9-81ED-4DB2-BD59-A6C34878D82A}">
                    <a16:rowId xmlns:a16="http://schemas.microsoft.com/office/drawing/2014/main" val="1974385021"/>
                  </a:ext>
                </a:extLst>
              </a:tr>
            </a:tbl>
          </a:graphicData>
        </a:graphic>
      </p:graphicFrame>
      <p:sp>
        <p:nvSpPr>
          <p:cNvPr id="5" name="TextBox 4">
            <a:extLst>
              <a:ext uri="{FF2B5EF4-FFF2-40B4-BE49-F238E27FC236}">
                <a16:creationId xmlns:a16="http://schemas.microsoft.com/office/drawing/2014/main" id="{A8CA4E02-C713-FCA1-77E3-49E373518635}"/>
              </a:ext>
            </a:extLst>
          </p:cNvPr>
          <p:cNvSpPr txBox="1"/>
          <p:nvPr/>
        </p:nvSpPr>
        <p:spPr>
          <a:xfrm>
            <a:off x="154587" y="1159028"/>
            <a:ext cx="8353218" cy="2123658"/>
          </a:xfrm>
          <a:prstGeom prst="rect">
            <a:avLst/>
          </a:prstGeom>
          <a:noFill/>
        </p:spPr>
        <p:txBody>
          <a:bodyPr wrap="square" lIns="91440" tIns="45720" rIns="91440" bIns="45720" rtlCol="0" anchor="t">
            <a:spAutoFit/>
          </a:bodyPr>
          <a:lstStyle/>
          <a:p>
            <a:r>
              <a:rPr lang="en-US" sz="2400" dirty="0">
                <a:solidFill>
                  <a:schemeClr val="accent1"/>
                </a:solidFill>
                <a:latin typeface="Century Gothic"/>
              </a:rPr>
              <a:t>Sample Questions</a:t>
            </a:r>
          </a:p>
          <a:p>
            <a:endParaRPr lang="en-US" sz="2400" dirty="0">
              <a:solidFill>
                <a:schemeClr val="accent1"/>
              </a:solidFill>
              <a:latin typeface="Century Gothic" panose="020B0502020202020204" pitchFamily="34" charset="0"/>
            </a:endParaRPr>
          </a:p>
          <a:p>
            <a:r>
              <a:rPr lang="en-US" sz="2000" dirty="0">
                <a:latin typeface="Century Gothic"/>
              </a:rPr>
              <a:t>Word or phrase is what the judges prompt would be. Item students are looking for is in parenthesis.</a:t>
            </a:r>
          </a:p>
          <a:p>
            <a:endParaRPr lang="en-US" sz="2000" dirty="0"/>
          </a:p>
          <a:p>
            <a:endParaRPr lang="en-US" sz="2400" dirty="0"/>
          </a:p>
        </p:txBody>
      </p:sp>
      <p:pic>
        <p:nvPicPr>
          <p:cNvPr id="3" name="Girl bending down and picking a nature item from the saucer." descr="Girl bending down and picking a nature item from the saucer.">
            <a:extLst>
              <a:ext uri="{FF2B5EF4-FFF2-40B4-BE49-F238E27FC236}">
                <a16:creationId xmlns:a16="http://schemas.microsoft.com/office/drawing/2014/main" id="{7ED8FF58-E2EF-F539-21D7-7FE7EEF38D07}"/>
              </a:ext>
            </a:extLst>
          </p:cNvPr>
          <p:cNvPicPr>
            <a:picLocks noChangeAspect="1"/>
          </p:cNvPicPr>
          <p:nvPr/>
        </p:nvPicPr>
        <p:blipFill>
          <a:blip r:embed="rId2"/>
          <a:stretch>
            <a:fillRect/>
          </a:stretch>
        </p:blipFill>
        <p:spPr>
          <a:xfrm>
            <a:off x="8919385" y="0"/>
            <a:ext cx="4085415" cy="5401592"/>
          </a:xfrm>
          <a:prstGeom prst="rect">
            <a:avLst/>
          </a:prstGeom>
        </p:spPr>
      </p:pic>
    </p:spTree>
    <p:extLst>
      <p:ext uri="{BB962C8B-B14F-4D97-AF65-F5344CB8AC3E}">
        <p14:creationId xmlns:p14="http://schemas.microsoft.com/office/powerpoint/2010/main" val="135458366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eam Problem Solving"/>
          <p:cNvSpPr txBox="1">
            <a:spLocks noGrp="1"/>
          </p:cNvSpPr>
          <p:nvPr>
            <p:ph type="title"/>
          </p:nvPr>
        </p:nvSpPr>
        <p:spPr>
          <a:xfrm>
            <a:off x="323392" y="223044"/>
            <a:ext cx="9027858" cy="1004178"/>
          </a:xfrm>
          <a:prstGeom prst="rect">
            <a:avLst/>
          </a:prstGeom>
        </p:spPr>
        <p:txBody>
          <a:bodyPr>
            <a:normAutofit fontScale="90000"/>
          </a:bodyPr>
          <a:lstStyle>
            <a:lvl1pPr>
              <a:defRPr spc="300">
                <a:solidFill>
                  <a:srgbClr val="000000"/>
                </a:solidFill>
              </a:defRPr>
            </a:lvl1pPr>
          </a:lstStyle>
          <a:p>
            <a:r>
              <a:rPr sz="6000" dirty="0">
                <a:solidFill>
                  <a:schemeClr val="accent2"/>
                </a:solidFill>
                <a:latin typeface="Century Gothic" panose="020B0502020202020204" pitchFamily="34" charset="0"/>
              </a:rPr>
              <a:t>Team</a:t>
            </a:r>
            <a:r>
              <a:rPr sz="5400" dirty="0">
                <a:solidFill>
                  <a:schemeClr val="accent2"/>
                </a:solidFill>
                <a:latin typeface="Century Gothic" panose="020B0502020202020204" pitchFamily="34" charset="0"/>
              </a:rPr>
              <a:t> </a:t>
            </a:r>
            <a:r>
              <a:rPr sz="6700" dirty="0">
                <a:solidFill>
                  <a:schemeClr val="accent2"/>
                </a:solidFill>
                <a:latin typeface="Century Gothic" panose="020B0502020202020204" pitchFamily="34" charset="0"/>
              </a:rPr>
              <a:t>Problem Solving</a:t>
            </a:r>
          </a:p>
        </p:txBody>
      </p:sp>
      <p:sp>
        <p:nvSpPr>
          <p:cNvPr id="196" name="Team of 4/5 students, with substitution of team members midway, so all 9 team members can play.…"/>
          <p:cNvSpPr txBox="1"/>
          <p:nvPr/>
        </p:nvSpPr>
        <p:spPr>
          <a:xfrm>
            <a:off x="386893" y="725133"/>
            <a:ext cx="8773856" cy="76533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algn="l" defTabSz="457200">
              <a:lnSpc>
                <a:spcPct val="100000"/>
              </a:lnSpc>
              <a:defRPr sz="2400">
                <a:solidFill>
                  <a:srgbClr val="000000"/>
                </a:solidFill>
                <a:effectLst/>
              </a:defRPr>
            </a:pPr>
            <a:endParaRPr dirty="0"/>
          </a:p>
          <a:p>
            <a:pPr>
              <a:defRPr sz="2400">
                <a:solidFill>
                  <a:srgbClr val="000000"/>
                </a:solidFill>
                <a:effectLst/>
              </a:defRPr>
            </a:pPr>
            <a:r>
              <a:rPr lang="en-US" sz="2000" i="1" dirty="0">
                <a:latin typeface="Century Gothic" panose="020B0502020202020204" pitchFamily="34" charset="0"/>
              </a:rPr>
              <a:t>Groups of 4 students, with substitution of team members midway, so additional team members can play. </a:t>
            </a:r>
          </a:p>
          <a:p>
            <a:pPr algn="l" defTabSz="457200">
              <a:lnSpc>
                <a:spcPct val="100000"/>
              </a:lnSpc>
              <a:defRPr sz="2400">
                <a:solidFill>
                  <a:srgbClr val="000000"/>
                </a:solidFill>
                <a:effectLst/>
              </a:defRPr>
            </a:pPr>
            <a:endParaRPr lang="en-US" i="1" dirty="0">
              <a:latin typeface="Century Gothic" panose="020B0502020202020204" pitchFamily="34" charset="0"/>
            </a:endParaRPr>
          </a:p>
          <a:p>
            <a:pPr>
              <a:defRPr sz="2100">
                <a:solidFill>
                  <a:srgbClr val="000000"/>
                </a:solidFill>
                <a:effectLst/>
              </a:defRPr>
            </a:pPr>
            <a:r>
              <a:rPr lang="en-US" sz="2000" b="1" dirty="0">
                <a:latin typeface="Century Gothic" panose="020B0502020202020204" pitchFamily="34" charset="0"/>
              </a:rPr>
              <a:t>This year’s theme: Wildlife Conservation</a:t>
            </a:r>
          </a:p>
          <a:p>
            <a:pPr algn="l" defTabSz="457200">
              <a:defRPr sz="2400">
                <a:solidFill>
                  <a:srgbClr val="000000"/>
                </a:solidFill>
                <a:effectLst/>
              </a:defRPr>
            </a:pPr>
            <a:r>
              <a:rPr dirty="0">
                <a:latin typeface="Century Gothic" panose="020B0502020202020204" pitchFamily="34" charset="0"/>
              </a:rPr>
              <a:t> </a:t>
            </a:r>
            <a:endParaRPr sz="2000" dirty="0">
              <a:latin typeface="Century Gothic" panose="020B0502020202020204" pitchFamily="34" charset="0"/>
            </a:endParaRPr>
          </a:p>
          <a:p>
            <a:pPr algn="l" rtl="0" fontAlgn="base">
              <a:spcAft>
                <a:spcPts val="800"/>
              </a:spcAft>
            </a:pPr>
            <a:r>
              <a:rPr lang="en-US" sz="2000" dirty="0">
                <a:solidFill>
                  <a:srgbClr val="000000"/>
                </a:solidFill>
                <a:latin typeface="Century Gothic" panose="020B0502020202020204" pitchFamily="34" charset="0"/>
              </a:rPr>
              <a:t>T</a:t>
            </a:r>
            <a:r>
              <a:rPr lang="en-US" sz="2000" b="0" i="0" dirty="0">
                <a:solidFill>
                  <a:srgbClr val="000000"/>
                </a:solidFill>
                <a:effectLst/>
                <a:latin typeface="Century Gothic" panose="020B0502020202020204" pitchFamily="34" charset="0"/>
              </a:rPr>
              <a:t>eams will be presented with 5 questions that require them to work together on problem solving. Creativity is encouraged. Teams will be seated at tables facing the judges and provided with a sheet of paper to write their answers on, which must be turned in to the judges at the end of the activity. </a:t>
            </a:r>
          </a:p>
          <a:p>
            <a:pPr algn="l" rtl="0" fontAlgn="base">
              <a:spcAft>
                <a:spcPts val="800"/>
              </a:spcAft>
            </a:pPr>
            <a:endParaRPr lang="en-US" sz="2000" b="0" i="0" dirty="0">
              <a:solidFill>
                <a:srgbClr val="000000"/>
              </a:solidFill>
              <a:effectLst/>
              <a:latin typeface="Century Gothic" panose="020B0502020202020204" pitchFamily="34" charset="0"/>
            </a:endParaRPr>
          </a:p>
          <a:p>
            <a:pPr algn="l" rtl="0" fontAlgn="base">
              <a:spcAft>
                <a:spcPts val="800"/>
              </a:spcAft>
            </a:pPr>
            <a:r>
              <a:rPr lang="en-US" sz="2000" b="0" i="0" dirty="0">
                <a:solidFill>
                  <a:srgbClr val="000000"/>
                </a:solidFill>
                <a:effectLst/>
                <a:latin typeface="Century Gothic" panose="020B0502020202020204" pitchFamily="34" charset="0"/>
              </a:rPr>
              <a:t>For each question, the judges will read a prompt to the group. Teammates must then quietly discuss, agree upon an answer, and write it on their answer sheet--all within a time limit. Judges will then call upon one team member from each group to present their team’s answer. </a:t>
            </a:r>
            <a:endParaRPr lang="en-US" sz="2000" dirty="0">
              <a:solidFill>
                <a:srgbClr val="000000"/>
              </a:solidFill>
              <a:latin typeface="Century Gothic" panose="020B0502020202020204" pitchFamily="34" charset="0"/>
            </a:endParaRPr>
          </a:p>
          <a:p>
            <a:pPr algn="l" rtl="0" fontAlgn="base">
              <a:spcAft>
                <a:spcPts val="800"/>
              </a:spcAft>
            </a:pPr>
            <a:endParaRPr lang="en-US" sz="2000" b="0" i="0" dirty="0">
              <a:solidFill>
                <a:srgbClr val="000000"/>
              </a:solidFill>
              <a:effectLst/>
              <a:latin typeface="Century Gothic" panose="020B0502020202020204" pitchFamily="34" charset="0"/>
            </a:endParaRPr>
          </a:p>
          <a:p>
            <a:pPr algn="l" rtl="0" fontAlgn="base">
              <a:spcAft>
                <a:spcPts val="800"/>
              </a:spcAft>
            </a:pPr>
            <a:r>
              <a:rPr lang="en-US" sz="2000" b="0" i="0" dirty="0">
                <a:solidFill>
                  <a:srgbClr val="000000"/>
                </a:solidFill>
                <a:effectLst/>
                <a:latin typeface="Century Gothic" panose="020B0502020202020204" pitchFamily="34" charset="0"/>
              </a:rPr>
              <a:t>Often pictures, puppets, skulls, bones, or other ecological props are used to find the answers. Team problem solving might also include charades or songwriting, as well as questions where teams propose solutions to existing ecological problems.  </a:t>
            </a:r>
          </a:p>
        </p:txBody>
      </p:sp>
      <p:grpSp>
        <p:nvGrpSpPr>
          <p:cNvPr id="199" name="Raccoon coming out of thick berry bushes."/>
          <p:cNvGrpSpPr/>
          <p:nvPr/>
        </p:nvGrpSpPr>
        <p:grpSpPr>
          <a:xfrm>
            <a:off x="9224250" y="2531359"/>
            <a:ext cx="2895353" cy="6570482"/>
            <a:chOff x="0" y="-1"/>
            <a:chExt cx="2895352" cy="6570480"/>
          </a:xfrm>
        </p:grpSpPr>
        <p:pic>
          <p:nvPicPr>
            <p:cNvPr id="197" name="Raccoon coming out of thick berry bushes." descr="Raccoon coming out of thick berry bushes."/>
            <p:cNvPicPr>
              <a:picLocks noChangeAspect="1"/>
            </p:cNvPicPr>
            <p:nvPr/>
          </p:nvPicPr>
          <p:blipFill>
            <a:blip r:embed="rId2"/>
            <a:stretch>
              <a:fillRect/>
            </a:stretch>
          </p:blipFill>
          <p:spPr>
            <a:xfrm>
              <a:off x="127000" y="88899"/>
              <a:ext cx="2641352" cy="6240280"/>
            </a:xfrm>
            <a:prstGeom prst="rect">
              <a:avLst/>
            </a:prstGeom>
            <a:ln w="12700" cap="flat">
              <a:noFill/>
              <a:miter lim="400000"/>
            </a:ln>
            <a:effectLst/>
          </p:spPr>
        </p:pic>
        <p:pic>
          <p:nvPicPr>
            <p:cNvPr id="198" name="Raccoon coming out of thick berry bushes." descr="Raccoon coming out of thick berry bushes."/>
            <p:cNvPicPr>
              <a:picLocks noChangeAspect="1"/>
            </p:cNvPicPr>
            <p:nvPr/>
          </p:nvPicPr>
          <p:blipFill>
            <a:blip r:embed="rId3"/>
            <a:stretch>
              <a:fillRect/>
            </a:stretch>
          </p:blipFill>
          <p:spPr>
            <a:xfrm>
              <a:off x="-1" y="-2"/>
              <a:ext cx="2895354" cy="6570482"/>
            </a:xfrm>
            <a:prstGeom prst="rect">
              <a:avLst/>
            </a:prstGeom>
            <a:ln w="12700" cap="flat">
              <a:noFill/>
              <a:miter lim="400000"/>
            </a:ln>
            <a:effectLst/>
          </p:spPr>
        </p:pic>
      </p:gr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Team Problem Solving…"/>
          <p:cNvSpPr txBox="1">
            <a:spLocks noGrp="1"/>
          </p:cNvSpPr>
          <p:nvPr>
            <p:ph type="title"/>
          </p:nvPr>
        </p:nvSpPr>
        <p:spPr>
          <a:xfrm>
            <a:off x="456380" y="662904"/>
            <a:ext cx="12300769" cy="6499896"/>
          </a:xfrm>
          <a:prstGeom prst="rect">
            <a:avLst/>
          </a:prstGeom>
        </p:spPr>
        <p:txBody>
          <a:bodyPr numCol="2" spcCol="604600">
            <a:normAutofit fontScale="90000"/>
          </a:bodyPr>
          <a:lstStyle/>
          <a:p>
            <a:pPr algn="l" defTabSz="211226">
              <a:lnSpc>
                <a:spcPct val="100000"/>
              </a:lnSpc>
              <a:defRPr sz="1890" b="1" cap="none" spc="0">
                <a:solidFill>
                  <a:srgbClr val="000000"/>
                </a:solidFill>
                <a:effectLst/>
              </a:defRPr>
            </a:pPr>
            <a:r>
              <a:rPr sz="2200" dirty="0">
                <a:latin typeface="Century Gothic" panose="020B0502020202020204" pitchFamily="34" charset="0"/>
              </a:rPr>
              <a:t>Sample</a:t>
            </a:r>
            <a:r>
              <a:rPr lang="en-US" sz="2200" dirty="0">
                <a:latin typeface="Century Gothic" panose="020B0502020202020204" pitchFamily="34" charset="0"/>
              </a:rPr>
              <a:t> Questions</a:t>
            </a:r>
            <a:endParaRPr sz="2200" dirty="0">
              <a:latin typeface="Century Gothic" panose="020B0502020202020204" pitchFamily="34" charset="0"/>
            </a:endParaRPr>
          </a:p>
          <a:p>
            <a:pPr algn="l" defTabSz="211226">
              <a:lnSpc>
                <a:spcPct val="100000"/>
              </a:lnSpc>
              <a:defRPr sz="1610" cap="none" spc="0">
                <a:solidFill>
                  <a:srgbClr val="000000"/>
                </a:solidFill>
                <a:effectLst/>
              </a:defRPr>
            </a:pPr>
            <a:endParaRPr dirty="0"/>
          </a:p>
          <a:p>
            <a:pPr algn="l" defTabSz="211226">
              <a:defRPr sz="1610" i="1" u="sng" cap="none" spc="0">
                <a:solidFill>
                  <a:srgbClr val="000000"/>
                </a:solidFill>
                <a:effectLst/>
              </a:defRPr>
            </a:pPr>
            <a:r>
              <a:rPr lang="en-US" sz="2000" dirty="0">
                <a:latin typeface="Century Gothic" panose="020B0502020202020204" pitchFamily="34" charset="0"/>
              </a:rPr>
              <a:t>3</a:t>
            </a:r>
            <a:r>
              <a:rPr lang="en-US" sz="2000" baseline="30000" dirty="0">
                <a:latin typeface="Century Gothic" panose="020B0502020202020204" pitchFamily="34" charset="0"/>
              </a:rPr>
              <a:t>rd</a:t>
            </a:r>
            <a:r>
              <a:rPr lang="en-US" sz="2000" dirty="0">
                <a:latin typeface="Century Gothic" panose="020B0502020202020204" pitchFamily="34" charset="0"/>
              </a:rPr>
              <a:t>/4</a:t>
            </a:r>
            <a:r>
              <a:rPr lang="en-US" sz="2000" baseline="30000" dirty="0">
                <a:latin typeface="Century Gothic" panose="020B0502020202020204" pitchFamily="34" charset="0"/>
              </a:rPr>
              <a:t>th</a:t>
            </a:r>
            <a:r>
              <a:rPr lang="en-US" sz="2000" dirty="0">
                <a:latin typeface="Century Gothic" panose="020B0502020202020204" pitchFamily="34" charset="0"/>
              </a:rPr>
              <a:t> grade</a:t>
            </a:r>
            <a:r>
              <a:rPr sz="2000" dirty="0">
                <a:latin typeface="Century Gothic" panose="020B0502020202020204" pitchFamily="34" charset="0"/>
              </a:rPr>
              <a:t>:</a:t>
            </a:r>
            <a:br>
              <a:rPr lang="en-US" sz="2000" dirty="0">
                <a:latin typeface="Century Gothic" panose="020B0502020202020204" pitchFamily="34" charset="0"/>
              </a:rPr>
            </a:br>
            <a:endParaRPr sz="2000" dirty="0">
              <a:latin typeface="Century Gothic" panose="020B0502020202020204" pitchFamily="34" charset="0"/>
            </a:endParaRPr>
          </a:p>
          <a:p>
            <a:pPr algn="l" rtl="0" fontAlgn="base">
              <a:buFont typeface="+mj-lt"/>
              <a:buAutoNum type="arabicPeriod"/>
            </a:pPr>
            <a:r>
              <a:rPr lang="en-US" sz="2000" b="0" i="0" dirty="0">
                <a:solidFill>
                  <a:srgbClr val="000000"/>
                </a:solidFill>
                <a:effectLst/>
                <a:latin typeface="Century Gothic" panose="020B0502020202020204" pitchFamily="34" charset="0"/>
              </a:rPr>
              <a:t>Using at least four of the animal puppets in front of you, create a food web found in our region. Write down the animals of your food web and how they are connected, and identify a local habitat type where your food web occurs (90 seconds) </a:t>
            </a:r>
            <a:br>
              <a:rPr lang="en-US" sz="2000" b="0" i="0" dirty="0">
                <a:solidFill>
                  <a:srgbClr val="000000"/>
                </a:solidFill>
                <a:effectLst/>
                <a:latin typeface="Century Gothic" panose="020B0502020202020204" pitchFamily="34" charset="0"/>
              </a:rPr>
            </a:br>
            <a:br>
              <a:rPr lang="en-US" sz="2000" b="0" i="0" dirty="0">
                <a:solidFill>
                  <a:srgbClr val="000000"/>
                </a:solidFill>
                <a:effectLst/>
                <a:latin typeface="Century Gothic" panose="020B0502020202020204" pitchFamily="34" charset="0"/>
              </a:rPr>
            </a:br>
            <a:r>
              <a:rPr lang="en-US" sz="2000" b="0" i="0" dirty="0">
                <a:solidFill>
                  <a:srgbClr val="000000"/>
                </a:solidFill>
                <a:effectLst/>
                <a:latin typeface="Century Gothic" panose="020B0502020202020204" pitchFamily="34" charset="0"/>
              </a:rPr>
              <a:t>2. You are reporters. Write a simple, but complete caption for this nature photo. Include who, what, where, why and how. (2 minutes)    </a:t>
            </a:r>
            <a:br>
              <a:rPr lang="en-US" sz="2000" b="0" i="0" dirty="0">
                <a:solidFill>
                  <a:srgbClr val="000000"/>
                </a:solidFill>
                <a:effectLst/>
                <a:latin typeface="Century Gothic" panose="020B0502020202020204" pitchFamily="34" charset="0"/>
              </a:rPr>
            </a:br>
            <a:br>
              <a:rPr lang="en-US" sz="2000" b="0" i="0" dirty="0">
                <a:solidFill>
                  <a:srgbClr val="000000"/>
                </a:solidFill>
                <a:effectLst/>
                <a:latin typeface="Century Gothic" panose="020B0502020202020204" pitchFamily="34" charset="0"/>
              </a:rPr>
            </a:br>
            <a:r>
              <a:rPr lang="en-US" sz="2000" b="0" i="0" dirty="0">
                <a:solidFill>
                  <a:srgbClr val="000000"/>
                </a:solidFill>
                <a:effectLst/>
                <a:latin typeface="Century Gothic" panose="020B0502020202020204" pitchFamily="34" charset="0"/>
              </a:rPr>
              <a:t>3. Choose one of the animals listed on the blue card in front of you. Write your word on the answer sheet. Act it </a:t>
            </a:r>
            <a:r>
              <a:rPr lang="en-US" sz="2000" b="0" i="1" dirty="0">
                <a:solidFill>
                  <a:srgbClr val="000000"/>
                </a:solidFill>
                <a:effectLst/>
                <a:latin typeface="Century Gothic" panose="020B0502020202020204" pitchFamily="34" charset="0"/>
              </a:rPr>
              <a:t>out as a team</a:t>
            </a:r>
            <a:r>
              <a:rPr lang="en-US" sz="2000" b="0" i="0" dirty="0">
                <a:solidFill>
                  <a:srgbClr val="000000"/>
                </a:solidFill>
                <a:effectLst/>
                <a:latin typeface="Century Gothic" panose="020B0502020202020204" pitchFamily="34" charset="0"/>
              </a:rPr>
              <a:t> for the other teams to guess. You will have 60 seconds to prepare and 30 seconds to act out the word you selected. You may not use sound effects. The other teams will have 30 seconds to write down their answer. Each team receives points when they correctly guess and when their acting is correctly guessed.  </a:t>
            </a:r>
            <a:br>
              <a:rPr lang="en-US" dirty="0"/>
            </a:br>
            <a:endParaRPr sz="2000" dirty="0"/>
          </a:p>
          <a:p>
            <a:pPr algn="l" defTabSz="211226">
              <a:defRPr sz="1610" i="1" u="sng" cap="none" spc="0">
                <a:solidFill>
                  <a:srgbClr val="000000"/>
                </a:solidFill>
                <a:effectLst/>
              </a:defRPr>
            </a:pPr>
            <a:br>
              <a:rPr lang="en-US" sz="2000" dirty="0">
                <a:latin typeface="Century Gothic" panose="020B0502020202020204" pitchFamily="34" charset="0"/>
              </a:rPr>
            </a:br>
            <a:r>
              <a:rPr lang="en-US" sz="2000" dirty="0">
                <a:latin typeface="Century Gothic" panose="020B0502020202020204" pitchFamily="34" charset="0"/>
              </a:rPr>
              <a:t>5</a:t>
            </a:r>
            <a:r>
              <a:rPr lang="en-US" sz="2000" baseline="30000" dirty="0">
                <a:latin typeface="Century Gothic" panose="020B0502020202020204" pitchFamily="34" charset="0"/>
              </a:rPr>
              <a:t>th</a:t>
            </a:r>
            <a:r>
              <a:rPr lang="en-US" sz="2000" dirty="0">
                <a:latin typeface="Century Gothic" panose="020B0502020202020204" pitchFamily="34" charset="0"/>
              </a:rPr>
              <a:t>/6</a:t>
            </a:r>
            <a:r>
              <a:rPr lang="en-US" sz="2000" baseline="30000" dirty="0">
                <a:latin typeface="Century Gothic" panose="020B0502020202020204" pitchFamily="34" charset="0"/>
              </a:rPr>
              <a:t>th</a:t>
            </a:r>
            <a:r>
              <a:rPr lang="en-US" sz="2000" dirty="0">
                <a:latin typeface="Century Gothic" panose="020B0502020202020204" pitchFamily="34" charset="0"/>
              </a:rPr>
              <a:t> </a:t>
            </a:r>
            <a:r>
              <a:rPr sz="2000" dirty="0">
                <a:latin typeface="Century Gothic" panose="020B0502020202020204" pitchFamily="34" charset="0"/>
              </a:rPr>
              <a:t> grade teams:</a:t>
            </a:r>
            <a:br>
              <a:rPr lang="en-US" sz="2000" dirty="0">
                <a:latin typeface="Century Gothic" panose="020B0502020202020204" pitchFamily="34" charset="0"/>
              </a:rPr>
            </a:br>
            <a:endParaRPr sz="2000" dirty="0">
              <a:latin typeface="Century Gothic" panose="020B0502020202020204" pitchFamily="34" charset="0"/>
            </a:endParaRPr>
          </a:p>
          <a:p>
            <a:pPr algn="l" rtl="0" fontAlgn="base"/>
            <a:r>
              <a:rPr lang="en-US" sz="2000" b="0" i="0" dirty="0">
                <a:solidFill>
                  <a:srgbClr val="000000"/>
                </a:solidFill>
                <a:effectLst/>
                <a:latin typeface="Century Gothic" panose="020B0502020202020204" pitchFamily="34" charset="0"/>
              </a:rPr>
              <a:t>1. Name three types of wetlands found in California, three values of wetlands to wildlife, three values for people, and three current threats to wetlands. (3 minutes) </a:t>
            </a:r>
            <a:br>
              <a:rPr lang="en-US" sz="2000" b="0" i="0" dirty="0">
                <a:solidFill>
                  <a:srgbClr val="000000"/>
                </a:solidFill>
                <a:effectLst/>
                <a:latin typeface="Century Gothic" panose="020B0502020202020204" pitchFamily="34" charset="0"/>
              </a:rPr>
            </a:br>
            <a:br>
              <a:rPr lang="en-US" sz="2000" b="0" i="0" dirty="0">
                <a:solidFill>
                  <a:srgbClr val="000000"/>
                </a:solidFill>
                <a:effectLst/>
                <a:latin typeface="Century Gothic" panose="020B0502020202020204" pitchFamily="34" charset="0"/>
              </a:rPr>
            </a:br>
            <a:r>
              <a:rPr lang="en-US" sz="2000" b="0" i="0" dirty="0">
                <a:solidFill>
                  <a:srgbClr val="000000"/>
                </a:solidFill>
                <a:effectLst/>
                <a:latin typeface="Century Gothic" panose="020B0502020202020204" pitchFamily="34" charset="0"/>
              </a:rPr>
              <a:t>2. On the map provided, pick a California river. Follow the flow of that river from its origin to its drainage into the Pacific Ocean. Name three towns or cities it passes by. (90 seconds) </a:t>
            </a:r>
            <a:br>
              <a:rPr lang="en-US" sz="2000" b="0" i="0" dirty="0">
                <a:solidFill>
                  <a:srgbClr val="000000"/>
                </a:solidFill>
                <a:effectLst/>
                <a:latin typeface="Century Gothic" panose="020B0502020202020204" pitchFamily="34" charset="0"/>
              </a:rPr>
            </a:br>
            <a:br>
              <a:rPr lang="en-US" sz="2000" b="0" i="0" dirty="0">
                <a:solidFill>
                  <a:srgbClr val="000000"/>
                </a:solidFill>
                <a:effectLst/>
                <a:latin typeface="Century Gothic" panose="020B0502020202020204" pitchFamily="34" charset="0"/>
              </a:rPr>
            </a:br>
            <a:r>
              <a:rPr lang="en-US" sz="2000" b="0" i="0" dirty="0">
                <a:solidFill>
                  <a:srgbClr val="000000"/>
                </a:solidFill>
                <a:effectLst/>
                <a:latin typeface="Century Gothic" panose="020B0502020202020204" pitchFamily="34" charset="0"/>
              </a:rPr>
              <a:t>3. Match the animals with the term that most accurately describes their current status. (At-risk, native, invasive, resident, migratory) (60 seconds) </a:t>
            </a:r>
            <a:br>
              <a:rPr lang="en-US" sz="2000" b="0" i="0" dirty="0">
                <a:solidFill>
                  <a:srgbClr val="000000"/>
                </a:solidFill>
                <a:effectLst/>
                <a:latin typeface="Century Gothic" panose="020B0502020202020204" pitchFamily="34" charset="0"/>
              </a:rPr>
            </a:br>
            <a:r>
              <a:rPr lang="en-US" sz="2000" b="0" i="0" dirty="0">
                <a:solidFill>
                  <a:srgbClr val="000000"/>
                </a:solidFill>
                <a:effectLst/>
                <a:latin typeface="Century Gothic" panose="020B0502020202020204" pitchFamily="34" charset="0"/>
              </a:rPr>
              <a:t>Select an animal/puppet and construct a five-part food chain appropriate for the animal (90 seconds).  </a:t>
            </a:r>
            <a:br>
              <a:rPr lang="en-US" sz="2000" b="0" i="0" dirty="0">
                <a:solidFill>
                  <a:srgbClr val="000000"/>
                </a:solidFill>
                <a:effectLst/>
                <a:latin typeface="Century Gothic" panose="020B0502020202020204" pitchFamily="34" charset="0"/>
              </a:rPr>
            </a:br>
            <a:endParaRPr sz="2000" dirty="0">
              <a:latin typeface="Century Gothic" panose="020B0502020202020204" pitchFamily="34" charset="0"/>
            </a:endParaRPr>
          </a:p>
        </p:txBody>
      </p:sp>
      <p:grpSp>
        <p:nvGrpSpPr>
          <p:cNvPr id="204" name="Tundra swans wading in and floating on shallow water."/>
          <p:cNvGrpSpPr/>
          <p:nvPr/>
        </p:nvGrpSpPr>
        <p:grpSpPr>
          <a:xfrm>
            <a:off x="3042606" y="7152253"/>
            <a:ext cx="7018508" cy="2696199"/>
            <a:chOff x="-1" y="0"/>
            <a:chExt cx="7018507" cy="2696198"/>
          </a:xfrm>
        </p:grpSpPr>
        <p:pic>
          <p:nvPicPr>
            <p:cNvPr id="202" name="Tundra swans wading in and floating on shallow water." descr="Tundra swans wading in and floating on shallow water."/>
            <p:cNvPicPr>
              <a:picLocks noChangeAspect="1"/>
            </p:cNvPicPr>
            <p:nvPr/>
          </p:nvPicPr>
          <p:blipFill>
            <a:blip r:embed="rId3"/>
            <a:stretch>
              <a:fillRect/>
            </a:stretch>
          </p:blipFill>
          <p:spPr>
            <a:xfrm>
              <a:off x="126999" y="88900"/>
              <a:ext cx="6764507" cy="2365997"/>
            </a:xfrm>
            <a:prstGeom prst="rect">
              <a:avLst/>
            </a:prstGeom>
            <a:ln w="12700" cap="flat">
              <a:noFill/>
              <a:miter lim="400000"/>
            </a:ln>
            <a:effectLst/>
          </p:spPr>
        </p:pic>
        <p:pic>
          <p:nvPicPr>
            <p:cNvPr id="203" name="Tundra swans wading in and floating on shallow water." descr="Tundra swans wading in and floating on shallow water."/>
            <p:cNvPicPr>
              <a:picLocks noChangeAspect="1"/>
            </p:cNvPicPr>
            <p:nvPr/>
          </p:nvPicPr>
          <p:blipFill>
            <a:blip r:embed="rId4"/>
            <a:stretch>
              <a:fillRect/>
            </a:stretch>
          </p:blipFill>
          <p:spPr>
            <a:xfrm>
              <a:off x="-1" y="0"/>
              <a:ext cx="7018507" cy="2696198"/>
            </a:xfrm>
            <a:prstGeom prst="rect">
              <a:avLst/>
            </a:prstGeom>
            <a:ln w="12700" cap="flat">
              <a:noFill/>
              <a:miter lim="400000"/>
            </a:ln>
            <a:effectLst/>
          </p:spPr>
        </p:pic>
      </p:grpSp>
      <p:sp>
        <p:nvSpPr>
          <p:cNvPr id="2" name="TextBox 1">
            <a:extLst>
              <a:ext uri="{FF2B5EF4-FFF2-40B4-BE49-F238E27FC236}">
                <a16:creationId xmlns:a16="http://schemas.microsoft.com/office/drawing/2014/main" id="{77B4ECB5-D45F-209D-4E5B-780F31369576}"/>
              </a:ext>
            </a:extLst>
          </p:cNvPr>
          <p:cNvSpPr txBox="1"/>
          <p:nvPr/>
        </p:nvSpPr>
        <p:spPr>
          <a:xfrm>
            <a:off x="247650" y="3543"/>
            <a:ext cx="7525539" cy="707886"/>
          </a:xfrm>
          <a:prstGeom prst="rect">
            <a:avLst/>
          </a:prstGeom>
          <a:noFill/>
        </p:spPr>
        <p:txBody>
          <a:bodyPr wrap="square" rtlCol="0">
            <a:spAutoFit/>
          </a:bodyPr>
          <a:lstStyle/>
          <a:p>
            <a:r>
              <a:rPr lang="en-US" sz="4000" dirty="0">
                <a:solidFill>
                  <a:schemeClr val="accent2"/>
                </a:solidFill>
                <a:latin typeface="Century Gothic" panose="020B0502020202020204" pitchFamily="34" charset="0"/>
              </a:rPr>
              <a:t>Team Problem Solving</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peedy ringers"/>
          <p:cNvSpPr txBox="1">
            <a:spLocks noGrp="1"/>
          </p:cNvSpPr>
          <p:nvPr>
            <p:ph type="title"/>
          </p:nvPr>
        </p:nvSpPr>
        <p:spPr>
          <a:xfrm>
            <a:off x="194162" y="181188"/>
            <a:ext cx="9027858" cy="1097530"/>
          </a:xfrm>
          <a:prstGeom prst="rect">
            <a:avLst/>
          </a:prstGeom>
        </p:spPr>
        <p:txBody>
          <a:bodyPr>
            <a:normAutofit/>
          </a:bodyPr>
          <a:lstStyle>
            <a:lvl1pPr>
              <a:defRPr sz="7900" spc="299">
                <a:solidFill>
                  <a:srgbClr val="000000"/>
                </a:solidFill>
              </a:defRPr>
            </a:lvl1pPr>
          </a:lstStyle>
          <a:p>
            <a:r>
              <a:rPr sz="6000" dirty="0">
                <a:solidFill>
                  <a:schemeClr val="accent2"/>
                </a:solidFill>
                <a:latin typeface="Century Gothic" panose="020B0502020202020204" pitchFamily="34" charset="0"/>
              </a:rPr>
              <a:t>Speedy </a:t>
            </a:r>
            <a:r>
              <a:rPr lang="en-US" sz="6000" dirty="0">
                <a:solidFill>
                  <a:schemeClr val="accent2"/>
                </a:solidFill>
                <a:latin typeface="Century Gothic" panose="020B0502020202020204" pitchFamily="34" charset="0"/>
              </a:rPr>
              <a:t>R</a:t>
            </a:r>
            <a:r>
              <a:rPr sz="6000" dirty="0">
                <a:solidFill>
                  <a:schemeClr val="accent2"/>
                </a:solidFill>
                <a:latin typeface="Century Gothic" panose="020B0502020202020204" pitchFamily="34" charset="0"/>
              </a:rPr>
              <a:t>ingers</a:t>
            </a:r>
          </a:p>
        </p:txBody>
      </p:sp>
      <p:sp>
        <p:nvSpPr>
          <p:cNvPr id="207" name="In group of 3 students--with substitution of team members twice, so all 9 team members can play.…"/>
          <p:cNvSpPr txBox="1"/>
          <p:nvPr/>
        </p:nvSpPr>
        <p:spPr>
          <a:xfrm>
            <a:off x="436428" y="1094231"/>
            <a:ext cx="8543326" cy="71814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2400">
                <a:solidFill>
                  <a:srgbClr val="000000"/>
                </a:solidFill>
                <a:effectLst/>
              </a:defRPr>
            </a:pPr>
            <a:r>
              <a:rPr lang="en-US" sz="2000" i="1" dirty="0">
                <a:latin typeface="Century Gothic" panose="020B0502020202020204" pitchFamily="34" charset="0"/>
              </a:rPr>
              <a:t>Groups of 3 students, with substitution of team members midway, so additional team members can play. </a:t>
            </a:r>
          </a:p>
          <a:p>
            <a:pPr algn="l" defTabSz="457200">
              <a:lnSpc>
                <a:spcPct val="100000"/>
              </a:lnSpc>
              <a:defRPr sz="2400">
                <a:solidFill>
                  <a:srgbClr val="000000"/>
                </a:solidFill>
                <a:effectLst/>
              </a:defRPr>
            </a:pPr>
            <a:endParaRPr lang="en-US" sz="2000" i="1" dirty="0">
              <a:latin typeface="Century Gothic" panose="020B0502020202020204" pitchFamily="34" charset="0"/>
            </a:endParaRPr>
          </a:p>
          <a:p>
            <a:pPr>
              <a:defRPr sz="2100">
                <a:solidFill>
                  <a:srgbClr val="000000"/>
                </a:solidFill>
                <a:effectLst/>
              </a:defRPr>
            </a:pPr>
            <a:r>
              <a:rPr lang="en-US" sz="2000" b="1" dirty="0">
                <a:latin typeface="Century Gothic" panose="020B0502020202020204" pitchFamily="34" charset="0"/>
              </a:rPr>
              <a:t>This year’s theme: Wildlife Conservation</a:t>
            </a:r>
          </a:p>
          <a:p>
            <a:pPr algn="l" defTabSz="457200">
              <a:lnSpc>
                <a:spcPct val="100000"/>
              </a:lnSpc>
              <a:defRPr sz="2400">
                <a:solidFill>
                  <a:srgbClr val="000000"/>
                </a:solidFill>
                <a:effectLst/>
              </a:defRPr>
            </a:pPr>
            <a:r>
              <a:rPr sz="2000" dirty="0">
                <a:latin typeface="Century Gothic" panose="020B0502020202020204" pitchFamily="34" charset="0"/>
              </a:rPr>
              <a:t> </a:t>
            </a:r>
          </a:p>
          <a:p>
            <a:pPr algn="l" defTabSz="457200">
              <a:lnSpc>
                <a:spcPct val="100000"/>
              </a:lnSpc>
              <a:defRPr sz="2400">
                <a:solidFill>
                  <a:srgbClr val="000000"/>
                </a:solidFill>
                <a:effectLst/>
              </a:defRPr>
            </a:pPr>
            <a:r>
              <a:rPr lang="en-US" sz="2000" dirty="0">
                <a:latin typeface="Century Gothic" panose="020B0502020202020204" pitchFamily="34" charset="0"/>
              </a:rPr>
              <a:t>This is a game show style event, with each team sitting at their own table facing the judges, with a bell or buzzer. </a:t>
            </a:r>
            <a:r>
              <a:rPr sz="2000" dirty="0">
                <a:latin typeface="Century Gothic" panose="020B0502020202020204" pitchFamily="34" charset="0"/>
              </a:rPr>
              <a:t>Teams are presented with short answer questions and answer on a "first-ring" basis. </a:t>
            </a:r>
            <a:r>
              <a:rPr lang="en-US" sz="2000" dirty="0">
                <a:latin typeface="Century Gothic" panose="020B0502020202020204" pitchFamily="34" charset="0"/>
              </a:rPr>
              <a:t> Questions are based on the Nature Bowl Glossary.</a:t>
            </a:r>
          </a:p>
          <a:p>
            <a:pPr algn="l" defTabSz="457200">
              <a:lnSpc>
                <a:spcPct val="100000"/>
              </a:lnSpc>
              <a:defRPr sz="2400">
                <a:solidFill>
                  <a:srgbClr val="000000"/>
                </a:solidFill>
                <a:effectLst/>
              </a:defRPr>
            </a:pPr>
            <a:endParaRPr lang="en-US" sz="2000" dirty="0">
              <a:latin typeface="Century Gothic" panose="020B0502020202020204" pitchFamily="34" charset="0"/>
            </a:endParaRPr>
          </a:p>
          <a:p>
            <a:pPr algn="l" defTabSz="457200">
              <a:lnSpc>
                <a:spcPct val="100000"/>
              </a:lnSpc>
              <a:defRPr sz="2400">
                <a:solidFill>
                  <a:srgbClr val="000000"/>
                </a:solidFill>
                <a:effectLst/>
              </a:defRPr>
            </a:pPr>
            <a:r>
              <a:rPr lang="en-US" sz="2000" dirty="0">
                <a:solidFill>
                  <a:schemeClr val="accent2"/>
                </a:solidFill>
                <a:latin typeface="Century Gothic" panose="020B0502020202020204" pitchFamily="34" charset="0"/>
              </a:rPr>
              <a:t>How it Works: </a:t>
            </a:r>
          </a:p>
          <a:p>
            <a:pPr algn="l" defTabSz="457200">
              <a:lnSpc>
                <a:spcPct val="100000"/>
              </a:lnSpc>
              <a:defRPr sz="2400">
                <a:solidFill>
                  <a:srgbClr val="000000"/>
                </a:solidFill>
                <a:effectLst/>
              </a:defRPr>
            </a:pPr>
            <a:r>
              <a:rPr lang="en-US" sz="2000" dirty="0">
                <a:latin typeface="Century Gothic" panose="020B0502020202020204" pitchFamily="34" charset="0"/>
              </a:rPr>
              <a:t>The judge will present a question. </a:t>
            </a:r>
            <a:r>
              <a:rPr sz="2000" dirty="0">
                <a:latin typeface="Century Gothic" panose="020B0502020202020204" pitchFamily="34" charset="0"/>
              </a:rPr>
              <a:t>The team who signals in first is called upon to answer. </a:t>
            </a:r>
            <a:r>
              <a:rPr lang="en-US" sz="2000" dirty="0">
                <a:latin typeface="Century Gothic" panose="020B0502020202020204" pitchFamily="34" charset="0"/>
              </a:rPr>
              <a:t>The person who rang in must start answering within 3 seconds. No discussion amongst team members is allowed once the bell has been rung. </a:t>
            </a:r>
            <a:endParaRPr sz="2000" dirty="0">
              <a:latin typeface="Century Gothic" panose="020B0502020202020204" pitchFamily="34" charset="0"/>
            </a:endParaRPr>
          </a:p>
          <a:p>
            <a:pPr algn="l" defTabSz="457200">
              <a:lnSpc>
                <a:spcPct val="100000"/>
              </a:lnSpc>
              <a:defRPr sz="2400">
                <a:solidFill>
                  <a:srgbClr val="000000"/>
                </a:solidFill>
                <a:effectLst/>
              </a:defRPr>
            </a:pPr>
            <a:r>
              <a:rPr sz="2000" dirty="0">
                <a:latin typeface="Century Gothic" panose="020B0502020202020204" pitchFamily="34" charset="0"/>
              </a:rPr>
              <a:t> </a:t>
            </a:r>
          </a:p>
          <a:p>
            <a:pPr algn="l" defTabSz="457200">
              <a:lnSpc>
                <a:spcPct val="100000"/>
              </a:lnSpc>
              <a:defRPr sz="2400">
                <a:solidFill>
                  <a:srgbClr val="000000"/>
                </a:solidFill>
                <a:effectLst/>
              </a:defRPr>
            </a:pPr>
            <a:r>
              <a:rPr sz="2000" dirty="0">
                <a:latin typeface="Century Gothic" panose="020B0502020202020204" pitchFamily="34" charset="0"/>
              </a:rPr>
              <a:t>If the answer is incorrect or if that student can't come up with the answer within three seconds, the team that rang in second is called on. An individual from that team can then answer the question.</a:t>
            </a:r>
            <a:r>
              <a:rPr lang="en-US" sz="2000" dirty="0">
                <a:latin typeface="Century Gothic" panose="020B0502020202020204" pitchFamily="34" charset="0"/>
              </a:rPr>
              <a:t> If they answer incorrectly, the third team may answer and so on.</a:t>
            </a:r>
          </a:p>
          <a:p>
            <a:pPr algn="l" defTabSz="457200">
              <a:lnSpc>
                <a:spcPct val="100000"/>
              </a:lnSpc>
              <a:defRPr sz="2400">
                <a:solidFill>
                  <a:srgbClr val="000000"/>
                </a:solidFill>
                <a:effectLst/>
              </a:defRPr>
            </a:pPr>
            <a:endParaRPr lang="en-US" sz="2000" dirty="0">
              <a:latin typeface="Century Gothic" panose="020B0502020202020204" pitchFamily="34" charset="0"/>
            </a:endParaRPr>
          </a:p>
          <a:p>
            <a:pPr algn="l" defTabSz="457200">
              <a:lnSpc>
                <a:spcPct val="100000"/>
              </a:lnSpc>
              <a:defRPr sz="2400">
                <a:solidFill>
                  <a:srgbClr val="000000"/>
                </a:solidFill>
                <a:effectLst/>
              </a:defRPr>
            </a:pPr>
            <a:r>
              <a:rPr lang="en-US" sz="2000" dirty="0">
                <a:latin typeface="Century Gothic" panose="020B0502020202020204" pitchFamily="34" charset="0"/>
              </a:rPr>
              <a:t>This is the only activity in the Semi Finals where teams are competing for the same pool of points. </a:t>
            </a:r>
            <a:endParaRPr sz="2000" dirty="0">
              <a:latin typeface="Century Gothic" panose="020B0502020202020204" pitchFamily="34" charset="0"/>
            </a:endParaRPr>
          </a:p>
        </p:txBody>
      </p:sp>
      <p:grpSp>
        <p:nvGrpSpPr>
          <p:cNvPr id="210" name="Close-up view of a trout eye and head."/>
          <p:cNvGrpSpPr/>
          <p:nvPr/>
        </p:nvGrpSpPr>
        <p:grpSpPr>
          <a:xfrm>
            <a:off x="9649357" y="866988"/>
            <a:ext cx="3094334" cy="7100918"/>
            <a:chOff x="0" y="0"/>
            <a:chExt cx="3094332" cy="7100917"/>
          </a:xfrm>
        </p:grpSpPr>
        <p:pic>
          <p:nvPicPr>
            <p:cNvPr id="208" name="Close-up view of a trout eye and head." descr="Close-up view of a trout eye and head."/>
            <p:cNvPicPr>
              <a:picLocks noChangeAspect="1"/>
            </p:cNvPicPr>
            <p:nvPr/>
          </p:nvPicPr>
          <p:blipFill>
            <a:blip r:embed="rId2"/>
            <a:stretch>
              <a:fillRect/>
            </a:stretch>
          </p:blipFill>
          <p:spPr>
            <a:xfrm>
              <a:off x="127000" y="88900"/>
              <a:ext cx="2840333" cy="6770718"/>
            </a:xfrm>
            <a:prstGeom prst="rect">
              <a:avLst/>
            </a:prstGeom>
            <a:ln w="12700" cap="flat">
              <a:noFill/>
              <a:miter lim="400000"/>
            </a:ln>
            <a:effectLst/>
          </p:spPr>
        </p:pic>
        <p:pic>
          <p:nvPicPr>
            <p:cNvPr id="209" name="Close-up view of a trout eye and head." descr="Close-up view of a trout eye and head."/>
            <p:cNvPicPr>
              <a:picLocks noChangeAspect="1"/>
            </p:cNvPicPr>
            <p:nvPr/>
          </p:nvPicPr>
          <p:blipFill>
            <a:blip r:embed="rId3"/>
            <a:stretch>
              <a:fillRect/>
            </a:stretch>
          </p:blipFill>
          <p:spPr>
            <a:xfrm>
              <a:off x="-1" y="0"/>
              <a:ext cx="3094334" cy="7100918"/>
            </a:xfrm>
            <a:prstGeom prst="rect">
              <a:avLst/>
            </a:prstGeom>
            <a:ln w="12700" cap="flat">
              <a:noFill/>
              <a:miter lim="400000"/>
            </a:ln>
            <a:effectLst/>
          </p:spPr>
        </p:pic>
      </p:gr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ample questions for third/fourth grade teams:…"/>
          <p:cNvSpPr txBox="1">
            <a:spLocks noGrp="1"/>
          </p:cNvSpPr>
          <p:nvPr>
            <p:ph type="title"/>
          </p:nvPr>
        </p:nvSpPr>
        <p:spPr>
          <a:xfrm>
            <a:off x="586379" y="1883825"/>
            <a:ext cx="8558563" cy="5985950"/>
          </a:xfrm>
          <a:prstGeom prst="rect">
            <a:avLst/>
          </a:prstGeom>
        </p:spPr>
        <p:txBody>
          <a:bodyPr>
            <a:normAutofit fontScale="90000"/>
          </a:bodyPr>
          <a:lstStyle/>
          <a:p>
            <a:pPr defTabSz="192023">
              <a:defRPr sz="1500" i="1" u="sng" cap="none" spc="0">
                <a:solidFill>
                  <a:srgbClr val="000000"/>
                </a:solidFill>
                <a:effectLst/>
              </a:defRPr>
            </a:pPr>
            <a:r>
              <a:rPr lang="en-US" sz="2000" b="1" dirty="0">
                <a:solidFill>
                  <a:schemeClr val="tx1"/>
                </a:solidFill>
                <a:latin typeface="Century Gothic" panose="020B0502020202020204" pitchFamily="34" charset="0"/>
              </a:rPr>
              <a:t>Sample Questions</a:t>
            </a:r>
            <a:br>
              <a:rPr lang="en-US" sz="2000" b="1" dirty="0">
                <a:solidFill>
                  <a:schemeClr val="tx1"/>
                </a:solidFill>
                <a:latin typeface="Century Gothic" panose="020B0502020202020204" pitchFamily="34" charset="0"/>
              </a:rPr>
            </a:br>
            <a:br>
              <a:rPr lang="en-US" sz="2000" b="1" dirty="0">
                <a:latin typeface="Century Gothic" panose="020B0502020202020204" pitchFamily="34" charset="0"/>
              </a:rPr>
            </a:br>
            <a:r>
              <a:rPr lang="en-US" sz="2000" b="1" dirty="0">
                <a:latin typeface="Century Gothic" panose="020B0502020202020204" pitchFamily="34" charset="0"/>
              </a:rPr>
              <a:t>3</a:t>
            </a:r>
            <a:r>
              <a:rPr lang="en-US" sz="2000" b="1" baseline="30000" dirty="0">
                <a:latin typeface="Century Gothic" panose="020B0502020202020204" pitchFamily="34" charset="0"/>
              </a:rPr>
              <a:t>rd</a:t>
            </a:r>
            <a:r>
              <a:rPr lang="en-US" sz="2000" b="1" dirty="0">
                <a:latin typeface="Century Gothic" panose="020B0502020202020204" pitchFamily="34" charset="0"/>
              </a:rPr>
              <a:t>/4</a:t>
            </a:r>
            <a:r>
              <a:rPr lang="en-US" sz="2000" b="1" baseline="30000" dirty="0">
                <a:latin typeface="Century Gothic" panose="020B0502020202020204" pitchFamily="34" charset="0"/>
              </a:rPr>
              <a:t>th</a:t>
            </a:r>
            <a:r>
              <a:rPr lang="en-US" sz="2000" b="1" dirty="0">
                <a:latin typeface="Century Gothic" panose="020B0502020202020204" pitchFamily="34" charset="0"/>
              </a:rPr>
              <a:t> Grade</a:t>
            </a:r>
          </a:p>
          <a:p>
            <a:pPr marL="127635" indent="0" algn="l" defTabSz="192023">
              <a:lnSpc>
                <a:spcPct val="100000"/>
              </a:lnSpc>
              <a:buClr>
                <a:srgbClr val="000000"/>
              </a:buClr>
              <a:defRPr sz="1500" cap="none" spc="0">
                <a:solidFill>
                  <a:srgbClr val="000000"/>
                </a:solidFill>
                <a:effectLst/>
              </a:defRPr>
            </a:pPr>
            <a:r>
              <a:rPr sz="2000" dirty="0">
                <a:latin typeface="Century Gothic" panose="020B0502020202020204" pitchFamily="34" charset="0"/>
              </a:rPr>
              <a:t>1. Name two reasons animals migrate. (Climate, food, to live)</a:t>
            </a:r>
          </a:p>
          <a:p>
            <a:pPr marL="127635" indent="0" algn="l" defTabSz="192023">
              <a:lnSpc>
                <a:spcPct val="100000"/>
              </a:lnSpc>
              <a:buClr>
                <a:srgbClr val="000000"/>
              </a:buClr>
              <a:defRPr sz="1500" cap="none" spc="0">
                <a:solidFill>
                  <a:srgbClr val="000000"/>
                </a:solidFill>
                <a:effectLst/>
              </a:defRPr>
            </a:pPr>
            <a:r>
              <a:rPr sz="2000" dirty="0">
                <a:latin typeface="Century Gothic" panose="020B0502020202020204" pitchFamily="34" charset="0"/>
              </a:rPr>
              <a:t>2. Name one animal species that migrates on the Pacific Flyway. (Tundra swan, pintail duck, sandhill crane, fox sparrow) </a:t>
            </a:r>
          </a:p>
          <a:p>
            <a:pPr marL="127635" indent="0" algn="l" defTabSz="192023">
              <a:lnSpc>
                <a:spcPct val="100000"/>
              </a:lnSpc>
              <a:buClr>
                <a:srgbClr val="000000"/>
              </a:buClr>
              <a:defRPr sz="1500" cap="none" spc="0">
                <a:solidFill>
                  <a:srgbClr val="000000"/>
                </a:solidFill>
                <a:effectLst/>
              </a:defRPr>
            </a:pPr>
            <a:r>
              <a:rPr sz="2000" dirty="0">
                <a:latin typeface="Century Gothic" panose="020B0502020202020204" pitchFamily="34" charset="0"/>
              </a:rPr>
              <a:t>3. Wildlife needs four basic things to survive. Humans need these things too! What are they? (Food, water, shelter, space)</a:t>
            </a:r>
          </a:p>
          <a:p>
            <a:pPr marL="127635" indent="0" algn="l" defTabSz="192023">
              <a:lnSpc>
                <a:spcPct val="100000"/>
              </a:lnSpc>
              <a:buClr>
                <a:srgbClr val="000000"/>
              </a:buClr>
              <a:defRPr sz="1500" cap="none" spc="0">
                <a:solidFill>
                  <a:srgbClr val="000000"/>
                </a:solidFill>
                <a:effectLst/>
              </a:defRPr>
            </a:pPr>
            <a:endParaRPr sz="2000" dirty="0">
              <a:latin typeface="Century Gothic" panose="020B0502020202020204" pitchFamily="34" charset="0"/>
            </a:endParaRPr>
          </a:p>
          <a:p>
            <a:pPr algn="l" defTabSz="192023">
              <a:lnSpc>
                <a:spcPct val="100000"/>
              </a:lnSpc>
              <a:defRPr sz="1500" cap="none" spc="0">
                <a:solidFill>
                  <a:srgbClr val="000000"/>
                </a:solidFill>
                <a:effectLst/>
              </a:defRPr>
            </a:pPr>
            <a:endParaRPr sz="2000" dirty="0">
              <a:latin typeface="Century Gothic" panose="020B0502020202020204" pitchFamily="34" charset="0"/>
            </a:endParaRPr>
          </a:p>
          <a:p>
            <a:pPr algn="l" defTabSz="192023">
              <a:lnSpc>
                <a:spcPct val="100000"/>
              </a:lnSpc>
              <a:defRPr sz="1500" i="1" u="sng" cap="none" spc="0">
                <a:solidFill>
                  <a:srgbClr val="000000"/>
                </a:solidFill>
                <a:effectLst/>
              </a:defRPr>
            </a:pPr>
            <a:r>
              <a:rPr lang="en-US" sz="2000" b="1" dirty="0">
                <a:latin typeface="Century Gothic" panose="020B0502020202020204" pitchFamily="34" charset="0"/>
              </a:rPr>
              <a:t>5</a:t>
            </a:r>
            <a:r>
              <a:rPr lang="en-US" sz="2000" b="1" baseline="30000" dirty="0">
                <a:latin typeface="Century Gothic" panose="020B0502020202020204" pitchFamily="34" charset="0"/>
              </a:rPr>
              <a:t>th</a:t>
            </a:r>
            <a:r>
              <a:rPr lang="en-US" sz="2000" b="1" dirty="0">
                <a:latin typeface="Century Gothic" panose="020B0502020202020204" pitchFamily="34" charset="0"/>
              </a:rPr>
              <a:t>/6</a:t>
            </a:r>
            <a:r>
              <a:rPr lang="en-US" sz="2000" b="1" baseline="30000" dirty="0">
                <a:latin typeface="Century Gothic" panose="020B0502020202020204" pitchFamily="34" charset="0"/>
              </a:rPr>
              <a:t>th</a:t>
            </a:r>
            <a:r>
              <a:rPr lang="en-US" sz="2000" b="1" dirty="0">
                <a:latin typeface="Century Gothic" panose="020B0502020202020204" pitchFamily="34" charset="0"/>
              </a:rPr>
              <a:t> Grade</a:t>
            </a:r>
            <a:endParaRPr sz="2000" b="1" dirty="0">
              <a:latin typeface="Century Gothic" panose="020B0502020202020204" pitchFamily="34" charset="0"/>
            </a:endParaRPr>
          </a:p>
          <a:p>
            <a:pPr marL="127635" defTabSz="192023">
              <a:defRPr sz="1500" cap="none" spc="0">
                <a:solidFill>
                  <a:srgbClr val="000000"/>
                </a:solidFill>
                <a:effectLst/>
              </a:defRPr>
            </a:pPr>
            <a:r>
              <a:rPr lang="en-US" sz="2000" dirty="0">
                <a:latin typeface="Century Gothic" panose="020B0502020202020204" pitchFamily="34" charset="0"/>
              </a:rPr>
              <a:t>1. </a:t>
            </a:r>
            <a:r>
              <a:rPr sz="2000" dirty="0">
                <a:latin typeface="Century Gothic" panose="020B0502020202020204" pitchFamily="34" charset="0"/>
              </a:rPr>
              <a:t>Name two renewable energy sources. (Solar, wind, geothermal, hydro)</a:t>
            </a:r>
          </a:p>
          <a:p>
            <a:pPr marL="127635" defTabSz="192023">
              <a:defRPr sz="1500" cap="none" spc="0">
                <a:solidFill>
                  <a:srgbClr val="000000"/>
                </a:solidFill>
                <a:effectLst/>
              </a:defRPr>
            </a:pPr>
            <a:r>
              <a:rPr lang="en-US" sz="2000" dirty="0">
                <a:latin typeface="Century Gothic" panose="020B0502020202020204" pitchFamily="34" charset="0"/>
              </a:rPr>
              <a:t>2. </a:t>
            </a:r>
            <a:r>
              <a:rPr sz="2000" dirty="0">
                <a:latin typeface="Century Gothic" panose="020B0502020202020204" pitchFamily="34" charset="0"/>
              </a:rPr>
              <a:t>I am a wild animal native to California. I will read a series of clues. As soon as you think you</a:t>
            </a:r>
            <a:r>
              <a:rPr lang="en-US" sz="2000" dirty="0">
                <a:latin typeface="Century Gothic" panose="020B0502020202020204" pitchFamily="34" charset="0"/>
              </a:rPr>
              <a:t> now</a:t>
            </a:r>
            <a:r>
              <a:rPr sz="2000" dirty="0">
                <a:latin typeface="Century Gothic" panose="020B0502020202020204" pitchFamily="34" charset="0"/>
              </a:rPr>
              <a:t> what animal I am, ring in. </a:t>
            </a:r>
          </a:p>
          <a:p>
            <a:pPr marL="127635" defTabSz="192023">
              <a:defRPr sz="1500" cap="none" spc="0">
                <a:solidFill>
                  <a:srgbClr val="000000"/>
                </a:solidFill>
                <a:effectLst/>
              </a:defRPr>
            </a:pPr>
            <a:r>
              <a:rPr lang="en-US" sz="2000" dirty="0">
                <a:latin typeface="Century Gothic" panose="020B0502020202020204" pitchFamily="34" charset="0"/>
              </a:rPr>
              <a:t>3.  </a:t>
            </a:r>
            <a:r>
              <a:rPr sz="2000" dirty="0">
                <a:latin typeface="Century Gothic" panose="020B0502020202020204" pitchFamily="34" charset="0"/>
              </a:rPr>
              <a:t>What is a major cause of air pollution in California? (Automobile, wildfires)</a:t>
            </a:r>
          </a:p>
          <a:p>
            <a:pPr marL="127635" indent="0" algn="l" defTabSz="192023">
              <a:lnSpc>
                <a:spcPct val="100000"/>
              </a:lnSpc>
              <a:defRPr sz="1500" cap="none" spc="0">
                <a:solidFill>
                  <a:srgbClr val="000000"/>
                </a:solidFill>
                <a:effectLst/>
              </a:defRPr>
            </a:pPr>
            <a:r>
              <a:rPr lang="en-US" sz="2000" dirty="0">
                <a:latin typeface="Century Gothic" panose="020B0502020202020204" pitchFamily="34" charset="0"/>
              </a:rPr>
              <a:t>4</a:t>
            </a:r>
            <a:r>
              <a:rPr sz="2000" dirty="0">
                <a:latin typeface="Century Gothic" panose="020B0502020202020204" pitchFamily="34" charset="0"/>
              </a:rPr>
              <a:t>. Name two benefits and two problems of dams. (Recreation, power, irrigation, flood protection; disrupts natural migrations, prevents sediment distribution, alters and constricts wild rivers)</a:t>
            </a:r>
          </a:p>
          <a:p>
            <a:pPr indent="0" algn="l" defTabSz="192023">
              <a:lnSpc>
                <a:spcPct val="100000"/>
              </a:lnSpc>
              <a:defRPr sz="1500" cap="none" spc="0">
                <a:solidFill>
                  <a:srgbClr val="000000"/>
                </a:solidFill>
                <a:effectLst/>
              </a:defRPr>
            </a:pPr>
            <a:endParaRPr i="1" dirty="0"/>
          </a:p>
        </p:txBody>
      </p:sp>
      <p:sp>
        <p:nvSpPr>
          <p:cNvPr id="213" name="Speedy Ringers"/>
          <p:cNvSpPr txBox="1"/>
          <p:nvPr/>
        </p:nvSpPr>
        <p:spPr>
          <a:xfrm>
            <a:off x="713379" y="296671"/>
            <a:ext cx="7207127" cy="10259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defRPr sz="3600">
                <a:solidFill>
                  <a:srgbClr val="000000"/>
                </a:solidFill>
              </a:defRPr>
            </a:lvl1pPr>
          </a:lstStyle>
          <a:p>
            <a:r>
              <a:rPr sz="6000" dirty="0">
                <a:solidFill>
                  <a:schemeClr val="accent2"/>
                </a:solidFill>
                <a:latin typeface="Century Gothic" panose="020B0502020202020204" pitchFamily="34" charset="0"/>
              </a:rPr>
              <a:t>Speedy</a:t>
            </a:r>
            <a:r>
              <a:rPr sz="6000" dirty="0">
                <a:latin typeface="Century Gothic" panose="020B0502020202020204" pitchFamily="34" charset="0"/>
              </a:rPr>
              <a:t> </a:t>
            </a:r>
            <a:r>
              <a:rPr sz="6000" dirty="0">
                <a:solidFill>
                  <a:schemeClr val="accent2"/>
                </a:solidFill>
                <a:latin typeface="Century Gothic" panose="020B0502020202020204" pitchFamily="34" charset="0"/>
              </a:rPr>
              <a:t>Ringers</a:t>
            </a:r>
            <a:endParaRPr lang="en-US" sz="6000" dirty="0">
              <a:solidFill>
                <a:schemeClr val="accent2"/>
              </a:solidFill>
              <a:latin typeface="Century Gothic" panose="020B0502020202020204" pitchFamily="34" charset="0"/>
            </a:endParaRPr>
          </a:p>
        </p:txBody>
      </p:sp>
      <p:grpSp>
        <p:nvGrpSpPr>
          <p:cNvPr id="216" name="American kestrel soaring."/>
          <p:cNvGrpSpPr/>
          <p:nvPr/>
        </p:nvGrpSpPr>
        <p:grpSpPr>
          <a:xfrm>
            <a:off x="9764078" y="619782"/>
            <a:ext cx="2654342" cy="3327642"/>
            <a:chOff x="0" y="0"/>
            <a:chExt cx="2654341" cy="3327641"/>
          </a:xfrm>
        </p:grpSpPr>
        <p:pic>
          <p:nvPicPr>
            <p:cNvPr id="214" name="American kestrel soaring." descr="American kestrel soaring."/>
            <p:cNvPicPr>
              <a:picLocks noChangeAspect="1"/>
            </p:cNvPicPr>
            <p:nvPr/>
          </p:nvPicPr>
          <p:blipFill>
            <a:blip r:embed="rId2"/>
            <a:stretch>
              <a:fillRect/>
            </a:stretch>
          </p:blipFill>
          <p:spPr>
            <a:xfrm>
              <a:off x="127000" y="88900"/>
              <a:ext cx="2400341" cy="2997440"/>
            </a:xfrm>
            <a:prstGeom prst="rect">
              <a:avLst/>
            </a:prstGeom>
            <a:ln w="12700" cap="flat">
              <a:noFill/>
              <a:miter lim="400000"/>
            </a:ln>
            <a:effectLst/>
          </p:spPr>
        </p:pic>
        <p:pic>
          <p:nvPicPr>
            <p:cNvPr id="215" name="American kestrel soaring." descr="American kestrel soaring."/>
            <p:cNvPicPr>
              <a:picLocks noChangeAspect="1"/>
            </p:cNvPicPr>
            <p:nvPr/>
          </p:nvPicPr>
          <p:blipFill>
            <a:blip r:embed="rId3"/>
            <a:stretch>
              <a:fillRect/>
            </a:stretch>
          </p:blipFill>
          <p:spPr>
            <a:xfrm>
              <a:off x="-1" y="-1"/>
              <a:ext cx="2654343" cy="3327642"/>
            </a:xfrm>
            <a:prstGeom prst="rect">
              <a:avLst/>
            </a:prstGeom>
            <a:ln w="12700" cap="flat">
              <a:noFill/>
              <a:miter lim="400000"/>
            </a:ln>
            <a:effectLst/>
          </p:spPr>
        </p:pic>
      </p:grpSp>
      <p:grpSp>
        <p:nvGrpSpPr>
          <p:cNvPr id="219" name="Garden spider on its big web."/>
          <p:cNvGrpSpPr/>
          <p:nvPr/>
        </p:nvGrpSpPr>
        <p:grpSpPr>
          <a:xfrm>
            <a:off x="9711146" y="4853031"/>
            <a:ext cx="2760205" cy="3671806"/>
            <a:chOff x="0" y="0"/>
            <a:chExt cx="2760204" cy="3671804"/>
          </a:xfrm>
        </p:grpSpPr>
        <p:pic>
          <p:nvPicPr>
            <p:cNvPr id="217" name="Garden spider on its big web." descr="Garden spider on its big web."/>
            <p:cNvPicPr>
              <a:picLocks noChangeAspect="1"/>
            </p:cNvPicPr>
            <p:nvPr/>
          </p:nvPicPr>
          <p:blipFill>
            <a:blip r:embed="rId4"/>
            <a:stretch>
              <a:fillRect/>
            </a:stretch>
          </p:blipFill>
          <p:spPr>
            <a:xfrm>
              <a:off x="127000" y="88900"/>
              <a:ext cx="2506204" cy="3341604"/>
            </a:xfrm>
            <a:prstGeom prst="rect">
              <a:avLst/>
            </a:prstGeom>
            <a:ln w="12700" cap="flat">
              <a:noFill/>
              <a:miter lim="400000"/>
            </a:ln>
            <a:effectLst/>
          </p:spPr>
        </p:pic>
        <p:pic>
          <p:nvPicPr>
            <p:cNvPr id="218" name="Garden spider on its big web." descr="Garden spider on its big web."/>
            <p:cNvPicPr>
              <a:picLocks noChangeAspect="1"/>
            </p:cNvPicPr>
            <p:nvPr/>
          </p:nvPicPr>
          <p:blipFill>
            <a:blip r:embed="rId5"/>
            <a:stretch>
              <a:fillRect/>
            </a:stretch>
          </p:blipFill>
          <p:spPr>
            <a:xfrm>
              <a:off x="0" y="-1"/>
              <a:ext cx="2760205" cy="3671806"/>
            </a:xfrm>
            <a:prstGeom prst="rect">
              <a:avLst/>
            </a:prstGeom>
            <a:ln w="12700" cap="flat">
              <a:noFill/>
              <a:miter lim="400000"/>
            </a:ln>
            <a:effectLst/>
          </p:spPr>
        </p:pic>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1616F-D6C8-3C36-CB1B-838B58DC5811}"/>
              </a:ext>
            </a:extLst>
          </p:cNvPr>
          <p:cNvSpPr>
            <a:spLocks noGrp="1"/>
          </p:cNvSpPr>
          <p:nvPr>
            <p:ph type="title"/>
          </p:nvPr>
        </p:nvSpPr>
        <p:spPr>
          <a:xfrm>
            <a:off x="143086" y="171450"/>
            <a:ext cx="9027858" cy="904663"/>
          </a:xfrm>
        </p:spPr>
        <p:txBody>
          <a:bodyPr>
            <a:noAutofit/>
          </a:bodyPr>
          <a:lstStyle/>
          <a:p>
            <a:r>
              <a:rPr lang="en-US" sz="6000" dirty="0" err="1">
                <a:latin typeface="Century Gothic" panose="020B0502020202020204" pitchFamily="34" charset="0"/>
              </a:rPr>
              <a:t>Enviromercial</a:t>
            </a:r>
            <a:endParaRPr lang="en-US" sz="6000" dirty="0">
              <a:latin typeface="Century Gothic" panose="020B0502020202020204" pitchFamily="34" charset="0"/>
            </a:endParaRPr>
          </a:p>
        </p:txBody>
      </p:sp>
      <p:sp>
        <p:nvSpPr>
          <p:cNvPr id="3" name="TextBox 2">
            <a:extLst>
              <a:ext uri="{FF2B5EF4-FFF2-40B4-BE49-F238E27FC236}">
                <a16:creationId xmlns:a16="http://schemas.microsoft.com/office/drawing/2014/main" id="{9FC72996-B88A-570E-8661-714FB758119D}"/>
              </a:ext>
            </a:extLst>
          </p:cNvPr>
          <p:cNvSpPr txBox="1"/>
          <p:nvPr/>
        </p:nvSpPr>
        <p:spPr>
          <a:xfrm>
            <a:off x="313031" y="1218346"/>
            <a:ext cx="10537614" cy="7961154"/>
          </a:xfrm>
          <a:prstGeom prst="rect">
            <a:avLst/>
          </a:prstGeom>
          <a:noFill/>
        </p:spPr>
        <p:txBody>
          <a:bodyPr wrap="square" lIns="91440" tIns="45720" rIns="91440" bIns="45720" rtlCol="0" anchor="t">
            <a:spAutoFit/>
          </a:bodyPr>
          <a:lstStyle/>
          <a:p>
            <a:r>
              <a:rPr lang="en-US" sz="2000" i="1" dirty="0">
                <a:latin typeface="Century Gothic"/>
              </a:rPr>
              <a:t>Full Team</a:t>
            </a:r>
          </a:p>
          <a:p>
            <a:endParaRPr lang="en-US" dirty="0"/>
          </a:p>
          <a:p>
            <a:r>
              <a:rPr lang="en-US" sz="2000" b="0" i="0" dirty="0">
                <a:solidFill>
                  <a:srgbClr val="000000"/>
                </a:solidFill>
                <a:effectLst/>
                <a:latin typeface="Century Gothic"/>
              </a:rPr>
              <a:t>An </a:t>
            </a:r>
            <a:r>
              <a:rPr lang="en-US" sz="2000" b="0" i="0" dirty="0" err="1">
                <a:solidFill>
                  <a:srgbClr val="000000"/>
                </a:solidFill>
                <a:effectLst/>
                <a:latin typeface="Century Gothic"/>
              </a:rPr>
              <a:t>enviromercial</a:t>
            </a:r>
            <a:r>
              <a:rPr lang="en-US" sz="2000" b="0" i="0" dirty="0">
                <a:solidFill>
                  <a:srgbClr val="000000"/>
                </a:solidFill>
                <a:effectLst/>
                <a:latin typeface="Century Gothic"/>
              </a:rPr>
              <a:t> (environmental commercial) is a presentation that is prepared in advance of Nature Bowl. </a:t>
            </a:r>
            <a:r>
              <a:rPr lang="en-US" sz="2000" b="0" i="0" dirty="0" err="1">
                <a:solidFill>
                  <a:srgbClr val="000000"/>
                </a:solidFill>
                <a:effectLst/>
                <a:latin typeface="Century Gothic"/>
              </a:rPr>
              <a:t>Enviromercials</a:t>
            </a:r>
            <a:r>
              <a:rPr lang="en-US" sz="2000" b="0" i="0" dirty="0">
                <a:solidFill>
                  <a:srgbClr val="000000"/>
                </a:solidFill>
                <a:effectLst/>
                <a:latin typeface="Century Gothic"/>
              </a:rPr>
              <a:t> must focus on a local</a:t>
            </a:r>
            <a:r>
              <a:rPr lang="en-US" sz="2000" dirty="0">
                <a:solidFill>
                  <a:srgbClr val="000000"/>
                </a:solidFill>
                <a:latin typeface="Century Gothic"/>
              </a:rPr>
              <a:t> </a:t>
            </a:r>
            <a:r>
              <a:rPr lang="en-US" sz="2000" b="0" i="0" dirty="0">
                <a:solidFill>
                  <a:srgbClr val="000000"/>
                </a:solidFill>
                <a:effectLst/>
                <a:latin typeface="Century Gothic"/>
              </a:rPr>
              <a:t>environmental issue and propose a viable solution. Teams will be provided a general list of topics to choose from that can be narrowed down to their own local issue. Students are encouraged to </a:t>
            </a:r>
            <a:r>
              <a:rPr lang="en-US" sz="2000" b="1" i="0" dirty="0">
                <a:solidFill>
                  <a:srgbClr val="000000"/>
                </a:solidFill>
                <a:effectLst/>
                <a:latin typeface="Century Gothic"/>
              </a:rPr>
              <a:t>gain first-hand information</a:t>
            </a:r>
            <a:r>
              <a:rPr lang="en-US" sz="2000" b="0" i="0" dirty="0">
                <a:solidFill>
                  <a:srgbClr val="000000"/>
                </a:solidFill>
                <a:effectLst/>
                <a:latin typeface="Century Gothic"/>
              </a:rPr>
              <a:t> by visiting a site, interviewing people, attending a meeting and/or being part of a solution</a:t>
            </a:r>
            <a:endParaRPr lang="en-US" sz="2000" dirty="0">
              <a:solidFill>
                <a:srgbClr val="000000"/>
              </a:solidFill>
              <a:latin typeface="Century Gothic"/>
            </a:endParaRPr>
          </a:p>
          <a:p>
            <a:endParaRPr lang="en-US" sz="2000" dirty="0">
              <a:solidFill>
                <a:srgbClr val="000000"/>
              </a:solidFill>
              <a:latin typeface="Century Gothic" panose="020B0502020202020204" pitchFamily="34" charset="0"/>
            </a:endParaRPr>
          </a:p>
          <a:p>
            <a:r>
              <a:rPr lang="en-US" sz="2000" b="0" i="0" dirty="0">
                <a:solidFill>
                  <a:srgbClr val="000000"/>
                </a:solidFill>
                <a:effectLst/>
                <a:latin typeface="Century Gothic"/>
              </a:rPr>
              <a:t>Each team will have </a:t>
            </a:r>
            <a:r>
              <a:rPr lang="en-US" sz="2000" b="0" i="0" u="sng" dirty="0">
                <a:solidFill>
                  <a:srgbClr val="000000"/>
                </a:solidFill>
                <a:effectLst/>
                <a:latin typeface="Century Gothic"/>
              </a:rPr>
              <a:t>2 minutes</a:t>
            </a:r>
            <a:r>
              <a:rPr lang="en-US" sz="2000" b="0" i="0" dirty="0">
                <a:solidFill>
                  <a:srgbClr val="000000"/>
                </a:solidFill>
                <a:effectLst/>
                <a:latin typeface="Century Gothic"/>
              </a:rPr>
              <a:t> to present their </a:t>
            </a:r>
            <a:r>
              <a:rPr lang="en-US" sz="2000" b="0" i="0" dirty="0" err="1">
                <a:solidFill>
                  <a:srgbClr val="000000"/>
                </a:solidFill>
                <a:effectLst/>
                <a:latin typeface="Century Gothic"/>
              </a:rPr>
              <a:t>enviromercial</a:t>
            </a:r>
            <a:r>
              <a:rPr lang="en-US" sz="2000" b="0" i="0" dirty="0">
                <a:solidFill>
                  <a:srgbClr val="000000"/>
                </a:solidFill>
                <a:effectLst/>
                <a:latin typeface="Century Gothic"/>
              </a:rPr>
              <a:t> to a panel of judges. All team members must participate in a specific role – actors, researchers, prop makers, screenwriters, etc. After each presentation, the judges will ask questions about their subject, research, and presentation. </a:t>
            </a:r>
            <a:r>
              <a:rPr lang="en-US" sz="2000" b="0" i="0" dirty="0" err="1">
                <a:solidFill>
                  <a:srgbClr val="000000"/>
                </a:solidFill>
                <a:effectLst/>
                <a:latin typeface="Century Gothic"/>
              </a:rPr>
              <a:t>Enviromercials</a:t>
            </a:r>
            <a:r>
              <a:rPr lang="en-US" sz="2000" b="0" i="0" dirty="0">
                <a:solidFill>
                  <a:srgbClr val="000000"/>
                </a:solidFill>
                <a:effectLst/>
                <a:latin typeface="Century Gothic"/>
              </a:rPr>
              <a:t> may be videotaped by the coach or parent at the event. </a:t>
            </a:r>
          </a:p>
          <a:p>
            <a:endParaRPr lang="en-US" sz="2000" dirty="0">
              <a:solidFill>
                <a:srgbClr val="000000"/>
              </a:solidFill>
              <a:latin typeface="Century Gothic" panose="020B0502020202020204" pitchFamily="34" charset="0"/>
            </a:endParaRPr>
          </a:p>
          <a:p>
            <a:pPr rtl="0" fontAlgn="base">
              <a:spcAft>
                <a:spcPts val="800"/>
              </a:spcAft>
            </a:pPr>
            <a:r>
              <a:rPr lang="en-US" sz="2000" b="0" i="0" dirty="0">
                <a:solidFill>
                  <a:srgbClr val="000000"/>
                </a:solidFill>
                <a:effectLst/>
                <a:latin typeface="Century Gothic"/>
              </a:rPr>
              <a:t>Students may write presentation notes on the back side of a 3x5 inch card. Students </a:t>
            </a:r>
            <a:r>
              <a:rPr lang="en-US" sz="2000" b="1" i="0" dirty="0">
                <a:solidFill>
                  <a:srgbClr val="000000"/>
                </a:solidFill>
                <a:effectLst/>
                <a:latin typeface="Century Gothic"/>
              </a:rPr>
              <a:t>do not </a:t>
            </a:r>
            <a:r>
              <a:rPr lang="en-US" sz="2000" b="0" i="0" dirty="0">
                <a:solidFill>
                  <a:srgbClr val="000000"/>
                </a:solidFill>
                <a:effectLst/>
                <a:latin typeface="Century Gothic"/>
              </a:rPr>
              <a:t>need to memorize their presentation. </a:t>
            </a:r>
          </a:p>
          <a:p>
            <a:pPr rtl="0" fontAlgn="base">
              <a:spcAft>
                <a:spcPts val="800"/>
              </a:spcAft>
            </a:pPr>
            <a:endParaRPr lang="en-US" sz="2000" b="0" i="0" dirty="0">
              <a:solidFill>
                <a:srgbClr val="000000"/>
              </a:solidFill>
              <a:effectLst/>
              <a:latin typeface="Century Gothic" panose="020B0502020202020204" pitchFamily="34" charset="0"/>
            </a:endParaRPr>
          </a:p>
          <a:p>
            <a:pPr rtl="0" fontAlgn="base"/>
            <a:r>
              <a:rPr lang="en-US" sz="2000" b="0" i="0" dirty="0">
                <a:solidFill>
                  <a:srgbClr val="000000"/>
                </a:solidFill>
                <a:effectLst/>
                <a:latin typeface="Century Gothic"/>
              </a:rPr>
              <a:t>Each team must also provide a Judges Packet to the panel of judges prior to their presentation. This packet should only be 1-2 pages long, and provides the judges with evidence of research, team involvement, and actions taken. </a:t>
            </a:r>
          </a:p>
          <a:p>
            <a:endParaRPr lang="en-US" sz="2000" dirty="0">
              <a:latin typeface="Century Gothic"/>
            </a:endParaRPr>
          </a:p>
          <a:p>
            <a:r>
              <a:rPr lang="en-US" sz="2000" i="1" dirty="0">
                <a:latin typeface="Century Gothic"/>
              </a:rPr>
              <a:t>Reminder: When a team is presenting their enviromercial, the other teams should be respectful audience members (quiet listening, not practicing their own </a:t>
            </a:r>
            <a:r>
              <a:rPr lang="en-US" sz="2000" i="1" dirty="0" err="1">
                <a:latin typeface="Century Gothic"/>
              </a:rPr>
              <a:t>enviromercial</a:t>
            </a:r>
            <a:r>
              <a:rPr lang="en-US" sz="2000" i="1" dirty="0">
                <a:latin typeface="Century Gothic"/>
              </a:rPr>
              <a:t>, applaud after, etc.)</a:t>
            </a:r>
          </a:p>
        </p:txBody>
      </p:sp>
    </p:spTree>
    <p:extLst>
      <p:ext uri="{BB962C8B-B14F-4D97-AF65-F5344CB8AC3E}">
        <p14:creationId xmlns:p14="http://schemas.microsoft.com/office/powerpoint/2010/main" val="263011682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What to put in the Judges’ Packet:…"/>
          <p:cNvSpPr txBox="1"/>
          <p:nvPr/>
        </p:nvSpPr>
        <p:spPr>
          <a:xfrm>
            <a:off x="3858329" y="539749"/>
            <a:ext cx="7749525" cy="72430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rtl="0" fontAlgn="base"/>
            <a:endParaRPr lang="en-US" b="0" i="0" dirty="0">
              <a:solidFill>
                <a:srgbClr val="000000"/>
              </a:solidFill>
              <a:effectLst/>
              <a:latin typeface="Century Gothic" panose="020B0502020202020204" pitchFamily="34" charset="0"/>
            </a:endParaRPr>
          </a:p>
          <a:p>
            <a:pPr algn="l" defTabSz="457200">
              <a:defRPr sz="1800" i="1" u="sng">
                <a:solidFill>
                  <a:srgbClr val="000000"/>
                </a:solidFill>
                <a:effectLst/>
              </a:defRPr>
            </a:pPr>
            <a:r>
              <a:rPr dirty="0">
                <a:latin typeface="Century Gothic" panose="020B0502020202020204" pitchFamily="34" charset="0"/>
              </a:rPr>
              <a:t>Each </a:t>
            </a:r>
            <a:r>
              <a:rPr dirty="0" err="1">
                <a:latin typeface="Century Gothic" panose="020B0502020202020204" pitchFamily="34" charset="0"/>
              </a:rPr>
              <a:t>Enviromercial</a:t>
            </a:r>
            <a:r>
              <a:rPr dirty="0">
                <a:latin typeface="Century Gothic" panose="020B0502020202020204" pitchFamily="34" charset="0"/>
              </a:rPr>
              <a:t> should:</a:t>
            </a:r>
          </a:p>
          <a:p>
            <a:pPr marL="285750" indent="-285750" algn="l" rtl="0" fontAlgn="base">
              <a:buFont typeface="Arial" panose="020B0604020202020204" pitchFamily="34" charset="0"/>
              <a:buChar char="•"/>
            </a:pPr>
            <a:r>
              <a:rPr lang="en-US" b="0" i="0" dirty="0">
                <a:solidFill>
                  <a:srgbClr val="000000"/>
                </a:solidFill>
                <a:effectLst/>
                <a:latin typeface="Century Gothic" panose="020B0502020202020204" pitchFamily="34" charset="0"/>
              </a:rPr>
              <a:t>Describe a local or regional environmental issue, its cause(s) and effects. Be specific in topic and focus (how does this impact your community?). </a:t>
            </a:r>
          </a:p>
          <a:p>
            <a:pPr marL="285750" indent="-285750" algn="l" rtl="0" fontAlgn="base">
              <a:buFont typeface="Arial" panose="020B0604020202020204" pitchFamily="34" charset="0"/>
              <a:buChar char="•"/>
            </a:pPr>
            <a:r>
              <a:rPr lang="en-US" b="0" i="0" dirty="0">
                <a:solidFill>
                  <a:srgbClr val="000000"/>
                </a:solidFill>
                <a:effectLst/>
                <a:latin typeface="Century Gothic" panose="020B0502020202020204" pitchFamily="34" charset="0"/>
              </a:rPr>
              <a:t>Describe what, if anything, is currently being done about the issue in your community. </a:t>
            </a:r>
          </a:p>
          <a:p>
            <a:pPr marL="285750" indent="-285750" algn="l" rtl="0" fontAlgn="base">
              <a:buFont typeface="Arial" panose="020B0604020202020204" pitchFamily="34" charset="0"/>
              <a:buChar char="•"/>
            </a:pPr>
            <a:r>
              <a:rPr lang="en-US" b="0" i="0" dirty="0">
                <a:solidFill>
                  <a:srgbClr val="000000"/>
                </a:solidFill>
                <a:effectLst/>
                <a:latin typeface="Century Gothic" panose="020B0502020202020204" pitchFamily="34" charset="0"/>
              </a:rPr>
              <a:t>Suggest a practical solution that would help correct the issue.   </a:t>
            </a:r>
          </a:p>
          <a:p>
            <a:pPr marL="285750" indent="-285750" algn="l" rtl="0" fontAlgn="base">
              <a:buFont typeface="Arial" panose="020B0604020202020204" pitchFamily="34" charset="0"/>
              <a:buChar char="•"/>
            </a:pPr>
            <a:r>
              <a:rPr lang="en-US" b="0" i="1" dirty="0">
                <a:solidFill>
                  <a:srgbClr val="000000"/>
                </a:solidFill>
                <a:effectLst/>
                <a:latin typeface="Century Gothic" panose="020B0502020202020204" pitchFamily="34" charset="0"/>
              </a:rPr>
              <a:t>Optional but encouraged: </a:t>
            </a:r>
            <a:r>
              <a:rPr lang="en-US" b="0" i="0" dirty="0">
                <a:solidFill>
                  <a:srgbClr val="000000"/>
                </a:solidFill>
                <a:effectLst/>
                <a:latin typeface="Century Gothic" panose="020B0502020202020204" pitchFamily="34" charset="0"/>
              </a:rPr>
              <a:t>Students can create visual aids and other props to use during the presentation. Students' homemade props over those purchased or created by adults</a:t>
            </a:r>
            <a:r>
              <a:rPr lang="en-US" dirty="0">
                <a:solidFill>
                  <a:srgbClr val="000000"/>
                </a:solidFill>
                <a:latin typeface="Century Gothic" panose="020B0502020202020204" pitchFamily="34" charset="0"/>
              </a:rPr>
              <a:t> are preferred.</a:t>
            </a:r>
            <a:endParaRPr lang="en-US" b="0" i="0" dirty="0">
              <a:solidFill>
                <a:srgbClr val="000000"/>
              </a:solidFill>
              <a:effectLst/>
              <a:latin typeface="Century Gothic" panose="020B0502020202020204" pitchFamily="34" charset="0"/>
            </a:endParaRPr>
          </a:p>
          <a:p>
            <a:pPr marL="285750" indent="-285750" algn="l" rtl="0" fontAlgn="base">
              <a:buFont typeface="Arial" panose="020B0604020202020204" pitchFamily="34" charset="0"/>
              <a:buChar char="•"/>
            </a:pPr>
            <a:endParaRPr lang="en-US" dirty="0">
              <a:solidFill>
                <a:srgbClr val="000000"/>
              </a:solidFill>
              <a:latin typeface="Century Gothic" panose="020B0502020202020204" pitchFamily="34" charset="0"/>
            </a:endParaRPr>
          </a:p>
          <a:p>
            <a:pPr algn="l" rtl="0" fontAlgn="base"/>
            <a:endParaRPr lang="en-US" b="0" i="0" dirty="0">
              <a:solidFill>
                <a:srgbClr val="000000"/>
              </a:solidFill>
              <a:effectLst/>
              <a:latin typeface="Century Gothic" panose="020B0502020202020204" pitchFamily="34" charset="0"/>
            </a:endParaRPr>
          </a:p>
          <a:p>
            <a:pPr>
              <a:defRPr sz="1800" i="1" u="sng">
                <a:solidFill>
                  <a:srgbClr val="000000"/>
                </a:solidFill>
                <a:effectLst/>
              </a:defRPr>
            </a:pPr>
            <a:r>
              <a:rPr lang="en-US" dirty="0">
                <a:latin typeface="Century Gothic"/>
              </a:rPr>
              <a:t>What to look for in the Judges’ Packet:</a:t>
            </a:r>
          </a:p>
          <a:p>
            <a:pPr marL="285750" indent="-285750" algn="l" rtl="0" fontAlgn="base">
              <a:buFont typeface="Arial" panose="020B0604020202020204" pitchFamily="34" charset="0"/>
              <a:buChar char="•"/>
            </a:pPr>
            <a:r>
              <a:rPr lang="en-US" b="0" i="0" dirty="0">
                <a:solidFill>
                  <a:srgbClr val="000000"/>
                </a:solidFill>
                <a:effectLst/>
                <a:latin typeface="Century Gothic"/>
              </a:rPr>
              <a:t>1-2 sentences explaining the topic </a:t>
            </a:r>
          </a:p>
          <a:p>
            <a:pPr marL="285750" indent="-285750" algn="l" rtl="0" fontAlgn="base">
              <a:buFont typeface="Arial" panose="020B0604020202020204" pitchFamily="34" charset="0"/>
              <a:buChar char="•"/>
            </a:pPr>
            <a:r>
              <a:rPr lang="en-US" b="0" i="0" dirty="0">
                <a:solidFill>
                  <a:srgbClr val="000000"/>
                </a:solidFill>
                <a:effectLst/>
                <a:latin typeface="Century Gothic"/>
              </a:rPr>
              <a:t>1-2 sentences explaining why the team chose this topic </a:t>
            </a:r>
          </a:p>
          <a:p>
            <a:pPr marL="285750" indent="-285750" fontAlgn="base">
              <a:buFont typeface="Arial" panose="020B0604020202020204" pitchFamily="34" charset="0"/>
              <a:buChar char="•"/>
            </a:pPr>
            <a:r>
              <a:rPr lang="en-US" dirty="0">
                <a:solidFill>
                  <a:srgbClr val="000000"/>
                </a:solidFill>
                <a:latin typeface="Century Gothic"/>
              </a:rPr>
              <a:t>Identifies each student</a:t>
            </a:r>
            <a:r>
              <a:rPr lang="en-US" b="0" i="0" dirty="0">
                <a:solidFill>
                  <a:srgbClr val="000000"/>
                </a:solidFill>
                <a:effectLst/>
                <a:latin typeface="Century Gothic"/>
              </a:rPr>
              <a:t> and their role in preparing the </a:t>
            </a:r>
            <a:r>
              <a:rPr lang="en-US" b="0" i="0" dirty="0" err="1">
                <a:solidFill>
                  <a:srgbClr val="000000"/>
                </a:solidFill>
                <a:effectLst/>
                <a:latin typeface="Century Gothic"/>
              </a:rPr>
              <a:t>enviromercial</a:t>
            </a:r>
            <a:r>
              <a:rPr lang="en-US" b="0" i="0" dirty="0">
                <a:solidFill>
                  <a:srgbClr val="000000"/>
                </a:solidFill>
                <a:effectLst/>
                <a:latin typeface="Century Gothic"/>
              </a:rPr>
              <a:t> </a:t>
            </a:r>
          </a:p>
          <a:p>
            <a:pPr marL="285750" indent="-285750" algn="l" rtl="0" fontAlgn="base">
              <a:buFont typeface="Arial" panose="020B0604020202020204" pitchFamily="34" charset="0"/>
              <a:buChar char="•"/>
            </a:pPr>
            <a:r>
              <a:rPr lang="en-US" dirty="0">
                <a:solidFill>
                  <a:srgbClr val="000000"/>
                </a:solidFill>
                <a:latin typeface="Century Gothic"/>
              </a:rPr>
              <a:t>Provides</a:t>
            </a:r>
            <a:r>
              <a:rPr lang="en-US" b="0" i="0" dirty="0">
                <a:solidFill>
                  <a:srgbClr val="000000"/>
                </a:solidFill>
                <a:effectLst/>
                <a:latin typeface="Century Gothic"/>
              </a:rPr>
              <a:t> a list of at least 5 sources used in research. This should be a </a:t>
            </a:r>
            <a:r>
              <a:rPr lang="en-US" b="1" i="0" dirty="0">
                <a:solidFill>
                  <a:srgbClr val="000000"/>
                </a:solidFill>
                <a:effectLst/>
                <a:latin typeface="Century Gothic"/>
              </a:rPr>
              <a:t>variety</a:t>
            </a:r>
            <a:r>
              <a:rPr lang="en-US" b="0" i="0" dirty="0">
                <a:solidFill>
                  <a:srgbClr val="000000"/>
                </a:solidFill>
                <a:effectLst/>
                <a:latin typeface="Century Gothic"/>
              </a:rPr>
              <a:t> of up-to-date sources, such as websites, videos, news articles, site visits, etc. At least one source should be from a person in an agency or project currently working on the issue.  </a:t>
            </a:r>
          </a:p>
          <a:p>
            <a:pPr marL="285750" indent="-285750" algn="l" rtl="0" fontAlgn="base">
              <a:buFont typeface="Arial" panose="020B0604020202020204" pitchFamily="34" charset="0"/>
              <a:buChar char="•"/>
            </a:pPr>
            <a:r>
              <a:rPr lang="en-US" b="0" i="0" dirty="0">
                <a:solidFill>
                  <a:srgbClr val="000000"/>
                </a:solidFill>
                <a:effectLst/>
                <a:latin typeface="Century Gothic"/>
              </a:rPr>
              <a:t>Effectively </a:t>
            </a:r>
            <a:r>
              <a:rPr lang="en-US" dirty="0">
                <a:solidFill>
                  <a:srgbClr val="000000"/>
                </a:solidFill>
                <a:latin typeface="Century Gothic"/>
              </a:rPr>
              <a:t>describes</a:t>
            </a:r>
            <a:r>
              <a:rPr lang="en-US" b="0" i="0" dirty="0">
                <a:solidFill>
                  <a:srgbClr val="000000"/>
                </a:solidFill>
                <a:effectLst/>
                <a:latin typeface="Century Gothic"/>
              </a:rPr>
              <a:t> any conservation actions taken by students during their research.  </a:t>
            </a:r>
          </a:p>
          <a:p>
            <a:pPr algn="l" rtl="0" fontAlgn="base"/>
            <a:endParaRPr lang="en-US" b="0" i="0" dirty="0">
              <a:solidFill>
                <a:srgbClr val="000000"/>
              </a:solidFill>
              <a:effectLst/>
              <a:latin typeface="Century Gothic" panose="020B0502020202020204" pitchFamily="34" charset="0"/>
            </a:endParaRPr>
          </a:p>
          <a:p>
            <a:pPr algn="l" defTabSz="457200">
              <a:lnSpc>
                <a:spcPct val="100000"/>
              </a:lnSpc>
              <a:defRPr sz="1800">
                <a:solidFill>
                  <a:srgbClr val="000000"/>
                </a:solidFill>
                <a:effectLst/>
              </a:defRPr>
            </a:pPr>
            <a:endParaRPr sz="1400" dirty="0"/>
          </a:p>
        </p:txBody>
      </p:sp>
      <p:sp>
        <p:nvSpPr>
          <p:cNvPr id="239" name="Enviromercial"/>
          <p:cNvSpPr txBox="1"/>
          <p:nvPr/>
        </p:nvSpPr>
        <p:spPr>
          <a:xfrm>
            <a:off x="204861" y="119122"/>
            <a:ext cx="4089261"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solidFill>
                  <a:srgbClr val="000000"/>
                </a:solidFill>
              </a:defRPr>
            </a:lvl1pPr>
          </a:lstStyle>
          <a:p>
            <a:r>
              <a:rPr sz="4800" dirty="0" err="1">
                <a:solidFill>
                  <a:schemeClr val="accent2"/>
                </a:solidFill>
                <a:latin typeface="Century Gothic" panose="020B0502020202020204" pitchFamily="34" charset="0"/>
              </a:rPr>
              <a:t>Enviromercial</a:t>
            </a:r>
            <a:endParaRPr sz="4800" dirty="0">
              <a:solidFill>
                <a:schemeClr val="accent2"/>
              </a:solidFill>
              <a:latin typeface="Century Gothic" panose="020B0502020202020204" pitchFamily="34" charset="0"/>
            </a:endParaRPr>
          </a:p>
        </p:txBody>
      </p:sp>
      <p:grpSp>
        <p:nvGrpSpPr>
          <p:cNvPr id="242" name="72C7FE4C-73A3-49C6-9F73-40CEBEC8803C_1_201_a.jpeg"/>
          <p:cNvGrpSpPr/>
          <p:nvPr/>
        </p:nvGrpSpPr>
        <p:grpSpPr>
          <a:xfrm>
            <a:off x="548572" y="2412143"/>
            <a:ext cx="3309757" cy="4929315"/>
            <a:chOff x="0" y="0"/>
            <a:chExt cx="3309756" cy="4929313"/>
          </a:xfrm>
        </p:grpSpPr>
        <p:pic>
          <p:nvPicPr>
            <p:cNvPr id="241" name="72C7FE4C-73A3-49C6-9F73-40CEBEC8803C_1_201_a.jpeg" descr="72C7FE4C-73A3-49C6-9F73-40CEBEC8803C_1_201_a.jpeg"/>
            <p:cNvPicPr>
              <a:picLocks noChangeAspect="1"/>
            </p:cNvPicPr>
            <p:nvPr/>
          </p:nvPicPr>
          <p:blipFill>
            <a:blip r:embed="rId2"/>
            <a:stretch>
              <a:fillRect/>
            </a:stretch>
          </p:blipFill>
          <p:spPr>
            <a:xfrm>
              <a:off x="215900" y="139700"/>
              <a:ext cx="2877956" cy="4370513"/>
            </a:xfrm>
            <a:prstGeom prst="rect">
              <a:avLst/>
            </a:prstGeom>
            <a:ln>
              <a:noFill/>
            </a:ln>
            <a:effectLst/>
          </p:spPr>
        </p:pic>
        <p:pic>
          <p:nvPicPr>
            <p:cNvPr id="240" name="72C7FE4C-73A3-49C6-9F73-40CEBEC8803C_1_201_a.jpeg" descr="72C7FE4C-73A3-49C6-9F73-40CEBEC8803C_1_201_a.jpeg"/>
            <p:cNvPicPr>
              <a:picLocks/>
            </p:cNvPicPr>
            <p:nvPr/>
          </p:nvPicPr>
          <p:blipFill>
            <a:blip r:embed="rId3"/>
            <a:stretch>
              <a:fillRect/>
            </a:stretch>
          </p:blipFill>
          <p:spPr>
            <a:xfrm>
              <a:off x="0" y="0"/>
              <a:ext cx="3309756" cy="4929313"/>
            </a:xfrm>
            <a:prstGeom prst="rect">
              <a:avLst/>
            </a:prstGeom>
            <a:effectLst/>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65C863-4815-3F21-D6BA-1DAD055C8AE0}"/>
              </a:ext>
            </a:extLst>
          </p:cNvPr>
          <p:cNvSpPr txBox="1"/>
          <p:nvPr/>
        </p:nvSpPr>
        <p:spPr>
          <a:xfrm>
            <a:off x="342900" y="209550"/>
            <a:ext cx="4648200" cy="923330"/>
          </a:xfrm>
          <a:prstGeom prst="rect">
            <a:avLst/>
          </a:prstGeom>
          <a:noFill/>
        </p:spPr>
        <p:txBody>
          <a:bodyPr wrap="square" rtlCol="0">
            <a:spAutoFit/>
          </a:bodyPr>
          <a:lstStyle/>
          <a:p>
            <a:r>
              <a:rPr lang="en-US" sz="5400" dirty="0" err="1">
                <a:solidFill>
                  <a:schemeClr val="accent2"/>
                </a:solidFill>
                <a:latin typeface="Century Gothic" panose="020B0502020202020204" pitchFamily="34" charset="0"/>
              </a:rPr>
              <a:t>Enviromercial</a:t>
            </a:r>
            <a:endParaRPr lang="en-US" sz="5400" dirty="0">
              <a:solidFill>
                <a:schemeClr val="accent2"/>
              </a:solidFill>
              <a:latin typeface="Century Gothic" panose="020B0502020202020204" pitchFamily="34" charset="0"/>
            </a:endParaRPr>
          </a:p>
        </p:txBody>
      </p:sp>
      <p:sp>
        <p:nvSpPr>
          <p:cNvPr id="3" name="TextBox 2">
            <a:extLst>
              <a:ext uri="{FF2B5EF4-FFF2-40B4-BE49-F238E27FC236}">
                <a16:creationId xmlns:a16="http://schemas.microsoft.com/office/drawing/2014/main" id="{58E20685-8BCD-65A3-D6D7-98067C658B89}"/>
              </a:ext>
            </a:extLst>
          </p:cNvPr>
          <p:cNvSpPr txBox="1"/>
          <p:nvPr/>
        </p:nvSpPr>
        <p:spPr>
          <a:xfrm>
            <a:off x="7212005" y="4876800"/>
            <a:ext cx="3606802" cy="2980303"/>
          </a:xfrm>
          <a:prstGeom prst="rect">
            <a:avLst/>
          </a:prstGeom>
          <a:noFill/>
        </p:spPr>
        <p:txBody>
          <a:bodyPr wrap="square" rtlCol="0">
            <a:spAutoFit/>
          </a:bodyPr>
          <a:lstStyle/>
          <a:p>
            <a:r>
              <a:rPr lang="en-US" sz="2000" b="1" dirty="0">
                <a:latin typeface="Century Gothic" panose="020B0502020202020204" pitchFamily="34" charset="0"/>
              </a:rPr>
              <a:t>Example </a:t>
            </a:r>
            <a:r>
              <a:rPr lang="en-US" sz="2000" b="1" dirty="0" err="1">
                <a:latin typeface="Century Gothic" panose="020B0502020202020204" pitchFamily="34" charset="0"/>
              </a:rPr>
              <a:t>Enviromercials</a:t>
            </a:r>
            <a:r>
              <a:rPr lang="en-US" sz="2000" b="1" dirty="0">
                <a:latin typeface="Century Gothic" panose="020B0502020202020204" pitchFamily="34" charset="0"/>
              </a:rPr>
              <a:t>:</a:t>
            </a:r>
          </a:p>
          <a:p>
            <a:endParaRPr lang="en-US" sz="2000" b="1" dirty="0">
              <a:latin typeface="Century Gothic" panose="020B0502020202020204" pitchFamily="34" charset="0"/>
            </a:endParaRPr>
          </a:p>
          <a:p>
            <a:pPr algn="l" rtl="0" fontAlgn="base">
              <a:buFont typeface="Arial" panose="020B0604020202020204" pitchFamily="34" charset="0"/>
              <a:buChar char="•"/>
            </a:pPr>
            <a:r>
              <a:rPr lang="en-US" sz="2000" b="0" i="0" u="sng" strike="noStrike" dirty="0">
                <a:solidFill>
                  <a:schemeClr val="accent2"/>
                </a:solidFill>
                <a:effectLst/>
                <a:latin typeface="Century Gothic" panose="020B0502020202020204" pitchFamily="34" charset="0"/>
                <a:hlinkClick r:id="rId2">
                  <a:extLst>
                    <a:ext uri="{A12FA001-AC4F-418D-AE19-62706E023703}">
                      <ahyp:hlinkClr xmlns:ahyp="http://schemas.microsoft.com/office/drawing/2018/hyperlinkcolor" val="tx"/>
                    </a:ext>
                  </a:extLst>
                </a:hlinkClick>
              </a:rPr>
              <a:t>Grey Water Reclamation, By Ethan Rezentes</a:t>
            </a:r>
            <a:r>
              <a:rPr lang="en-US" sz="2000" b="0" i="0" dirty="0">
                <a:solidFill>
                  <a:schemeClr val="accent2"/>
                </a:solidFill>
                <a:effectLst/>
                <a:latin typeface="Century Gothic" panose="020B0502020202020204" pitchFamily="34" charset="0"/>
              </a:rPr>
              <a:t> </a:t>
            </a:r>
          </a:p>
          <a:p>
            <a:pPr algn="l" rtl="0" fontAlgn="base"/>
            <a:endParaRPr lang="en-US" sz="2000" b="0" i="0" dirty="0">
              <a:solidFill>
                <a:schemeClr val="accent2"/>
              </a:solidFill>
              <a:effectLst/>
              <a:latin typeface="Century Gothic" panose="020B0502020202020204" pitchFamily="34" charset="0"/>
            </a:endParaRPr>
          </a:p>
          <a:p>
            <a:pPr algn="l" rtl="0" fontAlgn="base">
              <a:buFont typeface="Arial" panose="020B0604020202020204" pitchFamily="34" charset="0"/>
              <a:buChar char="•"/>
            </a:pPr>
            <a:r>
              <a:rPr lang="en-US" sz="2000" b="0" i="0" u="sng" strike="noStrike" dirty="0">
                <a:solidFill>
                  <a:schemeClr val="accent2"/>
                </a:solidFill>
                <a:effectLst/>
                <a:latin typeface="Century Gothic" panose="020B0502020202020204" pitchFamily="34" charset="0"/>
                <a:hlinkClick r:id="rId3">
                  <a:extLst>
                    <a:ext uri="{A12FA001-AC4F-418D-AE19-62706E023703}">
                      <ahyp:hlinkClr xmlns:ahyp="http://schemas.microsoft.com/office/drawing/2018/hyperlinkcolor" val="tx"/>
                    </a:ext>
                  </a:extLst>
                </a:hlinkClick>
              </a:rPr>
              <a:t>Pollinators - by the Watershed Wonders</a:t>
            </a:r>
            <a:r>
              <a:rPr lang="en-US" sz="2000" b="0" i="0" dirty="0">
                <a:solidFill>
                  <a:schemeClr val="accent2"/>
                </a:solidFill>
                <a:effectLst/>
                <a:latin typeface="Century Gothic" panose="020B0502020202020204" pitchFamily="34" charset="0"/>
              </a:rPr>
              <a:t> </a:t>
            </a:r>
          </a:p>
          <a:p>
            <a:pPr algn="l" rtl="0" fontAlgn="base">
              <a:lnSpc>
                <a:spcPts val="1425"/>
              </a:lnSpc>
            </a:pPr>
            <a:r>
              <a:rPr lang="en-US" sz="1800" b="0" i="0" dirty="0">
                <a:solidFill>
                  <a:schemeClr val="accent2"/>
                </a:solidFill>
                <a:effectLst/>
                <a:latin typeface="Calibri" panose="020F0502020204030204" pitchFamily="34" charset="0"/>
              </a:rPr>
              <a:t> </a:t>
            </a:r>
            <a:endParaRPr lang="en-US" b="0" i="0" dirty="0">
              <a:solidFill>
                <a:schemeClr val="accent2"/>
              </a:solidFill>
              <a:effectLst/>
              <a:latin typeface="Calibri" panose="020F0502020204030204" pitchFamily="34" charset="0"/>
            </a:endParaRPr>
          </a:p>
          <a:p>
            <a:endParaRPr lang="en-US" dirty="0"/>
          </a:p>
          <a:p>
            <a:endParaRPr lang="en-US" dirty="0"/>
          </a:p>
        </p:txBody>
      </p:sp>
      <p:graphicFrame>
        <p:nvGraphicFramePr>
          <p:cNvPr id="5" name="Table 4">
            <a:extLst>
              <a:ext uri="{FF2B5EF4-FFF2-40B4-BE49-F238E27FC236}">
                <a16:creationId xmlns:a16="http://schemas.microsoft.com/office/drawing/2014/main" id="{9032B32C-5A20-400C-D9DE-A39B891DA829}"/>
              </a:ext>
            </a:extLst>
          </p:cNvPr>
          <p:cNvGraphicFramePr>
            <a:graphicFrameLocks noGrp="1"/>
          </p:cNvGraphicFramePr>
          <p:nvPr>
            <p:extLst>
              <p:ext uri="{D42A27DB-BD31-4B8C-83A1-F6EECF244321}">
                <p14:modId xmlns:p14="http://schemas.microsoft.com/office/powerpoint/2010/main" val="3947183777"/>
              </p:ext>
            </p:extLst>
          </p:nvPr>
        </p:nvGraphicFramePr>
        <p:xfrm>
          <a:off x="469105" y="6103885"/>
          <a:ext cx="6566298" cy="2892574"/>
        </p:xfrm>
        <a:graphic>
          <a:graphicData uri="http://schemas.openxmlformats.org/drawingml/2006/table">
            <a:tbl>
              <a:tblPr/>
              <a:tblGrid>
                <a:gridCol w="3353501">
                  <a:extLst>
                    <a:ext uri="{9D8B030D-6E8A-4147-A177-3AD203B41FA5}">
                      <a16:colId xmlns:a16="http://schemas.microsoft.com/office/drawing/2014/main" val="2159040387"/>
                    </a:ext>
                  </a:extLst>
                </a:gridCol>
                <a:gridCol w="3212797">
                  <a:extLst>
                    <a:ext uri="{9D8B030D-6E8A-4147-A177-3AD203B41FA5}">
                      <a16:colId xmlns:a16="http://schemas.microsoft.com/office/drawing/2014/main" val="1606422051"/>
                    </a:ext>
                  </a:extLst>
                </a:gridCol>
              </a:tblGrid>
              <a:tr h="2892574">
                <a:tc>
                  <a:txBody>
                    <a:bodyPr/>
                    <a:lstStyle/>
                    <a:p>
                      <a:pPr algn="l" rtl="0" fontAlgn="base">
                        <a:lnSpc>
                          <a:spcPct val="100000"/>
                        </a:lnSpc>
                        <a:buFont typeface="Arial" panose="020B0604020202020204" pitchFamily="34" charset="0"/>
                        <a:buChar char="•"/>
                      </a:pPr>
                      <a:r>
                        <a:rPr lang="en-US" sz="1600" b="0" i="0">
                          <a:effectLst/>
                          <a:latin typeface="Century Gothic" panose="020B0502020202020204" pitchFamily="34" charset="0"/>
                        </a:rPr>
                        <a:t>Air quality  </a:t>
                      </a:r>
                    </a:p>
                    <a:p>
                      <a:pPr algn="l" rtl="0" fontAlgn="base">
                        <a:lnSpc>
                          <a:spcPct val="100000"/>
                        </a:lnSpc>
                        <a:buFont typeface="Arial" panose="020B0604020202020204" pitchFamily="34" charset="0"/>
                        <a:buChar char="•"/>
                      </a:pPr>
                      <a:r>
                        <a:rPr lang="en-US" sz="1600" b="0" i="0">
                          <a:effectLst/>
                          <a:latin typeface="Century Gothic" panose="020B0502020202020204" pitchFamily="34" charset="0"/>
                        </a:rPr>
                        <a:t>Drought  </a:t>
                      </a:r>
                    </a:p>
                    <a:p>
                      <a:pPr algn="l" rtl="0" fontAlgn="base">
                        <a:lnSpc>
                          <a:spcPct val="100000"/>
                        </a:lnSpc>
                        <a:buFont typeface="Arial" panose="020B0604020202020204" pitchFamily="34" charset="0"/>
                        <a:buChar char="•"/>
                      </a:pPr>
                      <a:r>
                        <a:rPr lang="en-US" sz="1600" b="0" i="0">
                          <a:effectLst/>
                          <a:latin typeface="Century Gothic" panose="020B0502020202020204" pitchFamily="34" charset="0"/>
                        </a:rPr>
                        <a:t>Water quality  </a:t>
                      </a:r>
                    </a:p>
                    <a:p>
                      <a:pPr algn="l" rtl="0" fontAlgn="base">
                        <a:lnSpc>
                          <a:spcPct val="100000"/>
                        </a:lnSpc>
                        <a:buFont typeface="Arial" panose="020B0604020202020204" pitchFamily="34" charset="0"/>
                        <a:buChar char="•"/>
                      </a:pPr>
                      <a:r>
                        <a:rPr lang="en-US" sz="1600" b="0" i="0">
                          <a:effectLst/>
                          <a:latin typeface="Century Gothic" panose="020B0502020202020204" pitchFamily="34" charset="0"/>
                        </a:rPr>
                        <a:t>Habitat loss  </a:t>
                      </a:r>
                    </a:p>
                    <a:p>
                      <a:pPr algn="l" rtl="0" fontAlgn="base">
                        <a:lnSpc>
                          <a:spcPct val="100000"/>
                        </a:lnSpc>
                        <a:buFont typeface="Arial" panose="020B0604020202020204" pitchFamily="34" charset="0"/>
                        <a:buChar char="•"/>
                      </a:pPr>
                      <a:r>
                        <a:rPr lang="en-US" sz="1600" b="0" i="0">
                          <a:effectLst/>
                          <a:latin typeface="Century Gothic" panose="020B0502020202020204" pitchFamily="34" charset="0"/>
                        </a:rPr>
                        <a:t>Population growth  </a:t>
                      </a:r>
                    </a:p>
                    <a:p>
                      <a:pPr algn="l" rtl="0" fontAlgn="base">
                        <a:lnSpc>
                          <a:spcPct val="100000"/>
                        </a:lnSpc>
                        <a:buFont typeface="Arial" panose="020B0604020202020204" pitchFamily="34" charset="0"/>
                        <a:buChar char="•"/>
                      </a:pPr>
                      <a:r>
                        <a:rPr lang="en-US" sz="1600" b="0" i="0">
                          <a:effectLst/>
                          <a:latin typeface="Century Gothic" panose="020B0502020202020204" pitchFamily="34" charset="0"/>
                        </a:rPr>
                        <a:t>Recycling/Composting/Waste </a:t>
                      </a:r>
                    </a:p>
                    <a:p>
                      <a:pPr algn="l" rtl="0" fontAlgn="base">
                        <a:lnSpc>
                          <a:spcPct val="100000"/>
                        </a:lnSpc>
                        <a:buFont typeface="Arial" panose="020B0604020202020204" pitchFamily="34" charset="0"/>
                        <a:buChar char="•"/>
                      </a:pPr>
                      <a:r>
                        <a:rPr lang="en-US" sz="1600" b="0" i="0">
                          <a:effectLst/>
                          <a:latin typeface="Century Gothic" panose="020B0502020202020204" pitchFamily="34" charset="0"/>
                        </a:rPr>
                        <a:t>Pollution  </a:t>
                      </a:r>
                    </a:p>
                    <a:p>
                      <a:pPr algn="l" rtl="0" fontAlgn="base">
                        <a:lnSpc>
                          <a:spcPct val="100000"/>
                        </a:lnSpc>
                        <a:buFont typeface="Arial" panose="020B0604020202020204" pitchFamily="34" charset="0"/>
                        <a:buChar char="•"/>
                      </a:pPr>
                      <a:r>
                        <a:rPr lang="en-US" sz="1600" b="0" i="0">
                          <a:effectLst/>
                          <a:latin typeface="Century Gothic" panose="020B0502020202020204" pitchFamily="34" charset="0"/>
                        </a:rPr>
                        <a:t>Endangered species </a:t>
                      </a:r>
                    </a:p>
                    <a:p>
                      <a:pPr algn="l" rtl="0" fontAlgn="base">
                        <a:lnSpc>
                          <a:spcPct val="100000"/>
                        </a:lnSpc>
                      </a:pPr>
                      <a:r>
                        <a:rPr lang="en-US" sz="1600" b="0" i="0">
                          <a:effectLst/>
                          <a:latin typeface="Century Gothic" panose="020B0502020202020204" pitchFamily="34" charset="0"/>
                        </a:rPr>
                        <a:t> </a:t>
                      </a:r>
                    </a:p>
                  </a:txBody>
                  <a:tcPr>
                    <a:lnL>
                      <a:noFill/>
                    </a:lnL>
                    <a:lnR>
                      <a:noFill/>
                    </a:lnR>
                    <a:lnT>
                      <a:noFill/>
                    </a:lnT>
                    <a:lnB>
                      <a:noFill/>
                    </a:lnB>
                    <a:noFill/>
                  </a:tcPr>
                </a:tc>
                <a:tc>
                  <a:txBody>
                    <a:bodyPr/>
                    <a:lstStyle/>
                    <a:p>
                      <a:pPr algn="l" rtl="0" fontAlgn="base">
                        <a:lnSpc>
                          <a:spcPct val="100000"/>
                        </a:lnSpc>
                        <a:buFont typeface="Arial" panose="020B0604020202020204" pitchFamily="34" charset="0"/>
                        <a:buChar char="•"/>
                      </a:pPr>
                      <a:r>
                        <a:rPr lang="en-US" sz="1600" b="0" i="0" dirty="0">
                          <a:effectLst/>
                          <a:latin typeface="Century Gothic" panose="020B0502020202020204" pitchFamily="34" charset="0"/>
                        </a:rPr>
                        <a:t>Endangered species  </a:t>
                      </a:r>
                    </a:p>
                    <a:p>
                      <a:pPr algn="l" rtl="0" fontAlgn="base">
                        <a:lnSpc>
                          <a:spcPct val="100000"/>
                        </a:lnSpc>
                        <a:buFont typeface="Arial" panose="020B0604020202020204" pitchFamily="34" charset="0"/>
                        <a:buChar char="•"/>
                      </a:pPr>
                      <a:r>
                        <a:rPr lang="en-US" sz="1600" b="0" i="0" dirty="0">
                          <a:effectLst/>
                          <a:latin typeface="Century Gothic" panose="020B0502020202020204" pitchFamily="34" charset="0"/>
                        </a:rPr>
                        <a:t>Consumer choices  </a:t>
                      </a:r>
                    </a:p>
                    <a:p>
                      <a:pPr algn="l" rtl="0" fontAlgn="base">
                        <a:lnSpc>
                          <a:spcPct val="100000"/>
                        </a:lnSpc>
                        <a:buFont typeface="Arial" panose="020B0604020202020204" pitchFamily="34" charset="0"/>
                        <a:buChar char="•"/>
                      </a:pPr>
                      <a:r>
                        <a:rPr lang="en-US" sz="1600" b="0" i="0" dirty="0">
                          <a:effectLst/>
                          <a:latin typeface="Century Gothic" panose="020B0502020202020204" pitchFamily="34" charset="0"/>
                        </a:rPr>
                        <a:t>Urban wildlife  </a:t>
                      </a:r>
                    </a:p>
                    <a:p>
                      <a:pPr algn="l" rtl="0" fontAlgn="base">
                        <a:lnSpc>
                          <a:spcPct val="100000"/>
                        </a:lnSpc>
                        <a:buFont typeface="Arial" panose="020B0604020202020204" pitchFamily="34" charset="0"/>
                        <a:buChar char="•"/>
                      </a:pPr>
                      <a:r>
                        <a:rPr lang="en-US" sz="1600" b="0" i="0" dirty="0">
                          <a:effectLst/>
                          <a:latin typeface="Century Gothic" panose="020B0502020202020204" pitchFamily="34" charset="0"/>
                        </a:rPr>
                        <a:t>Sustainability  </a:t>
                      </a:r>
                    </a:p>
                    <a:p>
                      <a:pPr algn="l" rtl="0" fontAlgn="base">
                        <a:lnSpc>
                          <a:spcPct val="100000"/>
                        </a:lnSpc>
                        <a:buFont typeface="Arial" panose="020B0604020202020204" pitchFamily="34" charset="0"/>
                        <a:buChar char="•"/>
                      </a:pPr>
                      <a:r>
                        <a:rPr lang="en-US" sz="1600" b="0" i="0" dirty="0">
                          <a:effectLst/>
                          <a:latin typeface="Century Gothic" panose="020B0502020202020204" pitchFamily="34" charset="0"/>
                        </a:rPr>
                        <a:t>Pollinators  </a:t>
                      </a:r>
                    </a:p>
                    <a:p>
                      <a:pPr algn="l" rtl="0" fontAlgn="base">
                        <a:lnSpc>
                          <a:spcPct val="100000"/>
                        </a:lnSpc>
                        <a:buFont typeface="Arial" panose="020B0604020202020204" pitchFamily="34" charset="0"/>
                        <a:buChar char="•"/>
                      </a:pPr>
                      <a:r>
                        <a:rPr lang="en-US" sz="1600" b="0" i="0" dirty="0">
                          <a:effectLst/>
                          <a:latin typeface="Century Gothic" panose="020B0502020202020204" pitchFamily="34" charset="0"/>
                        </a:rPr>
                        <a:t>Non-native species  </a:t>
                      </a:r>
                    </a:p>
                    <a:p>
                      <a:pPr algn="l" rtl="0" fontAlgn="base">
                        <a:lnSpc>
                          <a:spcPct val="100000"/>
                        </a:lnSpc>
                        <a:buFont typeface="Arial" panose="020B0604020202020204" pitchFamily="34" charset="0"/>
                        <a:buChar char="•"/>
                      </a:pPr>
                      <a:r>
                        <a:rPr lang="en-US" sz="1600" b="0" i="0" dirty="0">
                          <a:effectLst/>
                          <a:latin typeface="Century Gothic" panose="020B0502020202020204" pitchFamily="34" charset="0"/>
                        </a:rPr>
                        <a:t>Open space  </a:t>
                      </a:r>
                    </a:p>
                    <a:p>
                      <a:pPr algn="l" rtl="0" fontAlgn="base">
                        <a:lnSpc>
                          <a:spcPct val="100000"/>
                        </a:lnSpc>
                        <a:buFont typeface="Arial" panose="020B0604020202020204" pitchFamily="34" charset="0"/>
                        <a:buChar char="•"/>
                      </a:pPr>
                      <a:r>
                        <a:rPr lang="en-US" sz="1600" b="0" i="0" dirty="0">
                          <a:effectLst/>
                          <a:latin typeface="Century Gothic" panose="020B0502020202020204" pitchFamily="34" charset="0"/>
                        </a:rPr>
                        <a:t>Climate change </a:t>
                      </a:r>
                    </a:p>
                    <a:p>
                      <a:pPr algn="l" rtl="0" fontAlgn="base">
                        <a:lnSpc>
                          <a:spcPct val="100000"/>
                        </a:lnSpc>
                      </a:pPr>
                      <a:r>
                        <a:rPr lang="en-US" sz="1600" b="0" i="0" dirty="0">
                          <a:solidFill>
                            <a:srgbClr val="2F5496"/>
                          </a:solidFill>
                          <a:effectLst/>
                          <a:latin typeface="Century Gothic" panose="020B0502020202020204" pitchFamily="34" charset="0"/>
                        </a:rPr>
                        <a:t> </a:t>
                      </a:r>
                      <a:endParaRPr lang="en-US" sz="1600" b="0" i="0" dirty="0">
                        <a:effectLst/>
                        <a:latin typeface="Century Gothic" panose="020B0502020202020204" pitchFamily="34" charset="0"/>
                      </a:endParaRPr>
                    </a:p>
                    <a:p>
                      <a:pPr algn="l" rtl="0" fontAlgn="base">
                        <a:lnSpc>
                          <a:spcPct val="100000"/>
                        </a:lnSpc>
                      </a:pPr>
                      <a:r>
                        <a:rPr lang="en-US" sz="1600" b="0" i="0" dirty="0">
                          <a:effectLst/>
                          <a:latin typeface="Century Gothic" panose="020B0502020202020204" pitchFamily="34" charset="0"/>
                        </a:rPr>
                        <a:t> </a:t>
                      </a:r>
                    </a:p>
                  </a:txBody>
                  <a:tcPr>
                    <a:lnL>
                      <a:noFill/>
                    </a:lnL>
                    <a:lnR>
                      <a:noFill/>
                    </a:lnR>
                    <a:lnT>
                      <a:noFill/>
                    </a:lnT>
                    <a:lnB>
                      <a:noFill/>
                    </a:lnB>
                    <a:noFill/>
                  </a:tcPr>
                </a:tc>
                <a:extLst>
                  <a:ext uri="{0D108BD9-81ED-4DB2-BD59-A6C34878D82A}">
                    <a16:rowId xmlns:a16="http://schemas.microsoft.com/office/drawing/2014/main" val="3404739985"/>
                  </a:ext>
                </a:extLst>
              </a:tr>
            </a:tbl>
          </a:graphicData>
        </a:graphic>
      </p:graphicFrame>
      <p:sp>
        <p:nvSpPr>
          <p:cNvPr id="6" name="Rectangle 1">
            <a:extLst>
              <a:ext uri="{FF2B5EF4-FFF2-40B4-BE49-F238E27FC236}">
                <a16:creationId xmlns:a16="http://schemas.microsoft.com/office/drawing/2014/main" id="{DA19A3A3-9429-0FCE-2D2D-05E75A8E0216}"/>
              </a:ext>
            </a:extLst>
          </p:cNvPr>
          <p:cNvSpPr>
            <a:spLocks noChangeArrowheads="1"/>
          </p:cNvSpPr>
          <p:nvPr/>
        </p:nvSpPr>
        <p:spPr bwMode="auto">
          <a:xfrm>
            <a:off x="585793" y="5519110"/>
            <a:ext cx="3200400"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entury Gothic" panose="020B0502020202020204" pitchFamily="34" charset="0"/>
                <a:cs typeface="Calibri" panose="020F0502020204030204" pitchFamily="34" charset="0"/>
              </a:rPr>
              <a:t>Suggested Topic List</a:t>
            </a:r>
            <a:r>
              <a:rPr kumimoji="0" lang="en-US" altLang="en-US" sz="2000" b="0" i="0" u="none" strike="noStrike" cap="none" normalizeH="0" baseline="0" dirty="0">
                <a:ln>
                  <a:noFill/>
                </a:ln>
                <a:solidFill>
                  <a:schemeClr val="tx1"/>
                </a:solidFill>
                <a:effectLst/>
                <a:latin typeface="Century Gothic" panose="020B0502020202020204" pitchFamily="34" charset="0"/>
                <a:cs typeface="Calibri" panose="020F0502020204030204" pitchFamily="34" charset="0"/>
              </a:rPr>
              <a:t> </a:t>
            </a:r>
            <a:endParaRPr kumimoji="0" lang="en-US" altLang="en-US" sz="2000" b="0" i="0" u="none" strike="noStrike" cap="none" normalizeH="0" baseline="0" dirty="0">
              <a:ln>
                <a:noFill/>
              </a:ln>
              <a:solidFill>
                <a:schemeClr val="tx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C0C272B3-8DAF-4CF2-EFB7-07CA3CE2348B}"/>
              </a:ext>
            </a:extLst>
          </p:cNvPr>
          <p:cNvSpPr txBox="1"/>
          <p:nvPr/>
        </p:nvSpPr>
        <p:spPr>
          <a:xfrm>
            <a:off x="184148" y="1192985"/>
            <a:ext cx="10140951" cy="3724096"/>
          </a:xfrm>
          <a:prstGeom prst="rect">
            <a:avLst/>
          </a:prstGeom>
          <a:noFill/>
        </p:spPr>
        <p:txBody>
          <a:bodyPr wrap="square" rtlCol="0">
            <a:spAutoFit/>
          </a:bodyPr>
          <a:lstStyle/>
          <a:p>
            <a:pPr algn="l" rtl="0" fontAlgn="base"/>
            <a:r>
              <a:rPr lang="en-US" sz="2000" b="1" i="0" dirty="0">
                <a:solidFill>
                  <a:srgbClr val="000000"/>
                </a:solidFill>
                <a:effectLst/>
                <a:latin typeface="Century Gothic" panose="020B0502020202020204" pitchFamily="34" charset="0"/>
              </a:rPr>
              <a:t>Judging Criteria</a:t>
            </a:r>
            <a:r>
              <a:rPr lang="en-US" sz="2000" b="0" i="0" dirty="0">
                <a:solidFill>
                  <a:srgbClr val="000000"/>
                </a:solidFill>
                <a:effectLst/>
                <a:latin typeface="Century Gothic" panose="020B0502020202020204" pitchFamily="34" charset="0"/>
              </a:rPr>
              <a:t> </a:t>
            </a:r>
          </a:p>
          <a:p>
            <a:pPr algn="l" rtl="0" fontAlgn="base"/>
            <a:endParaRPr lang="en-US" sz="1600" b="0" i="0" dirty="0">
              <a:solidFill>
                <a:srgbClr val="000000"/>
              </a:solidFill>
              <a:effectLst/>
              <a:latin typeface="Century Gothic" panose="020B0502020202020204" pitchFamily="34" charset="0"/>
            </a:endParaRPr>
          </a:p>
          <a:p>
            <a:pPr marL="285750" indent="-285750" algn="l" rtl="0" fontAlgn="base">
              <a:spcAft>
                <a:spcPts val="600"/>
              </a:spcAft>
              <a:buFont typeface="Arial" panose="020B0604020202020204" pitchFamily="34" charset="0"/>
              <a:buChar char="•"/>
            </a:pPr>
            <a:r>
              <a:rPr lang="en-US" sz="1600" b="0" i="0" dirty="0">
                <a:solidFill>
                  <a:srgbClr val="000000"/>
                </a:solidFill>
                <a:effectLst/>
                <a:latin typeface="Century Gothic" panose="020B0502020202020204" pitchFamily="34" charset="0"/>
              </a:rPr>
              <a:t>Choice of Topic: Is it relevant, is it regional/local, is it important? </a:t>
            </a:r>
          </a:p>
          <a:p>
            <a:pPr marL="285750" indent="-285750" algn="l" rtl="0" fontAlgn="base">
              <a:spcAft>
                <a:spcPts val="600"/>
              </a:spcAft>
              <a:buFont typeface="Arial" panose="020B0604020202020204" pitchFamily="34" charset="0"/>
              <a:buChar char="•"/>
            </a:pPr>
            <a:r>
              <a:rPr lang="en-US" sz="1600" b="0" i="0" dirty="0">
                <a:solidFill>
                  <a:srgbClr val="000000"/>
                </a:solidFill>
                <a:effectLst/>
                <a:latin typeface="Century Gothic" panose="020B0502020202020204" pitchFamily="34" charset="0"/>
              </a:rPr>
              <a:t>Thoroughness: Covers problem, impacts, solutions, depth of research </a:t>
            </a:r>
          </a:p>
          <a:p>
            <a:pPr marL="285750" indent="-285750" algn="l" rtl="0" fontAlgn="base">
              <a:spcAft>
                <a:spcPts val="600"/>
              </a:spcAft>
              <a:buFont typeface="Arial" panose="020B0604020202020204" pitchFamily="34" charset="0"/>
              <a:buChar char="•"/>
            </a:pPr>
            <a:r>
              <a:rPr lang="en-US" sz="1600" b="0" i="0" dirty="0">
                <a:solidFill>
                  <a:srgbClr val="000000"/>
                </a:solidFill>
                <a:effectLst/>
                <a:latin typeface="Century Gothic" panose="020B0502020202020204" pitchFamily="34" charset="0"/>
              </a:rPr>
              <a:t>Creativity: Creative approach, originality, artistry </a:t>
            </a:r>
          </a:p>
          <a:p>
            <a:pPr marL="285750" indent="-285750" algn="l" rtl="0" fontAlgn="base">
              <a:spcAft>
                <a:spcPts val="600"/>
              </a:spcAft>
              <a:buFont typeface="Arial" panose="020B0604020202020204" pitchFamily="34" charset="0"/>
              <a:buChar char="•"/>
            </a:pPr>
            <a:r>
              <a:rPr lang="en-US" sz="1600" b="0" i="0" dirty="0">
                <a:solidFill>
                  <a:srgbClr val="000000"/>
                </a:solidFill>
                <a:effectLst/>
                <a:latin typeface="Century Gothic" panose="020B0502020202020204" pitchFamily="34" charset="0"/>
              </a:rPr>
              <a:t>Teamwork: Did everyone participate equally? Did they work together well? </a:t>
            </a:r>
          </a:p>
          <a:p>
            <a:pPr marL="285750" indent="-285750" algn="l" rtl="0" fontAlgn="base">
              <a:spcAft>
                <a:spcPts val="600"/>
              </a:spcAft>
              <a:buFont typeface="Arial" panose="020B0604020202020204" pitchFamily="34" charset="0"/>
              <a:buChar char="•"/>
            </a:pPr>
            <a:r>
              <a:rPr lang="en-US" sz="1600" b="0" i="0" dirty="0">
                <a:solidFill>
                  <a:srgbClr val="000000"/>
                </a:solidFill>
                <a:effectLst/>
                <a:latin typeface="Century Gothic" panose="020B0502020202020204" pitchFamily="34" charset="0"/>
              </a:rPr>
              <a:t>Resources: Diverse, credible, local or regionalized, different perspectives </a:t>
            </a:r>
          </a:p>
          <a:p>
            <a:pPr marL="285750" indent="-285750" algn="l" rtl="0" fontAlgn="base">
              <a:spcAft>
                <a:spcPts val="600"/>
              </a:spcAft>
              <a:buFont typeface="Arial" panose="020B0604020202020204" pitchFamily="34" charset="0"/>
              <a:buChar char="•"/>
            </a:pPr>
            <a:r>
              <a:rPr lang="en-US" sz="1600" b="0" i="0" dirty="0">
                <a:solidFill>
                  <a:srgbClr val="000000"/>
                </a:solidFill>
                <a:effectLst/>
                <a:latin typeface="Century Gothic" panose="020B0502020202020204" pitchFamily="34" charset="0"/>
              </a:rPr>
              <a:t>Response to judges’ questions: Demonstrates strong comprehension of material </a:t>
            </a:r>
          </a:p>
          <a:p>
            <a:pPr marL="285750" indent="-285750" algn="l" rtl="0" fontAlgn="base">
              <a:spcAft>
                <a:spcPts val="600"/>
              </a:spcAft>
              <a:buFont typeface="Arial" panose="020B0604020202020204" pitchFamily="34" charset="0"/>
              <a:buChar char="•"/>
            </a:pPr>
            <a:r>
              <a:rPr lang="en-US" sz="1600" b="0" i="0" dirty="0">
                <a:solidFill>
                  <a:srgbClr val="000000"/>
                </a:solidFill>
                <a:effectLst/>
                <a:latin typeface="Century Gothic" panose="020B0502020202020204" pitchFamily="34" charset="0"/>
              </a:rPr>
              <a:t>Overall: Communication abilities, grasp of subject, persuasiveness, enthusiasm, took appropriate action to reduce problem, direct or indirect </a:t>
            </a:r>
          </a:p>
          <a:p>
            <a:pPr marL="285750" indent="-285750" algn="l" rtl="0" fontAlgn="base">
              <a:spcAft>
                <a:spcPts val="600"/>
              </a:spcAft>
              <a:buFont typeface="Arial" panose="020B0604020202020204" pitchFamily="34" charset="0"/>
              <a:buChar char="•"/>
            </a:pPr>
            <a:r>
              <a:rPr lang="en-US" sz="1600" b="0" i="0" dirty="0">
                <a:solidFill>
                  <a:srgbClr val="000000"/>
                </a:solidFill>
                <a:effectLst/>
                <a:latin typeface="Century Gothic" panose="020B0502020202020204" pitchFamily="34" charset="0"/>
              </a:rPr>
              <a:t>Time: Under the two-minute time limit </a:t>
            </a:r>
          </a:p>
          <a:p>
            <a:pPr marL="285750" indent="-285750" algn="l" rtl="0" fontAlgn="base">
              <a:spcAft>
                <a:spcPts val="600"/>
              </a:spcAft>
              <a:buFont typeface="Arial" panose="020B0604020202020204" pitchFamily="34" charset="0"/>
              <a:buChar char="•"/>
            </a:pPr>
            <a:r>
              <a:rPr lang="en-US" sz="1600" b="0" i="0" dirty="0">
                <a:solidFill>
                  <a:srgbClr val="000000"/>
                </a:solidFill>
                <a:effectLst/>
                <a:latin typeface="Century Gothic" panose="020B0502020202020204" pitchFamily="34" charset="0"/>
              </a:rPr>
              <a:t>Judges Packet: meets all requirements </a:t>
            </a:r>
          </a:p>
        </p:txBody>
      </p:sp>
      <p:sp>
        <p:nvSpPr>
          <p:cNvPr id="8" name="Rectangle 7">
            <a:extLst>
              <a:ext uri="{FF2B5EF4-FFF2-40B4-BE49-F238E27FC236}">
                <a16:creationId xmlns:a16="http://schemas.microsoft.com/office/drawing/2014/main" id="{1645C6F9-C63F-7475-6591-77195BF3862C}"/>
              </a:ext>
            </a:extLst>
          </p:cNvPr>
          <p:cNvSpPr/>
          <p:nvPr/>
        </p:nvSpPr>
        <p:spPr>
          <a:xfrm>
            <a:off x="7035402" y="4629647"/>
            <a:ext cx="3676650" cy="2892574"/>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40772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What is Nature Bowl?"/>
          <p:cNvSpPr txBox="1">
            <a:spLocks noGrp="1"/>
          </p:cNvSpPr>
          <p:nvPr>
            <p:ph type="title"/>
          </p:nvPr>
        </p:nvSpPr>
        <p:spPr>
          <a:xfrm>
            <a:off x="195957" y="235056"/>
            <a:ext cx="9027858" cy="1075196"/>
          </a:xfrm>
          <a:prstGeom prst="rect">
            <a:avLst/>
          </a:prstGeom>
        </p:spPr>
        <p:txBody>
          <a:bodyPr>
            <a:normAutofit/>
          </a:bodyPr>
          <a:lstStyle>
            <a:lvl1pPr>
              <a:defRPr spc="300">
                <a:solidFill>
                  <a:srgbClr val="000000"/>
                </a:solidFill>
              </a:defRPr>
            </a:lvl1pPr>
          </a:lstStyle>
          <a:p>
            <a:r>
              <a:rPr sz="5100" dirty="0">
                <a:solidFill>
                  <a:schemeClr val="accent2"/>
                </a:solidFill>
                <a:latin typeface="Century Gothic"/>
              </a:rPr>
              <a:t>What is Nature Bowl?</a:t>
            </a:r>
            <a:endParaRPr lang="en-US" sz="5100" dirty="0">
              <a:solidFill>
                <a:schemeClr val="accent2"/>
              </a:solidFill>
              <a:latin typeface="Century Gothic"/>
            </a:endParaRPr>
          </a:p>
        </p:txBody>
      </p:sp>
      <p:sp>
        <p:nvSpPr>
          <p:cNvPr id="137" name="Initiated in 1986, Nature Bowl is a fun, science-based team competition for third through sixth grade students. Teams participate in five activities at Semi-Final events held in March and April at various regional Nature Bowl partner sites. A Finals event is set for May 6 at Camp Pollock.…"/>
          <p:cNvSpPr txBox="1"/>
          <p:nvPr/>
        </p:nvSpPr>
        <p:spPr>
          <a:xfrm>
            <a:off x="346118" y="1316348"/>
            <a:ext cx="9035477" cy="3919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defTabSz="457200">
              <a:lnSpc>
                <a:spcPct val="100000"/>
              </a:lnSpc>
              <a:spcBef>
                <a:spcPts val="1200"/>
              </a:spcBef>
              <a:defRPr sz="1700">
                <a:solidFill>
                  <a:srgbClr val="000000"/>
                </a:solidFill>
                <a:effectLst/>
              </a:defRPr>
            </a:pPr>
            <a:r>
              <a:rPr sz="1600" dirty="0">
                <a:latin typeface="Century Gothic" panose="020B0502020202020204" pitchFamily="34" charset="0"/>
              </a:rPr>
              <a:t>Initiated in 1986, Nature Bowl is a fun, science-based team competition for third through sixth grade students in the California Department of Fish and Wildlife’s North Central Region, which covers portions of the Sacramento Valley, Delta, Sierra Nevada foothills and mountains. </a:t>
            </a:r>
            <a:endParaRPr lang="en-US" sz="1600" dirty="0">
              <a:latin typeface="Century Gothic" panose="020B0502020202020204" pitchFamily="34" charset="0"/>
            </a:endParaRPr>
          </a:p>
          <a:p>
            <a:pPr algn="l" defTabSz="457200">
              <a:lnSpc>
                <a:spcPct val="100000"/>
              </a:lnSpc>
              <a:spcBef>
                <a:spcPts val="1200"/>
              </a:spcBef>
              <a:defRPr sz="1700">
                <a:solidFill>
                  <a:srgbClr val="000000"/>
                </a:solidFill>
                <a:effectLst/>
              </a:defRPr>
            </a:pPr>
            <a:endParaRPr sz="1600" dirty="0">
              <a:latin typeface="Century Gothic" panose="020B0502020202020204" pitchFamily="34" charset="0"/>
              <a:ea typeface="Times"/>
              <a:cs typeface="Times"/>
              <a:sym typeface="Times"/>
            </a:endParaRPr>
          </a:p>
          <a:p>
            <a:pPr algn="l" defTabSz="457200">
              <a:lnSpc>
                <a:spcPct val="100000"/>
              </a:lnSpc>
              <a:spcBef>
                <a:spcPts val="1200"/>
              </a:spcBef>
              <a:defRPr sz="1700">
                <a:solidFill>
                  <a:srgbClr val="000000"/>
                </a:solidFill>
                <a:effectLst/>
              </a:defRPr>
            </a:pPr>
            <a:r>
              <a:rPr sz="1600" dirty="0">
                <a:latin typeface="Century Gothic" panose="020B0502020202020204" pitchFamily="34" charset="0"/>
              </a:rPr>
              <a:t>Teams of students participate in five activities at Semi-Final events held in March and April at various outdoor regional Nature Bowl partner sites. A Finals event is set for May </a:t>
            </a:r>
            <a:r>
              <a:rPr lang="en-US" sz="1600" dirty="0">
                <a:latin typeface="Century Gothic" panose="020B0502020202020204" pitchFamily="34" charset="0"/>
              </a:rPr>
              <a:t>9th</a:t>
            </a:r>
            <a:r>
              <a:rPr sz="1600" dirty="0">
                <a:latin typeface="Century Gothic" panose="020B0502020202020204" pitchFamily="34" charset="0"/>
              </a:rPr>
              <a:t> at Camp Pollock.</a:t>
            </a:r>
            <a:endParaRPr lang="en-US" sz="1600" dirty="0">
              <a:latin typeface="Century Gothic" panose="020B0502020202020204" pitchFamily="34" charset="0"/>
            </a:endParaRPr>
          </a:p>
          <a:p>
            <a:pPr algn="l" defTabSz="457200">
              <a:lnSpc>
                <a:spcPct val="100000"/>
              </a:lnSpc>
              <a:spcBef>
                <a:spcPts val="1200"/>
              </a:spcBef>
              <a:defRPr sz="1700">
                <a:solidFill>
                  <a:srgbClr val="000000"/>
                </a:solidFill>
                <a:effectLst/>
              </a:defRPr>
            </a:pPr>
            <a:endParaRPr sz="1600" dirty="0">
              <a:latin typeface="Century Gothic" panose="020B0502020202020204" pitchFamily="34" charset="0"/>
            </a:endParaRPr>
          </a:p>
          <a:p>
            <a:pPr algn="l" defTabSz="457200">
              <a:lnSpc>
                <a:spcPct val="100000"/>
              </a:lnSpc>
              <a:spcBef>
                <a:spcPts val="1200"/>
              </a:spcBef>
              <a:defRPr sz="1700">
                <a:solidFill>
                  <a:srgbClr val="000000"/>
                </a:solidFill>
                <a:effectLst/>
              </a:defRPr>
            </a:pPr>
            <a:r>
              <a:rPr sz="1600" dirty="0">
                <a:latin typeface="Century Gothic"/>
              </a:rPr>
              <a:t>Nature Bowl activities focus on regional ecology, natural history, and conservation. The program’s purpose is to motivate students with hands-on science, to reinforce environmental concepts, to connect science to their own environment and to involve students in community conservation projects. </a:t>
            </a:r>
            <a:endParaRPr lang="en-US" sz="1600" dirty="0">
              <a:latin typeface="Century Gothic"/>
            </a:endParaRPr>
          </a:p>
        </p:txBody>
      </p:sp>
      <p:grpSp>
        <p:nvGrpSpPr>
          <p:cNvPr id="140" name="A bighorn sheep climbing up a mountain."/>
          <p:cNvGrpSpPr/>
          <p:nvPr/>
        </p:nvGrpSpPr>
        <p:grpSpPr>
          <a:xfrm>
            <a:off x="9901269" y="1310252"/>
            <a:ext cx="2943976" cy="6735092"/>
            <a:chOff x="0" y="0"/>
            <a:chExt cx="2943974" cy="6735091"/>
          </a:xfrm>
        </p:grpSpPr>
        <p:pic>
          <p:nvPicPr>
            <p:cNvPr id="138" name="A bighorn sheep climbing up a mountain." descr="A bighorn sheep climbing up a mountain."/>
            <p:cNvPicPr>
              <a:picLocks noChangeAspect="1"/>
            </p:cNvPicPr>
            <p:nvPr/>
          </p:nvPicPr>
          <p:blipFill>
            <a:blip r:embed="rId3"/>
            <a:stretch>
              <a:fillRect/>
            </a:stretch>
          </p:blipFill>
          <p:spPr>
            <a:xfrm>
              <a:off x="127000" y="88899"/>
              <a:ext cx="2689974" cy="6404892"/>
            </a:xfrm>
            <a:prstGeom prst="rect">
              <a:avLst/>
            </a:prstGeom>
            <a:ln w="12700" cap="flat">
              <a:noFill/>
              <a:miter lim="400000"/>
            </a:ln>
            <a:effectLst/>
          </p:spPr>
        </p:pic>
        <p:pic>
          <p:nvPicPr>
            <p:cNvPr id="139" name="A bighorn sheep climbing up a mountain." descr="A bighorn sheep climbing up a mountain."/>
            <p:cNvPicPr>
              <a:picLocks noChangeAspect="1"/>
            </p:cNvPicPr>
            <p:nvPr/>
          </p:nvPicPr>
          <p:blipFill>
            <a:blip r:embed="rId4"/>
            <a:stretch>
              <a:fillRect/>
            </a:stretch>
          </p:blipFill>
          <p:spPr>
            <a:xfrm>
              <a:off x="-1" y="-1"/>
              <a:ext cx="2943976" cy="6735092"/>
            </a:xfrm>
            <a:prstGeom prst="rect">
              <a:avLst/>
            </a:prstGeom>
            <a:ln w="12700" cap="flat">
              <a:noFill/>
              <a:miter lim="400000"/>
            </a:ln>
            <a:effectLst/>
          </p:spPr>
        </p:pic>
      </p:grpSp>
      <p:sp>
        <p:nvSpPr>
          <p:cNvPr id="2" name="TextBox 1">
            <a:extLst>
              <a:ext uri="{FF2B5EF4-FFF2-40B4-BE49-F238E27FC236}">
                <a16:creationId xmlns:a16="http://schemas.microsoft.com/office/drawing/2014/main" id="{AA2C8BF1-D671-2F92-29F0-69F7153AD534}"/>
              </a:ext>
            </a:extLst>
          </p:cNvPr>
          <p:cNvSpPr txBox="1"/>
          <p:nvPr/>
        </p:nvSpPr>
        <p:spPr>
          <a:xfrm>
            <a:off x="202952" y="6089781"/>
            <a:ext cx="9747250" cy="1323439"/>
          </a:xfrm>
          <a:prstGeom prst="rect">
            <a:avLst/>
          </a:prstGeom>
          <a:noFill/>
        </p:spPr>
        <p:txBody>
          <a:bodyPr wrap="square" rtlCol="0">
            <a:spAutoFit/>
          </a:bodyPr>
          <a:lstStyle/>
          <a:p>
            <a:pPr algn="l" defTabSz="457200">
              <a:lnSpc>
                <a:spcPct val="100000"/>
              </a:lnSpc>
              <a:spcBef>
                <a:spcPts val="1200"/>
              </a:spcBef>
              <a:defRPr sz="1700">
                <a:solidFill>
                  <a:srgbClr val="000000"/>
                </a:solidFill>
                <a:effectLst/>
              </a:defRPr>
            </a:pPr>
            <a:r>
              <a:rPr lang="en-US" sz="1600" b="1" i="1" dirty="0">
                <a:latin typeface="Century Gothic" panose="020B0502020202020204" pitchFamily="34" charset="0"/>
              </a:rPr>
              <a:t>How does Nature Bowl work?</a:t>
            </a:r>
            <a:br>
              <a:rPr lang="en-US" sz="1600" dirty="0">
                <a:latin typeface="Century Gothic" panose="020B0502020202020204" pitchFamily="34" charset="0"/>
              </a:rPr>
            </a:br>
            <a:r>
              <a:rPr lang="en-US" sz="1600" dirty="0">
                <a:latin typeface="Century Gothic" panose="020B0502020202020204" pitchFamily="34" charset="0"/>
              </a:rPr>
              <a:t>Any school or organized group may send one 3rd/4th grade team and one 5th/6th grade team to the Nature Bowl games. Teams are limited to 10 students each. Teachers, parents, or any youth leaders may coach a team. Coaches choose which Semi-Final site to participate. Teams with the highest scores advance to the Finals. </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041"/>
            <a:ext cx="13004802" cy="9765641"/>
            <a:chOff x="0" y="-8467"/>
            <a:chExt cx="12192000" cy="6866467"/>
          </a:xfrm>
        </p:grpSpPr>
        <p:cxnSp>
          <p:nvCxnSpPr>
            <p:cNvPr id="9" name="Straight Connector 8">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TextBox 2">
            <a:extLst>
              <a:ext uri="{FF2B5EF4-FFF2-40B4-BE49-F238E27FC236}">
                <a16:creationId xmlns:a16="http://schemas.microsoft.com/office/drawing/2014/main" id="{CD5A13B9-14E1-BCA6-605C-BC6D6B4F63F6}"/>
              </a:ext>
            </a:extLst>
          </p:cNvPr>
          <p:cNvSpPr txBox="1"/>
          <p:nvPr/>
        </p:nvSpPr>
        <p:spPr>
          <a:xfrm>
            <a:off x="1476724" y="8336028"/>
            <a:ext cx="8840567" cy="612255"/>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2900" kern="1200" dirty="0">
                <a:latin typeface="Century Gothic"/>
                <a:ea typeface="+mj-ea"/>
                <a:cs typeface="+mj-cs"/>
                <a:hlinkClick r:id="rId4">
                  <a:extLst>
                    <a:ext uri="{A12FA001-AC4F-418D-AE19-62706E023703}">
                      <ahyp:hlinkClr xmlns:ahyp="http://schemas.microsoft.com/office/drawing/2018/hyperlinkcolor" val="tx"/>
                    </a:ext>
                  </a:extLst>
                </a:hlinkClick>
              </a:rPr>
              <a:t>Pollinators - by the Watershed Wonders</a:t>
            </a:r>
            <a:r>
              <a:rPr lang="en-US" sz="2900" kern="1200" dirty="0">
                <a:latin typeface="Century Gothic"/>
                <a:ea typeface="+mj-ea"/>
                <a:cs typeface="+mj-cs"/>
              </a:rPr>
              <a:t> </a:t>
            </a:r>
            <a:endParaRPr lang="en-US" sz="2900" b="1" kern="1200" dirty="0">
              <a:latin typeface="Century Gothic"/>
              <a:ea typeface="+mj-ea"/>
              <a:cs typeface="+mj-cs"/>
            </a:endParaRPr>
          </a:p>
        </p:txBody>
      </p:sp>
      <p:pic>
        <p:nvPicPr>
          <p:cNvPr id="2" name="Online Media 1" title="Pollinators Full Version WW NB 22">
            <a:hlinkClick r:id="" action="ppaction://media"/>
            <a:extLst>
              <a:ext uri="{FF2B5EF4-FFF2-40B4-BE49-F238E27FC236}">
                <a16:creationId xmlns:a16="http://schemas.microsoft.com/office/drawing/2014/main" id="{5D1B1D68-6092-9B10-598F-AE4286BC1252}"/>
              </a:ext>
            </a:extLst>
          </p:cNvPr>
          <p:cNvPicPr>
            <a:picLocks noRot="1" noChangeAspect="1"/>
          </p:cNvPicPr>
          <p:nvPr>
            <a:videoFile r:link="rId1"/>
          </p:nvPr>
        </p:nvPicPr>
        <p:blipFill>
          <a:blip r:embed="rId5"/>
          <a:stretch>
            <a:fillRect/>
          </a:stretch>
        </p:blipFill>
        <p:spPr>
          <a:xfrm>
            <a:off x="-3015" y="761973"/>
            <a:ext cx="13008590" cy="7375578"/>
          </a:xfrm>
          <a:prstGeom prst="rect">
            <a:avLst/>
          </a:prstGeom>
        </p:spPr>
      </p:pic>
      <p:sp>
        <p:nvSpPr>
          <p:cNvPr id="4" name="TextBox 3">
            <a:extLst>
              <a:ext uri="{FF2B5EF4-FFF2-40B4-BE49-F238E27FC236}">
                <a16:creationId xmlns:a16="http://schemas.microsoft.com/office/drawing/2014/main" id="{1CF1DEDE-1655-CCF1-5051-03470A057068}"/>
              </a:ext>
            </a:extLst>
          </p:cNvPr>
          <p:cNvSpPr txBox="1"/>
          <p:nvPr/>
        </p:nvSpPr>
        <p:spPr>
          <a:xfrm>
            <a:off x="2644596" y="-15742"/>
            <a:ext cx="80124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err="1">
                <a:solidFill>
                  <a:schemeClr val="accent2"/>
                </a:solidFill>
                <a:latin typeface="Century Gothic"/>
              </a:rPr>
              <a:t>Enviromercial</a:t>
            </a:r>
            <a:r>
              <a:rPr lang="en-US" sz="3600" dirty="0">
                <a:solidFill>
                  <a:schemeClr val="accent2"/>
                </a:solidFill>
                <a:latin typeface="Century Gothic"/>
              </a:rPr>
              <a:t> Example</a:t>
            </a:r>
          </a:p>
        </p:txBody>
      </p:sp>
    </p:spTree>
    <p:extLst>
      <p:ext uri="{BB962C8B-B14F-4D97-AF65-F5344CB8AC3E}">
        <p14:creationId xmlns:p14="http://schemas.microsoft.com/office/powerpoint/2010/main" val="134324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F01C14-EFD4-7866-A9CA-A5087A9635B0}"/>
              </a:ext>
            </a:extLst>
          </p:cNvPr>
          <p:cNvSpPr txBox="1"/>
          <p:nvPr/>
        </p:nvSpPr>
        <p:spPr>
          <a:xfrm>
            <a:off x="133350" y="171450"/>
            <a:ext cx="5067300" cy="707886"/>
          </a:xfrm>
          <a:prstGeom prst="rect">
            <a:avLst/>
          </a:prstGeom>
          <a:noFill/>
        </p:spPr>
        <p:txBody>
          <a:bodyPr wrap="square" rtlCol="0">
            <a:spAutoFit/>
          </a:bodyPr>
          <a:lstStyle/>
          <a:p>
            <a:r>
              <a:rPr lang="en-US" sz="4000" dirty="0">
                <a:solidFill>
                  <a:schemeClr val="accent2"/>
                </a:solidFill>
                <a:latin typeface="Century Gothic" panose="020B0502020202020204" pitchFamily="34" charset="0"/>
              </a:rPr>
              <a:t>Finals Only Activities</a:t>
            </a:r>
          </a:p>
        </p:txBody>
      </p:sp>
      <p:sp>
        <p:nvSpPr>
          <p:cNvPr id="3" name="TextBox 2">
            <a:extLst>
              <a:ext uri="{FF2B5EF4-FFF2-40B4-BE49-F238E27FC236}">
                <a16:creationId xmlns:a16="http://schemas.microsoft.com/office/drawing/2014/main" id="{644083FF-A556-15E7-4528-C2BB02EF6CC5}"/>
              </a:ext>
            </a:extLst>
          </p:cNvPr>
          <p:cNvSpPr txBox="1"/>
          <p:nvPr/>
        </p:nvSpPr>
        <p:spPr>
          <a:xfrm>
            <a:off x="133350" y="1191280"/>
            <a:ext cx="10591800" cy="3531736"/>
          </a:xfrm>
          <a:prstGeom prst="rect">
            <a:avLst/>
          </a:prstGeom>
          <a:noFill/>
        </p:spPr>
        <p:txBody>
          <a:bodyPr wrap="square" rtlCol="0">
            <a:spAutoFit/>
          </a:bodyPr>
          <a:lstStyle/>
          <a:p>
            <a:pPr>
              <a:spcAft>
                <a:spcPts val="1200"/>
              </a:spcAft>
            </a:pPr>
            <a:r>
              <a:rPr lang="en-US" sz="2400" dirty="0" err="1">
                <a:solidFill>
                  <a:schemeClr val="accent2"/>
                </a:solidFill>
                <a:latin typeface="Century Gothic" panose="020B0502020202020204" pitchFamily="34" charset="0"/>
              </a:rPr>
              <a:t>Enviromercial</a:t>
            </a:r>
            <a:r>
              <a:rPr lang="en-US" sz="2400" dirty="0">
                <a:solidFill>
                  <a:schemeClr val="accent2"/>
                </a:solidFill>
                <a:latin typeface="Century Gothic" panose="020B0502020202020204" pitchFamily="34" charset="0"/>
              </a:rPr>
              <a:t> Poster Session</a:t>
            </a:r>
          </a:p>
          <a:p>
            <a:pPr algn="l" rtl="0" fontAlgn="base">
              <a:spcAft>
                <a:spcPts val="800"/>
              </a:spcAft>
            </a:pPr>
            <a:r>
              <a:rPr lang="en-US" dirty="0">
                <a:solidFill>
                  <a:srgbClr val="000000"/>
                </a:solidFill>
                <a:latin typeface="Century Gothic" panose="020B0502020202020204" pitchFamily="34" charset="0"/>
              </a:rPr>
              <a:t>Using the same topic and research used for their semi-final </a:t>
            </a:r>
            <a:r>
              <a:rPr lang="en-US" dirty="0" err="1">
                <a:solidFill>
                  <a:srgbClr val="000000"/>
                </a:solidFill>
                <a:latin typeface="Century Gothic" panose="020B0502020202020204" pitchFamily="34" charset="0"/>
              </a:rPr>
              <a:t>enviromercial</a:t>
            </a:r>
            <a:r>
              <a:rPr lang="en-US" dirty="0">
                <a:solidFill>
                  <a:srgbClr val="000000"/>
                </a:solidFill>
                <a:latin typeface="Century Gothic" panose="020B0502020202020204" pitchFamily="34" charset="0"/>
              </a:rPr>
              <a:t>, teams will prepare a poster to be presented at the finals, science-fair style. Posters will be posted all day. All teams are encouraged to view the posters and learn more about what their fellow competitors worked on over the last few months. Posters must be either a regular posterboard or a tri-fold.</a:t>
            </a:r>
          </a:p>
          <a:p>
            <a:pPr algn="l" rtl="0" fontAlgn="base">
              <a:spcAft>
                <a:spcPts val="800"/>
              </a:spcAft>
            </a:pPr>
            <a:r>
              <a:rPr lang="en-US" b="0" i="0" dirty="0">
                <a:solidFill>
                  <a:srgbClr val="000000"/>
                </a:solidFill>
                <a:effectLst/>
                <a:latin typeface="Century Gothic" panose="020B0502020202020204" pitchFamily="34" charset="0"/>
              </a:rPr>
              <a:t>The official Poster Session will happen at the end of the day, once all other activities have concluded and while scores are being tallied. Additional details can be found in the </a:t>
            </a:r>
            <a:r>
              <a:rPr lang="en-US" dirty="0">
                <a:solidFill>
                  <a:srgbClr val="000000"/>
                </a:solidFill>
                <a:latin typeface="Century Gothic" panose="020B0502020202020204" pitchFamily="34" charset="0"/>
              </a:rPr>
              <a:t>PDF Coaches Packet and will be sent to the advancing teams after the last semi-final. </a:t>
            </a:r>
          </a:p>
          <a:p>
            <a:pPr algn="l" rtl="0" fontAlgn="base">
              <a:lnSpc>
                <a:spcPts val="1650"/>
              </a:lnSpc>
            </a:pPr>
            <a:r>
              <a:rPr lang="en-US" sz="1800" b="0" i="0" dirty="0">
                <a:solidFill>
                  <a:srgbClr val="2F5496"/>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endParaRPr lang="en-US" dirty="0">
              <a:latin typeface="Century Gothic" panose="020B0502020202020204" pitchFamily="34" charset="0"/>
            </a:endParaRPr>
          </a:p>
        </p:txBody>
      </p:sp>
      <p:sp>
        <p:nvSpPr>
          <p:cNvPr id="4" name="TextBox 3">
            <a:extLst>
              <a:ext uri="{FF2B5EF4-FFF2-40B4-BE49-F238E27FC236}">
                <a16:creationId xmlns:a16="http://schemas.microsoft.com/office/drawing/2014/main" id="{0EB62BD8-9AD0-CE8D-CA84-54D19CFADB47}"/>
              </a:ext>
            </a:extLst>
          </p:cNvPr>
          <p:cNvSpPr txBox="1"/>
          <p:nvPr/>
        </p:nvSpPr>
        <p:spPr>
          <a:xfrm>
            <a:off x="133350" y="4876800"/>
            <a:ext cx="10039350" cy="1446550"/>
          </a:xfrm>
          <a:prstGeom prst="rect">
            <a:avLst/>
          </a:prstGeom>
          <a:noFill/>
        </p:spPr>
        <p:txBody>
          <a:bodyPr wrap="square" rtlCol="0">
            <a:spAutoFit/>
          </a:bodyPr>
          <a:lstStyle/>
          <a:p>
            <a:pPr>
              <a:spcAft>
                <a:spcPts val="1200"/>
              </a:spcAft>
            </a:pPr>
            <a:r>
              <a:rPr lang="en-US" sz="2400" b="0" i="0" dirty="0">
                <a:solidFill>
                  <a:schemeClr val="accent2"/>
                </a:solidFill>
                <a:effectLst/>
                <a:latin typeface="Century Gothic" panose="020B0502020202020204" pitchFamily="34" charset="0"/>
              </a:rPr>
              <a:t>Jeopardy (replaces Speedy Ringers)</a:t>
            </a:r>
          </a:p>
          <a:p>
            <a:r>
              <a:rPr lang="en-US" b="0" i="0" dirty="0">
                <a:solidFill>
                  <a:srgbClr val="000000"/>
                </a:solidFill>
                <a:effectLst/>
                <a:latin typeface="Century Gothic" panose="020B0502020202020204" pitchFamily="34" charset="0"/>
              </a:rPr>
              <a:t>This game will be similar to the Jeopardy we see on TV, with a few rule changes to adapt it for Nature Bowl.  </a:t>
            </a:r>
            <a:r>
              <a:rPr lang="en-US" dirty="0">
                <a:solidFill>
                  <a:srgbClr val="000000"/>
                </a:solidFill>
                <a:latin typeface="Century Gothic" panose="020B0502020202020204" pitchFamily="34" charset="0"/>
              </a:rPr>
              <a:t>The basic outline can be found in the PDF Coaches Packet. The theme and additional rules will be sent to the advancing teams after the last semi-final. </a:t>
            </a:r>
            <a:endParaRPr lang="en-US" dirty="0">
              <a:solidFill>
                <a:schemeClr val="accent2"/>
              </a:solidFill>
              <a:latin typeface="Century Gothic" panose="020B0502020202020204" pitchFamily="34" charset="0"/>
            </a:endParaRPr>
          </a:p>
        </p:txBody>
      </p:sp>
      <p:sp>
        <p:nvSpPr>
          <p:cNvPr id="5" name="TextBox 4">
            <a:extLst>
              <a:ext uri="{FF2B5EF4-FFF2-40B4-BE49-F238E27FC236}">
                <a16:creationId xmlns:a16="http://schemas.microsoft.com/office/drawing/2014/main" id="{DC62878E-B400-732A-77C7-9F335E6E194F}"/>
              </a:ext>
            </a:extLst>
          </p:cNvPr>
          <p:cNvSpPr txBox="1"/>
          <p:nvPr/>
        </p:nvSpPr>
        <p:spPr>
          <a:xfrm>
            <a:off x="785872" y="7269891"/>
            <a:ext cx="92660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a:rPr>
              <a:t>All other activities will follow the same format as in the semi-finals, with more advanced questions. </a:t>
            </a:r>
          </a:p>
        </p:txBody>
      </p:sp>
    </p:spTree>
    <p:extLst>
      <p:ext uri="{BB962C8B-B14F-4D97-AF65-F5344CB8AC3E}">
        <p14:creationId xmlns:p14="http://schemas.microsoft.com/office/powerpoint/2010/main" val="2618679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3C3A0-2EB1-15D9-8B64-EE91EA53C525}"/>
              </a:ext>
            </a:extLst>
          </p:cNvPr>
          <p:cNvSpPr>
            <a:spLocks noGrp="1"/>
          </p:cNvSpPr>
          <p:nvPr>
            <p:ph type="title"/>
          </p:nvPr>
        </p:nvSpPr>
        <p:spPr>
          <a:xfrm>
            <a:off x="3256338" y="3275006"/>
            <a:ext cx="4954516" cy="1878471"/>
          </a:xfrm>
        </p:spPr>
        <p:txBody>
          <a:bodyPr/>
          <a:lstStyle/>
          <a:p>
            <a:r>
              <a:rPr lang="en-US" sz="5100" dirty="0">
                <a:latin typeface="Century Gothic" panose="020B0502020202020204" pitchFamily="34" charset="0"/>
              </a:rPr>
              <a:t>Any Questions?</a:t>
            </a:r>
            <a:endParaRPr lang="en-US" dirty="0">
              <a:latin typeface="Century Gothic" panose="020B0502020202020204" pitchFamily="34" charset="0"/>
            </a:endParaRPr>
          </a:p>
        </p:txBody>
      </p:sp>
    </p:spTree>
    <p:extLst>
      <p:ext uri="{BB962C8B-B14F-4D97-AF65-F5344CB8AC3E}">
        <p14:creationId xmlns:p14="http://schemas.microsoft.com/office/powerpoint/2010/main" val="38454130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Qr code&#10;&#10;Description automatically generated">
            <a:extLst>
              <a:ext uri="{FF2B5EF4-FFF2-40B4-BE49-F238E27FC236}">
                <a16:creationId xmlns:a16="http://schemas.microsoft.com/office/drawing/2014/main" id="{F02DF219-C323-F367-88C0-D653225DE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9901" y="3261302"/>
            <a:ext cx="2035374" cy="2035374"/>
          </a:xfrm>
          <a:prstGeom prst="rect">
            <a:avLst/>
          </a:prstGeom>
        </p:spPr>
      </p:pic>
      <p:sp>
        <p:nvSpPr>
          <p:cNvPr id="8" name="TextBox 7">
            <a:extLst>
              <a:ext uri="{FF2B5EF4-FFF2-40B4-BE49-F238E27FC236}">
                <a16:creationId xmlns:a16="http://schemas.microsoft.com/office/drawing/2014/main" id="{2A875E7F-D00A-6638-8AB8-C236EE214840}"/>
              </a:ext>
            </a:extLst>
          </p:cNvPr>
          <p:cNvSpPr txBox="1"/>
          <p:nvPr/>
        </p:nvSpPr>
        <p:spPr>
          <a:xfrm>
            <a:off x="749299" y="2433143"/>
            <a:ext cx="10382251" cy="400110"/>
          </a:xfrm>
          <a:prstGeom prst="rect">
            <a:avLst/>
          </a:prstGeom>
          <a:noFill/>
        </p:spPr>
        <p:txBody>
          <a:bodyPr wrap="square" lIns="91440" tIns="45720" rIns="91440" bIns="45720" rtlCol="0" anchor="t">
            <a:spAutoFit/>
          </a:bodyPr>
          <a:lstStyle/>
          <a:p>
            <a:r>
              <a:rPr lang="en-US" sz="2000" dirty="0">
                <a:latin typeface="Century Gothic"/>
              </a:rPr>
              <a:t> Visit the </a:t>
            </a:r>
            <a:r>
              <a:rPr lang="en-US" sz="2000" dirty="0">
                <a:hlinkClick r:id="rId3"/>
              </a:rPr>
              <a:t>Nature Bowl Webpage</a:t>
            </a:r>
            <a:r>
              <a:rPr lang="en-US" sz="2000" dirty="0">
                <a:latin typeface="Century Gothic"/>
              </a:rPr>
              <a:t> to learn more about Nature Bowl as a whole! </a:t>
            </a:r>
          </a:p>
        </p:txBody>
      </p:sp>
      <p:sp>
        <p:nvSpPr>
          <p:cNvPr id="9" name="TextBox 8">
            <a:extLst>
              <a:ext uri="{FF2B5EF4-FFF2-40B4-BE49-F238E27FC236}">
                <a16:creationId xmlns:a16="http://schemas.microsoft.com/office/drawing/2014/main" id="{412FB514-B75E-51CB-6782-2D310DDB82F5}"/>
              </a:ext>
            </a:extLst>
          </p:cNvPr>
          <p:cNvSpPr txBox="1"/>
          <p:nvPr/>
        </p:nvSpPr>
        <p:spPr>
          <a:xfrm>
            <a:off x="2467034" y="6698098"/>
            <a:ext cx="6324600" cy="369332"/>
          </a:xfrm>
          <a:prstGeom prst="rect">
            <a:avLst/>
          </a:prstGeom>
          <a:noFill/>
        </p:spPr>
        <p:txBody>
          <a:bodyPr wrap="square" rtlCol="0">
            <a:spAutoFit/>
          </a:bodyPr>
          <a:lstStyle/>
          <a:p>
            <a:r>
              <a:rPr lang="en-US" dirty="0">
                <a:latin typeface="Century Gothic" panose="020B0502020202020204" pitchFamily="34" charset="0"/>
              </a:rPr>
              <a:t>Questions? Email </a:t>
            </a:r>
            <a:r>
              <a:rPr lang="en-US" dirty="0">
                <a:latin typeface="Century Gothic" panose="020B0502020202020204" pitchFamily="34" charset="0"/>
                <a:hlinkClick r:id="rId4"/>
              </a:rPr>
              <a:t>Julia.Sisneros@wildlife.ca.gov</a:t>
            </a:r>
            <a:r>
              <a:rPr lang="en-US" dirty="0">
                <a:latin typeface="Century Gothic" panose="020B0502020202020204" pitchFamily="34" charset="0"/>
              </a:rPr>
              <a:t> </a:t>
            </a:r>
          </a:p>
        </p:txBody>
      </p:sp>
      <p:sp>
        <p:nvSpPr>
          <p:cNvPr id="10" name="TextBox 9">
            <a:extLst>
              <a:ext uri="{FF2B5EF4-FFF2-40B4-BE49-F238E27FC236}">
                <a16:creationId xmlns:a16="http://schemas.microsoft.com/office/drawing/2014/main" id="{8DFDD014-CAA6-A038-33C1-2414CB5DE011}"/>
              </a:ext>
            </a:extLst>
          </p:cNvPr>
          <p:cNvSpPr txBox="1"/>
          <p:nvPr/>
        </p:nvSpPr>
        <p:spPr>
          <a:xfrm>
            <a:off x="3530659" y="159327"/>
            <a:ext cx="5086350" cy="923330"/>
          </a:xfrm>
          <a:prstGeom prst="rect">
            <a:avLst/>
          </a:prstGeom>
          <a:noFill/>
        </p:spPr>
        <p:txBody>
          <a:bodyPr wrap="square" rtlCol="0">
            <a:spAutoFit/>
          </a:bodyPr>
          <a:lstStyle/>
          <a:p>
            <a:r>
              <a:rPr lang="en-US" sz="5400" dirty="0">
                <a:solidFill>
                  <a:schemeClr val="accent2"/>
                </a:solidFill>
                <a:latin typeface="Century Gothic" panose="020B0502020202020204" pitchFamily="34" charset="0"/>
              </a:rPr>
              <a:t>Thank You!</a:t>
            </a:r>
          </a:p>
        </p:txBody>
      </p:sp>
    </p:spTree>
    <p:extLst>
      <p:ext uri="{BB962C8B-B14F-4D97-AF65-F5344CB8AC3E}">
        <p14:creationId xmlns:p14="http://schemas.microsoft.com/office/powerpoint/2010/main" val="4098197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041"/>
            <a:ext cx="13004802" cy="9765641"/>
            <a:chOff x="0" y="-8467"/>
            <a:chExt cx="12192000" cy="6866467"/>
          </a:xfrm>
        </p:grpSpPr>
        <p:cxnSp>
          <p:nvCxnSpPr>
            <p:cNvPr id="42" name="Straight Connector 41">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4"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Isosceles Triangle 45">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Isosceles Triangle 49">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Isosceles Triangle 50">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53" name="Rectangle 52">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39A0C-E2D1-F951-A88F-2D4E3C81506A}"/>
              </a:ext>
            </a:extLst>
          </p:cNvPr>
          <p:cNvSpPr>
            <a:spLocks noGrp="1"/>
          </p:cNvSpPr>
          <p:nvPr>
            <p:ph type="title"/>
          </p:nvPr>
        </p:nvSpPr>
        <p:spPr>
          <a:xfrm>
            <a:off x="883197" y="7408"/>
            <a:ext cx="9169779" cy="1878471"/>
          </a:xfrm>
        </p:spPr>
        <p:txBody>
          <a:bodyPr vert="horz" lIns="91440" tIns="45720" rIns="91440" bIns="45720" rtlCol="0" anchor="t">
            <a:normAutofit/>
          </a:bodyPr>
          <a:lstStyle/>
          <a:p>
            <a:pPr defTabSz="457200"/>
            <a:r>
              <a:rPr lang="en-US" sz="4400" dirty="0">
                <a:solidFill>
                  <a:schemeClr val="accent2"/>
                </a:solidFill>
                <a:latin typeface="Century Gothic"/>
              </a:rPr>
              <a:t>Semi Finals</a:t>
            </a:r>
          </a:p>
        </p:txBody>
      </p:sp>
      <p:sp>
        <p:nvSpPr>
          <p:cNvPr id="55" name="Isosceles Triangle 54">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98769" cy="8058530"/>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TextBox 35">
            <a:extLst>
              <a:ext uri="{FF2B5EF4-FFF2-40B4-BE49-F238E27FC236}">
                <a16:creationId xmlns:a16="http://schemas.microsoft.com/office/drawing/2014/main" id="{F0EC729E-83E3-54CD-22B5-6743A10456BB}"/>
              </a:ext>
            </a:extLst>
          </p:cNvPr>
          <p:cNvSpPr txBox="1"/>
          <p:nvPr/>
        </p:nvSpPr>
        <p:spPr>
          <a:xfrm>
            <a:off x="716531" y="940211"/>
            <a:ext cx="11568296" cy="6045251"/>
          </a:xfrm>
          <a:prstGeom prst="rect">
            <a:avLst/>
          </a:prstGeom>
        </p:spPr>
        <p:txBody>
          <a:bodyPr vert="horz" lIns="91440" tIns="45720" rIns="91440" bIns="45720" rtlCol="0" anchor="t">
            <a:noAutofit/>
          </a:bodyPr>
          <a:lstStyle/>
          <a:p>
            <a:pPr marL="285750" indent="-285750" fontAlgn="base">
              <a:lnSpc>
                <a:spcPct val="90000"/>
              </a:lnSpc>
              <a:spcBef>
                <a:spcPts val="1000"/>
              </a:spcBef>
              <a:buClr>
                <a:schemeClr val="accent1"/>
              </a:buClr>
              <a:buSzPct val="80000"/>
              <a:buFont typeface="Wingdings" panose="05000000000000000000" pitchFamily="2" charset="2"/>
              <a:buChar char="Ø"/>
            </a:pPr>
            <a:r>
              <a:rPr lang="en-US" b="0" dirty="0">
                <a:solidFill>
                  <a:schemeClr val="tx1">
                    <a:lumMod val="75000"/>
                    <a:lumOff val="25000"/>
                  </a:schemeClr>
                </a:solidFill>
                <a:effectLst/>
                <a:latin typeface="Century Gothic"/>
              </a:rPr>
              <a:t>This year, </a:t>
            </a:r>
            <a:r>
              <a:rPr lang="en-US" dirty="0">
                <a:solidFill>
                  <a:schemeClr val="tx1">
                    <a:lumMod val="75000"/>
                    <a:lumOff val="25000"/>
                  </a:schemeClr>
                </a:solidFill>
                <a:latin typeface="Century Gothic"/>
              </a:rPr>
              <a:t>we are hosting 6 semi-final events at different sites. </a:t>
            </a:r>
            <a:r>
              <a:rPr lang="en-US" b="0" dirty="0">
                <a:solidFill>
                  <a:schemeClr val="tx1">
                    <a:lumMod val="75000"/>
                    <a:lumOff val="25000"/>
                  </a:schemeClr>
                </a:solidFill>
                <a:effectLst/>
                <a:latin typeface="Century Gothic"/>
              </a:rPr>
              <a:t>Each site will have the same activities, questions, and general </a:t>
            </a:r>
            <a:r>
              <a:rPr lang="en-US" dirty="0">
                <a:solidFill>
                  <a:schemeClr val="tx1">
                    <a:lumMod val="75000"/>
                    <a:lumOff val="25000"/>
                  </a:schemeClr>
                </a:solidFill>
                <a:latin typeface="Century Gothic"/>
              </a:rPr>
              <a:t>timeline</a:t>
            </a:r>
            <a:r>
              <a:rPr lang="en-US" b="0" dirty="0">
                <a:solidFill>
                  <a:schemeClr val="tx1">
                    <a:lumMod val="75000"/>
                    <a:lumOff val="25000"/>
                  </a:schemeClr>
                </a:solidFill>
                <a:effectLst/>
                <a:latin typeface="Century Gothic"/>
              </a:rPr>
              <a:t>. </a:t>
            </a:r>
          </a:p>
          <a:p>
            <a:pPr marL="285750" indent="-285750" fontAlgn="base">
              <a:lnSpc>
                <a:spcPct val="90000"/>
              </a:lnSpc>
              <a:spcBef>
                <a:spcPts val="1000"/>
              </a:spcBef>
              <a:buClr>
                <a:schemeClr val="accent1"/>
              </a:buClr>
              <a:buSzPct val="80000"/>
              <a:buFont typeface="Wingdings" panose="05000000000000000000" pitchFamily="2" charset="2"/>
              <a:buChar char="Ø"/>
            </a:pPr>
            <a:r>
              <a:rPr lang="en-US" b="0" i="0" dirty="0">
                <a:solidFill>
                  <a:schemeClr val="tx1">
                    <a:lumMod val="75000"/>
                    <a:lumOff val="25000"/>
                  </a:schemeClr>
                </a:solidFill>
                <a:effectLst/>
                <a:latin typeface="Century Gothic"/>
              </a:rPr>
              <a:t>Semi-finals take place on a weekday and generally take the full school day</a:t>
            </a:r>
            <a:r>
              <a:rPr lang="en-US" dirty="0">
                <a:solidFill>
                  <a:schemeClr val="tx1">
                    <a:lumMod val="75000"/>
                    <a:lumOff val="25000"/>
                  </a:schemeClr>
                </a:solidFill>
                <a:latin typeface="Century Gothic"/>
              </a:rPr>
              <a:t>.</a:t>
            </a:r>
            <a:r>
              <a:rPr lang="en-US" b="0" i="0" dirty="0">
                <a:solidFill>
                  <a:schemeClr val="tx1">
                    <a:lumMod val="75000"/>
                    <a:lumOff val="25000"/>
                  </a:schemeClr>
                </a:solidFill>
                <a:effectLst/>
                <a:latin typeface="Century Gothic"/>
              </a:rPr>
              <a:t> </a:t>
            </a:r>
            <a:endParaRPr lang="en-US" dirty="0">
              <a:solidFill>
                <a:schemeClr val="tx1">
                  <a:lumMod val="75000"/>
                  <a:lumOff val="25000"/>
                </a:schemeClr>
              </a:solidFill>
              <a:latin typeface="Century Gothic" panose="020B0502020202020204" pitchFamily="34" charset="0"/>
            </a:endParaRPr>
          </a:p>
          <a:p>
            <a:pPr marL="742950" lvl="1" indent="-285750" fontAlgn="base">
              <a:lnSpc>
                <a:spcPct val="90000"/>
              </a:lnSpc>
              <a:spcBef>
                <a:spcPts val="1000"/>
              </a:spcBef>
              <a:buClr>
                <a:schemeClr val="accent1"/>
              </a:buClr>
              <a:buSzPct val="80000"/>
              <a:buFont typeface="Wingdings" panose="05000000000000000000" pitchFamily="2" charset="2"/>
              <a:buChar char="Ø"/>
            </a:pPr>
            <a:r>
              <a:rPr lang="en-US" b="0" i="0" dirty="0">
                <a:solidFill>
                  <a:schemeClr val="tx1">
                    <a:lumMod val="75000"/>
                    <a:lumOff val="25000"/>
                  </a:schemeClr>
                </a:solidFill>
                <a:effectLst/>
                <a:latin typeface="Century Gothic"/>
              </a:rPr>
              <a:t>Each team will be grouped with 2-4 other teams to rotate through the activities during the day; however, final scores will be tallied up against all other teams in that grade level. </a:t>
            </a:r>
            <a:endParaRPr lang="en-US" dirty="0">
              <a:solidFill>
                <a:schemeClr val="tx1">
                  <a:lumMod val="75000"/>
                  <a:lumOff val="25000"/>
                </a:schemeClr>
              </a:solidFill>
              <a:latin typeface="Century Gothic"/>
            </a:endParaRPr>
          </a:p>
          <a:p>
            <a:pPr marL="742950" lvl="1" indent="-285750">
              <a:lnSpc>
                <a:spcPct val="90000"/>
              </a:lnSpc>
              <a:spcBef>
                <a:spcPts val="1000"/>
              </a:spcBef>
              <a:buClr>
                <a:schemeClr val="accent1"/>
              </a:buClr>
              <a:buSzPct val="80000"/>
              <a:buFont typeface="Wingdings" panose="05000000000000000000" pitchFamily="2" charset="2"/>
              <a:buChar char="Ø"/>
            </a:pPr>
            <a:r>
              <a:rPr lang="en-US" dirty="0">
                <a:solidFill>
                  <a:schemeClr val="tx1">
                    <a:lumMod val="75000"/>
                    <a:lumOff val="25000"/>
                  </a:schemeClr>
                </a:solidFill>
                <a:latin typeface="Century Gothic"/>
              </a:rPr>
              <a:t>3</a:t>
            </a:r>
            <a:r>
              <a:rPr lang="en-US" baseline="30000" dirty="0">
                <a:solidFill>
                  <a:schemeClr val="tx1">
                    <a:lumMod val="75000"/>
                    <a:lumOff val="25000"/>
                  </a:schemeClr>
                </a:solidFill>
                <a:latin typeface="Century Gothic"/>
              </a:rPr>
              <a:t>rd</a:t>
            </a:r>
            <a:r>
              <a:rPr lang="en-US" dirty="0">
                <a:solidFill>
                  <a:schemeClr val="tx1">
                    <a:lumMod val="75000"/>
                    <a:lumOff val="25000"/>
                  </a:schemeClr>
                </a:solidFill>
                <a:latin typeface="Century Gothic"/>
              </a:rPr>
              <a:t>/4</a:t>
            </a:r>
            <a:r>
              <a:rPr lang="en-US" baseline="30000" dirty="0">
                <a:solidFill>
                  <a:schemeClr val="tx1">
                    <a:lumMod val="75000"/>
                    <a:lumOff val="25000"/>
                  </a:schemeClr>
                </a:solidFill>
                <a:latin typeface="Century Gothic"/>
              </a:rPr>
              <a:t>th</a:t>
            </a:r>
            <a:r>
              <a:rPr lang="en-US" dirty="0">
                <a:solidFill>
                  <a:schemeClr val="tx1">
                    <a:lumMod val="75000"/>
                    <a:lumOff val="25000"/>
                  </a:schemeClr>
                </a:solidFill>
                <a:latin typeface="Century Gothic"/>
              </a:rPr>
              <a:t> grade teams will only compete against other 3</a:t>
            </a:r>
            <a:r>
              <a:rPr lang="en-US" baseline="30000" dirty="0">
                <a:solidFill>
                  <a:schemeClr val="tx1">
                    <a:lumMod val="75000"/>
                    <a:lumOff val="25000"/>
                  </a:schemeClr>
                </a:solidFill>
                <a:latin typeface="Century Gothic"/>
              </a:rPr>
              <a:t>rd</a:t>
            </a:r>
            <a:r>
              <a:rPr lang="en-US" dirty="0">
                <a:solidFill>
                  <a:schemeClr val="tx1">
                    <a:lumMod val="75000"/>
                    <a:lumOff val="25000"/>
                  </a:schemeClr>
                </a:solidFill>
                <a:latin typeface="Century Gothic"/>
              </a:rPr>
              <a:t>/4</a:t>
            </a:r>
            <a:r>
              <a:rPr lang="en-US" baseline="30000" dirty="0">
                <a:solidFill>
                  <a:schemeClr val="tx1">
                    <a:lumMod val="75000"/>
                    <a:lumOff val="25000"/>
                  </a:schemeClr>
                </a:solidFill>
                <a:latin typeface="Century Gothic"/>
              </a:rPr>
              <a:t>th</a:t>
            </a:r>
            <a:r>
              <a:rPr lang="en-US" dirty="0">
                <a:solidFill>
                  <a:schemeClr val="tx1">
                    <a:lumMod val="75000"/>
                    <a:lumOff val="25000"/>
                  </a:schemeClr>
                </a:solidFill>
                <a:latin typeface="Century Gothic"/>
              </a:rPr>
              <a:t> grade teams, and likewise for 5</a:t>
            </a:r>
            <a:r>
              <a:rPr lang="en-US" baseline="30000" dirty="0">
                <a:solidFill>
                  <a:schemeClr val="tx1">
                    <a:lumMod val="75000"/>
                    <a:lumOff val="25000"/>
                  </a:schemeClr>
                </a:solidFill>
                <a:latin typeface="Century Gothic"/>
              </a:rPr>
              <a:t>th</a:t>
            </a:r>
            <a:r>
              <a:rPr lang="en-US" dirty="0">
                <a:solidFill>
                  <a:schemeClr val="tx1">
                    <a:lumMod val="75000"/>
                    <a:lumOff val="25000"/>
                  </a:schemeClr>
                </a:solidFill>
                <a:latin typeface="Century Gothic"/>
              </a:rPr>
              <a:t>/6</a:t>
            </a:r>
            <a:r>
              <a:rPr lang="en-US" baseline="30000" dirty="0">
                <a:solidFill>
                  <a:schemeClr val="tx1">
                    <a:lumMod val="75000"/>
                    <a:lumOff val="25000"/>
                  </a:schemeClr>
                </a:solidFill>
                <a:latin typeface="Century Gothic"/>
              </a:rPr>
              <a:t>th</a:t>
            </a:r>
            <a:r>
              <a:rPr lang="en-US" dirty="0">
                <a:solidFill>
                  <a:schemeClr val="tx1">
                    <a:lumMod val="75000"/>
                    <a:lumOff val="25000"/>
                  </a:schemeClr>
                </a:solidFill>
                <a:latin typeface="Century Gothic"/>
              </a:rPr>
              <a:t> grade teams. </a:t>
            </a:r>
          </a:p>
          <a:p>
            <a:pPr marL="285750" indent="-285750" fontAlgn="base">
              <a:lnSpc>
                <a:spcPct val="90000"/>
              </a:lnSpc>
              <a:spcBef>
                <a:spcPts val="1000"/>
              </a:spcBef>
              <a:buClr>
                <a:schemeClr val="accent1"/>
              </a:buClr>
              <a:buSzPct val="80000"/>
              <a:buFont typeface="Wingdings" panose="05000000000000000000" pitchFamily="2" charset="2"/>
              <a:buChar char="Ø"/>
            </a:pPr>
            <a:r>
              <a:rPr lang="en-US" dirty="0">
                <a:solidFill>
                  <a:schemeClr val="tx1">
                    <a:lumMod val="75000"/>
                    <a:lumOff val="25000"/>
                  </a:schemeClr>
                </a:solidFill>
                <a:latin typeface="Century Gothic"/>
              </a:rPr>
              <a:t>Throughout the day, students will rotate through 5 activities, all 35 minutes in length. </a:t>
            </a:r>
            <a:r>
              <a:rPr lang="en-US" b="0" i="0" dirty="0">
                <a:solidFill>
                  <a:schemeClr val="tx1">
                    <a:lumMod val="75000"/>
                    <a:lumOff val="25000"/>
                  </a:schemeClr>
                </a:solidFill>
                <a:effectLst/>
                <a:latin typeface="Century Gothic"/>
              </a:rPr>
              <a:t>Once all activities have concluded, there will be about 25 minutes of free time during which final scores are being tallied. At some semi-final sites, a special activity (like a game, songs, or story) will be provided for those who wish to participate.  </a:t>
            </a:r>
          </a:p>
          <a:p>
            <a:pPr marL="285750" indent="-285750" fontAlgn="base">
              <a:lnSpc>
                <a:spcPct val="90000"/>
              </a:lnSpc>
              <a:spcBef>
                <a:spcPts val="1000"/>
              </a:spcBef>
              <a:buClr>
                <a:schemeClr val="accent1"/>
              </a:buClr>
              <a:buSzPct val="80000"/>
              <a:buFont typeface="Wingdings" panose="05000000000000000000" pitchFamily="2" charset="2"/>
              <a:buChar char="Ø"/>
            </a:pPr>
            <a:r>
              <a:rPr lang="en-US" dirty="0">
                <a:solidFill>
                  <a:schemeClr val="tx1">
                    <a:lumMod val="75000"/>
                    <a:lumOff val="25000"/>
                  </a:schemeClr>
                </a:solidFill>
                <a:latin typeface="Century Gothic" panose="020B0502020202020204" pitchFamily="34" charset="0"/>
              </a:rPr>
              <a:t>At the end of each Semi-Final, there will be a short recognition ceremony for all participating teams. We will then announce the top scoring teams in each grade level category, who will advance to the finals. </a:t>
            </a:r>
          </a:p>
          <a:p>
            <a:pPr marL="285750" indent="-285750" fontAlgn="base">
              <a:lnSpc>
                <a:spcPct val="90000"/>
              </a:lnSpc>
              <a:spcBef>
                <a:spcPts val="1000"/>
              </a:spcBef>
              <a:buClr>
                <a:schemeClr val="accent1"/>
              </a:buClr>
              <a:buSzPct val="80000"/>
              <a:buFont typeface="Wingdings" panose="05000000000000000000" pitchFamily="2" charset="2"/>
              <a:buChar char="Ø"/>
            </a:pPr>
            <a:r>
              <a:rPr lang="en-US" b="0" i="0" dirty="0">
                <a:solidFill>
                  <a:schemeClr val="tx1">
                    <a:lumMod val="75000"/>
                    <a:lumOff val="25000"/>
                  </a:schemeClr>
                </a:solidFill>
                <a:effectLst/>
                <a:latin typeface="Century Gothic"/>
              </a:rPr>
              <a:t> Restrooms and water fountains are available at all sites, and a lunch break will be provided.  </a:t>
            </a:r>
            <a:endParaRPr lang="en-US" b="0" dirty="0">
              <a:solidFill>
                <a:schemeClr val="tx1">
                  <a:lumMod val="75000"/>
                  <a:lumOff val="25000"/>
                </a:schemeClr>
              </a:solidFill>
              <a:effectLst/>
              <a:latin typeface="Century Gothic"/>
            </a:endParaRPr>
          </a:p>
        </p:txBody>
      </p:sp>
      <p:sp>
        <p:nvSpPr>
          <p:cNvPr id="57" name="Isosceles Triangle 56">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526151" y="5707662"/>
            <a:ext cx="478649" cy="4045938"/>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9AA29DD6-F242-9C11-680A-DAFEE57CF2E2}"/>
              </a:ext>
            </a:extLst>
          </p:cNvPr>
          <p:cNvPicPr>
            <a:picLocks noChangeAspect="1"/>
          </p:cNvPicPr>
          <p:nvPr/>
        </p:nvPicPr>
        <p:blipFill>
          <a:blip r:embed="rId3"/>
          <a:stretch>
            <a:fillRect/>
          </a:stretch>
        </p:blipFill>
        <p:spPr>
          <a:xfrm>
            <a:off x="4866554" y="5940550"/>
            <a:ext cx="2999949" cy="3432922"/>
          </a:xfrm>
          <a:prstGeom prst="rect">
            <a:avLst/>
          </a:prstGeom>
        </p:spPr>
      </p:pic>
      <p:pic>
        <p:nvPicPr>
          <p:cNvPr id="5" name="Picture 4">
            <a:extLst>
              <a:ext uri="{FF2B5EF4-FFF2-40B4-BE49-F238E27FC236}">
                <a16:creationId xmlns:a16="http://schemas.microsoft.com/office/drawing/2014/main" id="{56BB1011-30E9-1B9D-6A85-21279D0141FD}"/>
              </a:ext>
            </a:extLst>
          </p:cNvPr>
          <p:cNvPicPr>
            <a:picLocks noChangeAspect="1"/>
          </p:cNvPicPr>
          <p:nvPr/>
        </p:nvPicPr>
        <p:blipFill>
          <a:blip r:embed="rId4"/>
          <a:stretch>
            <a:fillRect/>
          </a:stretch>
        </p:blipFill>
        <p:spPr>
          <a:xfrm>
            <a:off x="8855075" y="7348538"/>
            <a:ext cx="1990725" cy="2000250"/>
          </a:xfrm>
          <a:prstGeom prst="rect">
            <a:avLst/>
          </a:prstGeom>
        </p:spPr>
      </p:pic>
      <p:pic>
        <p:nvPicPr>
          <p:cNvPr id="6" name="Picture 5">
            <a:extLst>
              <a:ext uri="{FF2B5EF4-FFF2-40B4-BE49-F238E27FC236}">
                <a16:creationId xmlns:a16="http://schemas.microsoft.com/office/drawing/2014/main" id="{B3C6F7CB-B489-E335-DEFD-3FC93EC20DCC}"/>
              </a:ext>
            </a:extLst>
          </p:cNvPr>
          <p:cNvPicPr>
            <a:picLocks noChangeAspect="1"/>
          </p:cNvPicPr>
          <p:nvPr/>
        </p:nvPicPr>
        <p:blipFill>
          <a:blip r:embed="rId5"/>
          <a:stretch>
            <a:fillRect/>
          </a:stretch>
        </p:blipFill>
        <p:spPr>
          <a:xfrm>
            <a:off x="1452563" y="7491413"/>
            <a:ext cx="2571750" cy="1714500"/>
          </a:xfrm>
          <a:prstGeom prst="rect">
            <a:avLst/>
          </a:prstGeom>
        </p:spPr>
      </p:pic>
    </p:spTree>
    <p:extLst>
      <p:ext uri="{BB962C8B-B14F-4D97-AF65-F5344CB8AC3E}">
        <p14:creationId xmlns:p14="http://schemas.microsoft.com/office/powerpoint/2010/main" val="408954938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F9B83B-CE61-0344-262C-48B2EA1C1E51}"/>
            </a:ext>
          </a:extLst>
        </p:cNvPr>
        <p:cNvGrpSpPr/>
        <p:nvPr/>
      </p:nvGrpSpPr>
      <p:grpSpPr>
        <a:xfrm>
          <a:off x="0" y="0"/>
          <a:ext cx="0" cy="0"/>
          <a:chOff x="0" y="0"/>
          <a:chExt cx="0" cy="0"/>
        </a:xfrm>
      </p:grpSpPr>
      <p:grpSp>
        <p:nvGrpSpPr>
          <p:cNvPr id="47" name="Group 46">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041"/>
            <a:ext cx="13004802" cy="9765641"/>
            <a:chOff x="0" y="-8467"/>
            <a:chExt cx="12192000" cy="6866467"/>
          </a:xfrm>
        </p:grpSpPr>
        <p:cxnSp>
          <p:nvCxnSpPr>
            <p:cNvPr id="48" name="Straight Connector 47">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49" name="Rectangle 48">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53BFF1-B7C6-A97E-DE82-6912B3A607D9}"/>
              </a:ext>
            </a:extLst>
          </p:cNvPr>
          <p:cNvSpPr>
            <a:spLocks noGrp="1"/>
          </p:cNvSpPr>
          <p:nvPr>
            <p:ph type="title"/>
          </p:nvPr>
        </p:nvSpPr>
        <p:spPr>
          <a:xfrm>
            <a:off x="477766" y="609358"/>
            <a:ext cx="9169779" cy="1878471"/>
          </a:xfrm>
        </p:spPr>
        <p:txBody>
          <a:bodyPr vert="horz" lIns="91440" tIns="45720" rIns="91440" bIns="45720" rtlCol="0" anchor="t">
            <a:normAutofit/>
          </a:bodyPr>
          <a:lstStyle/>
          <a:p>
            <a:pPr defTabSz="457200"/>
            <a:r>
              <a:rPr lang="en-US" sz="4000" dirty="0">
                <a:solidFill>
                  <a:schemeClr val="accent2"/>
                </a:solidFill>
                <a:latin typeface="Century Gothic"/>
              </a:rPr>
              <a:t>Finals</a:t>
            </a:r>
          </a:p>
        </p:txBody>
      </p:sp>
      <p:sp>
        <p:nvSpPr>
          <p:cNvPr id="50" name="Isosceles Triangle 49">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78648" cy="4045937"/>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Isosceles Triangle 50">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436" y="5430708"/>
            <a:ext cx="4746978" cy="4322892"/>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52" name="Straight Connector 51">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10240" y="0"/>
            <a:ext cx="1842346" cy="97536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920284" y="5235787"/>
            <a:ext cx="5081129" cy="4517813"/>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17C19F3B-182D-1167-3154-C71595BF1067}"/>
              </a:ext>
            </a:extLst>
          </p:cNvPr>
          <p:cNvSpPr txBox="1"/>
          <p:nvPr/>
        </p:nvSpPr>
        <p:spPr>
          <a:xfrm>
            <a:off x="470723" y="1552038"/>
            <a:ext cx="10336132" cy="4877169"/>
          </a:xfrm>
          <a:prstGeom prst="rect">
            <a:avLst/>
          </a:prstGeom>
        </p:spPr>
        <p:txBody>
          <a:bodyPr vert="horz" lIns="91440" tIns="45720" rIns="91440" bIns="45720" rtlCol="0" anchor="t">
            <a:noAutofit/>
          </a:bodyPr>
          <a:lstStyle/>
          <a:p>
            <a:pPr marL="285750" indent="-285750" fontAlgn="base">
              <a:lnSpc>
                <a:spcPct val="90000"/>
              </a:lnSpc>
              <a:spcBef>
                <a:spcPts val="1000"/>
              </a:spcBef>
              <a:buClr>
                <a:schemeClr val="accent1"/>
              </a:buClr>
              <a:buSzPct val="80000"/>
              <a:buFont typeface="Wingdings" panose="05000000000000000000" pitchFamily="2" charset="2"/>
              <a:buChar char="Ø"/>
            </a:pPr>
            <a:r>
              <a:rPr lang="en-US" sz="2000" b="0" i="0" dirty="0">
                <a:solidFill>
                  <a:schemeClr val="tx1">
                    <a:lumMod val="75000"/>
                    <a:lumOff val="25000"/>
                  </a:schemeClr>
                </a:solidFill>
                <a:effectLst/>
                <a:latin typeface="Century Gothic"/>
              </a:rPr>
              <a:t>Finals take place each year on a Saturday in May. This year, Finals will be held at Camp Pollock in Sacramento on May </a:t>
            </a:r>
            <a:r>
              <a:rPr lang="en-US" sz="2000" dirty="0">
                <a:solidFill>
                  <a:schemeClr val="tx1">
                    <a:lumMod val="75000"/>
                    <a:lumOff val="25000"/>
                  </a:schemeClr>
                </a:solidFill>
                <a:latin typeface="Century Gothic"/>
              </a:rPr>
              <a:t>9th</a:t>
            </a:r>
            <a:r>
              <a:rPr lang="en-US" sz="2000" b="0" i="0" dirty="0">
                <a:solidFill>
                  <a:schemeClr val="tx1">
                    <a:lumMod val="75000"/>
                    <a:lumOff val="25000"/>
                  </a:schemeClr>
                </a:solidFill>
                <a:effectLst/>
                <a:latin typeface="Century Gothic"/>
              </a:rPr>
              <a:t>, </a:t>
            </a:r>
            <a:r>
              <a:rPr lang="en-US" sz="2000" dirty="0">
                <a:solidFill>
                  <a:schemeClr val="tx1">
                    <a:lumMod val="75000"/>
                    <a:lumOff val="25000"/>
                  </a:schemeClr>
                </a:solidFill>
                <a:latin typeface="Century Gothic"/>
              </a:rPr>
              <a:t>2026.</a:t>
            </a:r>
            <a:r>
              <a:rPr lang="en-US" sz="2000" b="0" i="0" dirty="0">
                <a:solidFill>
                  <a:schemeClr val="tx1">
                    <a:lumMod val="75000"/>
                    <a:lumOff val="25000"/>
                  </a:schemeClr>
                </a:solidFill>
                <a:effectLst/>
                <a:latin typeface="Century Gothic"/>
              </a:rPr>
              <a:t> </a:t>
            </a:r>
          </a:p>
          <a:p>
            <a:pPr marL="285750" indent="-285750" fontAlgn="base">
              <a:lnSpc>
                <a:spcPct val="90000"/>
              </a:lnSpc>
              <a:spcBef>
                <a:spcPts val="1000"/>
              </a:spcBef>
              <a:buClr>
                <a:schemeClr val="accent1"/>
              </a:buClr>
              <a:buSzPct val="80000"/>
              <a:buFont typeface="Wingdings" panose="05000000000000000000" pitchFamily="2" charset="2"/>
              <a:buChar char="Ø"/>
            </a:pPr>
            <a:r>
              <a:rPr lang="en-US" sz="2000" b="0" i="0" dirty="0">
                <a:solidFill>
                  <a:schemeClr val="tx1">
                    <a:lumMod val="75000"/>
                    <a:lumOff val="25000"/>
                  </a:schemeClr>
                </a:solidFill>
                <a:effectLst/>
                <a:latin typeface="Century Gothic"/>
              </a:rPr>
              <a:t>Finals will follow the same general schedule format as the semi-finals. The activities will each have slightly more difficult questions, and some activities may be swapped out for new ones all together. </a:t>
            </a:r>
            <a:endParaRPr lang="en-US" sz="2000" dirty="0">
              <a:solidFill>
                <a:schemeClr val="tx1">
                  <a:lumMod val="75000"/>
                  <a:lumOff val="25000"/>
                </a:schemeClr>
              </a:solidFill>
              <a:latin typeface="Century Gothic"/>
            </a:endParaRPr>
          </a:p>
          <a:p>
            <a:pPr marL="285750" indent="-285750">
              <a:lnSpc>
                <a:spcPct val="90000"/>
              </a:lnSpc>
              <a:spcBef>
                <a:spcPts val="1000"/>
              </a:spcBef>
              <a:buClr>
                <a:schemeClr val="accent1"/>
              </a:buClr>
              <a:buSzPct val="80000"/>
              <a:buFont typeface="Wingdings" panose="05000000000000000000" pitchFamily="2" charset="2"/>
              <a:buChar char="Ø"/>
            </a:pPr>
            <a:r>
              <a:rPr lang="en-US" sz="2000" b="0" i="0" dirty="0">
                <a:solidFill>
                  <a:schemeClr val="tx1">
                    <a:lumMod val="75000"/>
                    <a:lumOff val="25000"/>
                  </a:schemeClr>
                </a:solidFill>
                <a:effectLst/>
                <a:latin typeface="Century Gothic"/>
              </a:rPr>
              <a:t>Winning teams will get to take home the Golden Pinecone award, which they are allowed to have in their classroom for one full school year until the next years Nature Bowl, and be offered the chance to participate in a CDFW adventure of their choosing.  </a:t>
            </a:r>
            <a:endParaRPr lang="en-US" sz="2000" dirty="0">
              <a:solidFill>
                <a:schemeClr val="tx1">
                  <a:lumMod val="75000"/>
                  <a:lumOff val="25000"/>
                </a:schemeClr>
              </a:solidFill>
            </a:endParaRPr>
          </a:p>
          <a:p>
            <a:pPr marL="285750" indent="-285750" fontAlgn="base">
              <a:lnSpc>
                <a:spcPct val="90000"/>
              </a:lnSpc>
              <a:spcBef>
                <a:spcPts val="1000"/>
              </a:spcBef>
              <a:buClr>
                <a:schemeClr val="accent1"/>
              </a:buClr>
              <a:buSzPct val="80000"/>
              <a:buFont typeface="Wingdings" panose="05000000000000000000" pitchFamily="2" charset="2"/>
              <a:buChar char="Ø"/>
            </a:pPr>
            <a:endParaRPr lang="en-US" b="0" i="0" dirty="0">
              <a:solidFill>
                <a:schemeClr val="tx1">
                  <a:lumMod val="75000"/>
                  <a:lumOff val="25000"/>
                </a:schemeClr>
              </a:solidFill>
              <a:effectLst/>
              <a:latin typeface="Century Gothic" panose="020B0502020202020204" pitchFamily="34" charset="0"/>
            </a:endParaRPr>
          </a:p>
        </p:txBody>
      </p:sp>
      <p:sp>
        <p:nvSpPr>
          <p:cNvPr id="55"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20683" y="0"/>
            <a:ext cx="1884117" cy="97536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Picture 2">
            <a:extLst>
              <a:ext uri="{FF2B5EF4-FFF2-40B4-BE49-F238E27FC236}">
                <a16:creationId xmlns:a16="http://schemas.microsoft.com/office/drawing/2014/main" id="{38F21CD1-ED30-CE0D-71E7-DD26DE7F4B2A}"/>
              </a:ext>
            </a:extLst>
          </p:cNvPr>
          <p:cNvPicPr>
            <a:picLocks noChangeAspect="1"/>
          </p:cNvPicPr>
          <p:nvPr/>
        </p:nvPicPr>
        <p:blipFill>
          <a:blip r:embed="rId3"/>
          <a:stretch>
            <a:fillRect/>
          </a:stretch>
        </p:blipFill>
        <p:spPr>
          <a:xfrm>
            <a:off x="2899470" y="4730750"/>
            <a:ext cx="6066532" cy="4723840"/>
          </a:xfrm>
          <a:prstGeom prst="rect">
            <a:avLst/>
          </a:prstGeom>
        </p:spPr>
      </p:pic>
    </p:spTree>
    <p:extLst>
      <p:ext uri="{BB962C8B-B14F-4D97-AF65-F5344CB8AC3E}">
        <p14:creationId xmlns:p14="http://schemas.microsoft.com/office/powerpoint/2010/main" val="92378293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51DD-FD71-6BE9-804C-EA1689F024DC}"/>
              </a:ext>
            </a:extLst>
          </p:cNvPr>
          <p:cNvSpPr>
            <a:spLocks noGrp="1"/>
          </p:cNvSpPr>
          <p:nvPr>
            <p:ph type="title"/>
          </p:nvPr>
        </p:nvSpPr>
        <p:spPr>
          <a:xfrm>
            <a:off x="692361" y="358987"/>
            <a:ext cx="9027858" cy="1878471"/>
          </a:xfrm>
        </p:spPr>
        <p:txBody>
          <a:bodyPr/>
          <a:lstStyle/>
          <a:p>
            <a:r>
              <a:rPr lang="en-US" sz="5100" dirty="0">
                <a:latin typeface="Century Gothic" panose="020B0502020202020204" pitchFamily="34" charset="0"/>
              </a:rPr>
              <a:t>Nature Bowl Event Schedule</a:t>
            </a:r>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8F2E0C1B-FABB-6588-D3F2-A9F9DB2891B2}"/>
              </a:ext>
            </a:extLst>
          </p:cNvPr>
          <p:cNvSpPr>
            <a:spLocks noGrp="1"/>
          </p:cNvSpPr>
          <p:nvPr>
            <p:ph type="body" idx="1"/>
          </p:nvPr>
        </p:nvSpPr>
        <p:spPr>
          <a:xfrm>
            <a:off x="152609" y="1755215"/>
            <a:ext cx="12597476" cy="6810239"/>
          </a:xfrm>
        </p:spPr>
        <p:txBody>
          <a:bodyPr vert="horz" lIns="91440" tIns="45720" rIns="91440" bIns="45720" rtlCol="0" anchor="t">
            <a:normAutofit/>
          </a:bodyPr>
          <a:lstStyle/>
          <a:p>
            <a:pPr marL="0" indent="0">
              <a:lnSpc>
                <a:spcPct val="90000"/>
              </a:lnSpc>
              <a:spcBef>
                <a:spcPts val="1000"/>
              </a:spcBef>
              <a:buNone/>
            </a:pPr>
            <a:r>
              <a:rPr lang="en-US" sz="3200" b="1" dirty="0">
                <a:solidFill>
                  <a:schemeClr val="accent2"/>
                </a:solidFill>
                <a:latin typeface="Century Gothic"/>
              </a:rPr>
              <a:t>Semi-Finals</a:t>
            </a:r>
            <a:r>
              <a:rPr lang="en-US" sz="3200" dirty="0">
                <a:latin typeface="Century Gothic"/>
              </a:rPr>
              <a:t>  </a:t>
            </a:r>
            <a:endParaRPr lang="en-US" dirty="0"/>
          </a:p>
          <a:p>
            <a:pPr marL="685800" lvl="2" indent="-342900">
              <a:lnSpc>
                <a:spcPct val="90000"/>
              </a:lnSpc>
              <a:spcBef>
                <a:spcPts val="1000"/>
              </a:spcBef>
              <a:buFont typeface="Wingdings,Sans-Serif" charset="2"/>
              <a:buChar char="Ø"/>
            </a:pPr>
            <a:r>
              <a:rPr lang="en-US" sz="3200" dirty="0">
                <a:latin typeface="Century Gothic"/>
              </a:rPr>
              <a:t>March 18: Nimbus Fish Hatchery</a:t>
            </a:r>
          </a:p>
          <a:p>
            <a:pPr marL="685800" lvl="2" indent="-342900">
              <a:lnSpc>
                <a:spcPct val="90000"/>
              </a:lnSpc>
              <a:spcBef>
                <a:spcPts val="1000"/>
              </a:spcBef>
              <a:buFont typeface="Wingdings,Sans-Serif" charset="2"/>
              <a:buChar char="Ø"/>
            </a:pPr>
            <a:r>
              <a:rPr lang="en-US" sz="3200" dirty="0">
                <a:latin typeface="Century Gothic"/>
              </a:rPr>
              <a:t>March 24: American River Conservancy – Wakamatsu Farm</a:t>
            </a:r>
          </a:p>
          <a:p>
            <a:pPr marL="685800" lvl="2" indent="-342900">
              <a:lnSpc>
                <a:spcPct val="90000"/>
              </a:lnSpc>
              <a:spcBef>
                <a:spcPts val="1000"/>
              </a:spcBef>
              <a:buFont typeface="Wingdings,Sans-Serif" charset="2"/>
              <a:buChar char="Ø"/>
            </a:pPr>
            <a:r>
              <a:rPr lang="en-US" sz="3200" dirty="0">
                <a:latin typeface="Century Gothic"/>
              </a:rPr>
              <a:t>April 8: Stone Lakes National Wildlife Refuge </a:t>
            </a:r>
          </a:p>
          <a:p>
            <a:pPr marL="685800" lvl="2" indent="-342900">
              <a:lnSpc>
                <a:spcPct val="90000"/>
              </a:lnSpc>
              <a:spcBef>
                <a:spcPts val="1000"/>
              </a:spcBef>
              <a:buFont typeface="Wingdings,Sans-Serif" charset="2"/>
              <a:buChar char="Ø"/>
            </a:pPr>
            <a:r>
              <a:rPr lang="en-US" sz="3200" dirty="0">
                <a:latin typeface="Century Gothic"/>
              </a:rPr>
              <a:t>April 10: New Melones Visitors Center</a:t>
            </a:r>
          </a:p>
          <a:p>
            <a:pPr marL="685800" lvl="2" indent="-342900">
              <a:lnSpc>
                <a:spcPct val="90000"/>
              </a:lnSpc>
              <a:spcBef>
                <a:spcPts val="1000"/>
              </a:spcBef>
              <a:buFont typeface="Wingdings,Sans-Serif" charset="2"/>
              <a:buChar char="Ø"/>
            </a:pPr>
            <a:r>
              <a:rPr lang="en-US" sz="3200" dirty="0">
                <a:latin typeface="Century Gothic"/>
              </a:rPr>
              <a:t>April 15: Yolo Basin Foundation</a:t>
            </a:r>
          </a:p>
          <a:p>
            <a:pPr marL="685800" lvl="2" indent="-342900">
              <a:lnSpc>
                <a:spcPct val="90000"/>
              </a:lnSpc>
              <a:spcBef>
                <a:spcPts val="1000"/>
              </a:spcBef>
              <a:buFont typeface="Wingdings,Sans-Serif" charset="2"/>
              <a:buChar char="Ø"/>
            </a:pPr>
            <a:r>
              <a:rPr lang="en-US" sz="3200" dirty="0">
                <a:latin typeface="Century Gothic"/>
              </a:rPr>
              <a:t>April 17: Placer Nature Center</a:t>
            </a:r>
          </a:p>
          <a:p>
            <a:pPr marL="342900" lvl="2" indent="0">
              <a:lnSpc>
                <a:spcPct val="90000"/>
              </a:lnSpc>
              <a:spcBef>
                <a:spcPts val="1000"/>
              </a:spcBef>
              <a:buNone/>
            </a:pPr>
            <a:endParaRPr lang="en-US" sz="3200" b="1" dirty="0">
              <a:solidFill>
                <a:schemeClr val="accent2"/>
              </a:solidFill>
              <a:latin typeface="Century Gothic"/>
            </a:endParaRPr>
          </a:p>
          <a:p>
            <a:pPr marL="342900" lvl="2" indent="0">
              <a:lnSpc>
                <a:spcPct val="90000"/>
              </a:lnSpc>
              <a:spcBef>
                <a:spcPts val="1000"/>
              </a:spcBef>
              <a:buFont typeface="Wingdings,Sans-Serif" charset="2"/>
              <a:buNone/>
            </a:pPr>
            <a:r>
              <a:rPr lang="en-US" sz="3200" b="1" dirty="0">
                <a:solidFill>
                  <a:schemeClr val="accent2"/>
                </a:solidFill>
                <a:latin typeface="Century Gothic"/>
              </a:rPr>
              <a:t>Finals</a:t>
            </a:r>
            <a:endParaRPr lang="en-US" sz="3200" dirty="0">
              <a:solidFill>
                <a:schemeClr val="accent2"/>
              </a:solidFill>
              <a:latin typeface="Century Gothic"/>
            </a:endParaRPr>
          </a:p>
          <a:p>
            <a:pPr marL="911225" lvl="1" indent="-342900">
              <a:lnSpc>
                <a:spcPct val="90000"/>
              </a:lnSpc>
              <a:spcBef>
                <a:spcPts val="1000"/>
              </a:spcBef>
              <a:buFont typeface="Wingdings,Sans-Serif" charset="2"/>
              <a:buChar char="Ø"/>
            </a:pPr>
            <a:r>
              <a:rPr lang="en-US" sz="3200" dirty="0">
                <a:latin typeface="Century Gothic"/>
              </a:rPr>
              <a:t>May 9: Camp Pollock in Sacramento</a:t>
            </a:r>
            <a:endParaRPr lang="en-US" sz="3200" dirty="0"/>
          </a:p>
        </p:txBody>
      </p:sp>
    </p:spTree>
    <p:extLst>
      <p:ext uri="{BB962C8B-B14F-4D97-AF65-F5344CB8AC3E}">
        <p14:creationId xmlns:p14="http://schemas.microsoft.com/office/powerpoint/2010/main" val="308754543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9" name="Group 318">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041"/>
            <a:ext cx="13004802" cy="9765641"/>
            <a:chOff x="0" y="-8467"/>
            <a:chExt cx="12192000" cy="6866467"/>
          </a:xfrm>
        </p:grpSpPr>
        <p:cxnSp>
          <p:nvCxnSpPr>
            <p:cNvPr id="255" name="Straight Connector 254">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6" name="Straight Connector 255">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7"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8"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9" name="Isosceles Triangle 258">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0"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1"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2"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3" name="Isosceles Triangle 262">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4" name="Isosceles Triangle 263">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320" name="Rectangle 319">
            <a:extLst>
              <a:ext uri="{FF2B5EF4-FFF2-40B4-BE49-F238E27FC236}">
                <a16:creationId xmlns:a16="http://schemas.microsoft.com/office/drawing/2014/main" id="{8DF4D7F6-81B5-452A-9CE6-76D81F91D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Dates To Remember:"/>
          <p:cNvSpPr txBox="1">
            <a:spLocks noGrp="1"/>
          </p:cNvSpPr>
          <p:nvPr>
            <p:ph type="title"/>
          </p:nvPr>
        </p:nvSpPr>
        <p:spPr>
          <a:xfrm>
            <a:off x="602320" y="433493"/>
            <a:ext cx="9169779" cy="879973"/>
          </a:xfrm>
          <a:prstGeom prst="rect">
            <a:avLst/>
          </a:prstGeom>
        </p:spPr>
        <p:txBody>
          <a:bodyPr vert="horz" lIns="91440" tIns="45720" rIns="91440" bIns="45720" rtlCol="0" anchor="t">
            <a:normAutofit/>
          </a:bodyPr>
          <a:lstStyle/>
          <a:p>
            <a:pPr defTabSz="457200"/>
            <a:r>
              <a:rPr lang="en-US" sz="4000" dirty="0">
                <a:solidFill>
                  <a:schemeClr val="accent2"/>
                </a:solidFill>
                <a:latin typeface="Century Gothic"/>
              </a:rPr>
              <a:t>The Role of Judges and Volunteers</a:t>
            </a:r>
          </a:p>
        </p:txBody>
      </p:sp>
      <p:sp>
        <p:nvSpPr>
          <p:cNvPr id="321" name="Isosceles Triangle 320">
            <a:extLst>
              <a:ext uri="{FF2B5EF4-FFF2-40B4-BE49-F238E27FC236}">
                <a16:creationId xmlns:a16="http://schemas.microsoft.com/office/drawing/2014/main" id="{4600514D-20FB-4559-97DC-D1DC39E6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78648" cy="4045937"/>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2" name="Isosceles Triangle 321">
            <a:extLst>
              <a:ext uri="{FF2B5EF4-FFF2-40B4-BE49-F238E27FC236}">
                <a16:creationId xmlns:a16="http://schemas.microsoft.com/office/drawing/2014/main" id="{266F638A-E405-4AC0-B984-72E5813B0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436" y="5430708"/>
            <a:ext cx="4746978" cy="4322892"/>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323" name="Straight Connector 322">
            <a:extLst>
              <a:ext uri="{FF2B5EF4-FFF2-40B4-BE49-F238E27FC236}">
                <a16:creationId xmlns:a16="http://schemas.microsoft.com/office/drawing/2014/main" id="{7D1CBE93-B17D-4509-843C-82287C3803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10240" y="0"/>
            <a:ext cx="1842346" cy="9753600"/>
          </a:xfrm>
          <a:prstGeom prst="line">
            <a:avLst/>
          </a:prstGeom>
          <a:ln w="15875" cap="sq">
            <a:solidFill>
              <a:schemeClr val="accent2"/>
            </a:solidFill>
            <a:bevel/>
          </a:ln>
        </p:spPr>
        <p:style>
          <a:lnRef idx="2">
            <a:schemeClr val="accent1"/>
          </a:lnRef>
          <a:fillRef idx="0">
            <a:schemeClr val="accent1"/>
          </a:fillRef>
          <a:effectRef idx="1">
            <a:schemeClr val="accent1"/>
          </a:effectRef>
          <a:fontRef idx="minor">
            <a:schemeClr val="tx1"/>
          </a:fontRef>
        </p:style>
      </p:cxnSp>
      <p:cxnSp>
        <p:nvCxnSpPr>
          <p:cNvPr id="324" name="Straight Connector 323">
            <a:extLst>
              <a:ext uri="{FF2B5EF4-FFF2-40B4-BE49-F238E27FC236}">
                <a16:creationId xmlns:a16="http://schemas.microsoft.com/office/drawing/2014/main" id="{AE6277B4-6A43-48AB-89B2-3442221619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920284" y="5235787"/>
            <a:ext cx="5081129" cy="4517813"/>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249" name="January 24:  Nature Bowl Coach Workshop…"/>
          <p:cNvSpPr txBox="1">
            <a:spLocks noGrp="1"/>
          </p:cNvSpPr>
          <p:nvPr>
            <p:ph type="body" idx="1"/>
          </p:nvPr>
        </p:nvSpPr>
        <p:spPr>
          <a:xfrm>
            <a:off x="594069" y="1302459"/>
            <a:ext cx="10422165" cy="8020835"/>
          </a:xfrm>
          <a:prstGeom prst="rect">
            <a:avLst/>
          </a:prstGeom>
        </p:spPr>
        <p:txBody>
          <a:bodyPr vert="horz" lIns="91440" tIns="45720" rIns="91440" bIns="45720" rtlCol="0" anchor="t">
            <a:normAutofit/>
          </a:bodyPr>
          <a:lstStyle/>
          <a:p>
            <a:pPr marL="0" indent="0" defTabSz="457200">
              <a:lnSpc>
                <a:spcPct val="90000"/>
              </a:lnSpc>
              <a:spcBef>
                <a:spcPts val="1000"/>
              </a:spcBef>
              <a:buNone/>
              <a:tabLst>
                <a:tab pos="101600" algn="l"/>
              </a:tabLst>
              <a:defRPr sz="2250">
                <a:solidFill>
                  <a:srgbClr val="000000"/>
                </a:solidFill>
                <a:effectLst>
                  <a:outerShdw blurRad="11430" dist="5715" rotWithShape="0">
                    <a:srgbClr val="FFFFFF">
                      <a:alpha val="45000"/>
                    </a:srgbClr>
                  </a:outerShdw>
                </a:effectLst>
              </a:defRPr>
            </a:pPr>
            <a:r>
              <a:rPr lang="en-US" sz="2000" b="1" dirty="0">
                <a:solidFill>
                  <a:schemeClr val="accent2"/>
                </a:solidFill>
                <a:latin typeface="Century Gothic"/>
              </a:rPr>
              <a:t>Nature Bowl couldn't happen without our volunteers! You'll be supporting the events by:</a:t>
            </a:r>
          </a:p>
          <a:p>
            <a:pPr marL="0" indent="0" defTabSz="457200">
              <a:lnSpc>
                <a:spcPct val="90000"/>
              </a:lnSpc>
              <a:spcBef>
                <a:spcPts val="1000"/>
              </a:spcBef>
              <a:buNone/>
              <a:tabLst>
                <a:tab pos="101600" algn="l"/>
              </a:tabLst>
              <a:defRPr sz="2250">
                <a:solidFill>
                  <a:srgbClr val="000000"/>
                </a:solidFill>
                <a:effectLst>
                  <a:outerShdw blurRad="11430" dist="5715" rotWithShape="0">
                    <a:srgbClr val="FFFFFF">
                      <a:alpha val="45000"/>
                    </a:srgbClr>
                  </a:outerShdw>
                </a:effectLst>
              </a:defRPr>
            </a:pPr>
            <a:endParaRPr lang="en-US" sz="2000" b="1" dirty="0">
              <a:solidFill>
                <a:schemeClr val="accent2"/>
              </a:solidFill>
              <a:latin typeface="Century Gothic"/>
            </a:endParaRPr>
          </a:p>
          <a:p>
            <a:pPr marL="487045" indent="-487045" defTabSz="457200">
              <a:lnSpc>
                <a:spcPct val="90000"/>
              </a:lnSpc>
              <a:spcBef>
                <a:spcPts val="1000"/>
              </a:spcBef>
              <a:buFont typeface="Wingdings" panose="05000000000000000000" pitchFamily="2" charset="2"/>
              <a:buChar char="Ø"/>
              <a:tabLst>
                <a:tab pos="101600" algn="l"/>
              </a:tabLst>
              <a:defRPr sz="2250">
                <a:solidFill>
                  <a:srgbClr val="000000"/>
                </a:solidFill>
                <a:effectLst>
                  <a:outerShdw blurRad="11430" dist="5715" rotWithShape="0">
                    <a:srgbClr val="FFFFFF">
                      <a:alpha val="45000"/>
                    </a:srgbClr>
                  </a:outerShdw>
                </a:effectLst>
              </a:defRPr>
            </a:pPr>
            <a:r>
              <a:rPr lang="en-US" sz="2000" dirty="0">
                <a:latin typeface="Century Gothic"/>
              </a:rPr>
              <a:t>Working with 1-3 other volunteers to judge one of the events (Outdoor Investigations, </a:t>
            </a:r>
            <a:r>
              <a:rPr lang="en-US" sz="2000" dirty="0" err="1">
                <a:latin typeface="Century Gothic"/>
              </a:rPr>
              <a:t>Enviromercial</a:t>
            </a:r>
            <a:r>
              <a:rPr lang="en-US" sz="2000" dirty="0">
                <a:latin typeface="Century Gothic"/>
              </a:rPr>
              <a:t>, Nature Relay, Speedy Ringers, or Team Problem Solving)</a:t>
            </a:r>
            <a:endParaRPr lang="en-US" dirty="0"/>
          </a:p>
          <a:p>
            <a:pPr marL="487045" indent="-487045" defTabSz="457200">
              <a:lnSpc>
                <a:spcPct val="90000"/>
              </a:lnSpc>
              <a:spcBef>
                <a:spcPts val="1000"/>
              </a:spcBef>
              <a:buFont typeface="Wingdings" panose="05000000000000000000" pitchFamily="2" charset="2"/>
              <a:buChar char="Ø"/>
              <a:tabLst>
                <a:tab pos="101600" algn="l"/>
              </a:tabLst>
              <a:defRPr sz="2250">
                <a:solidFill>
                  <a:srgbClr val="000000"/>
                </a:solidFill>
                <a:effectLst>
                  <a:outerShdw blurRad="11430" dist="5715" rotWithShape="0">
                    <a:srgbClr val="FFFFFF">
                      <a:alpha val="45000"/>
                    </a:srgbClr>
                  </a:outerShdw>
                </a:effectLst>
              </a:defRPr>
            </a:pPr>
            <a:r>
              <a:rPr lang="en-US" sz="2000" dirty="0">
                <a:latin typeface="Century Gothic"/>
              </a:rPr>
              <a:t>Setting up and/or registration support</a:t>
            </a:r>
            <a:endParaRPr lang="en-US" sz="2000" dirty="0">
              <a:latin typeface="Century Gothic" panose="020B0502020202020204" pitchFamily="34" charset="0"/>
            </a:endParaRPr>
          </a:p>
          <a:p>
            <a:pPr marL="487045" indent="-487045" defTabSz="457200">
              <a:lnSpc>
                <a:spcPct val="90000"/>
              </a:lnSpc>
              <a:spcBef>
                <a:spcPts val="1000"/>
              </a:spcBef>
              <a:buFont typeface="Wingdings" panose="05000000000000000000" pitchFamily="2" charset="2"/>
              <a:buChar char="Ø"/>
              <a:tabLst>
                <a:tab pos="101600" algn="l"/>
              </a:tabLst>
              <a:defRPr sz="2250">
                <a:solidFill>
                  <a:srgbClr val="000000"/>
                </a:solidFill>
                <a:effectLst>
                  <a:outerShdw blurRad="11430" dist="5715" rotWithShape="0">
                    <a:srgbClr val="FFFFFF">
                      <a:alpha val="45000"/>
                    </a:srgbClr>
                  </a:outerShdw>
                </a:effectLst>
              </a:defRPr>
            </a:pPr>
            <a:r>
              <a:rPr lang="en-US" sz="2000" dirty="0">
                <a:solidFill>
                  <a:srgbClr val="000000"/>
                </a:solidFill>
                <a:latin typeface="Century Gothic"/>
              </a:rPr>
              <a:t>Cleaning up your station at the end of the day</a:t>
            </a:r>
          </a:p>
          <a:p>
            <a:pPr marL="487045" indent="-487045" defTabSz="457200">
              <a:lnSpc>
                <a:spcPct val="90000"/>
              </a:lnSpc>
              <a:spcBef>
                <a:spcPts val="1000"/>
              </a:spcBef>
              <a:buFont typeface="Wingdings" panose="05000000000000000000" pitchFamily="2" charset="2"/>
              <a:buChar char="Ø"/>
              <a:tabLst>
                <a:tab pos="101600" algn="l"/>
              </a:tabLst>
              <a:defRPr sz="2250">
                <a:solidFill>
                  <a:srgbClr val="000000"/>
                </a:solidFill>
                <a:effectLst>
                  <a:outerShdw blurRad="11430" dist="5715" rotWithShape="0">
                    <a:srgbClr val="FFFFFF">
                      <a:alpha val="45000"/>
                    </a:srgbClr>
                  </a:outerShdw>
                </a:effectLst>
              </a:defRPr>
            </a:pPr>
            <a:r>
              <a:rPr lang="en-US" sz="2000" dirty="0">
                <a:solidFill>
                  <a:srgbClr val="000000"/>
                </a:solidFill>
                <a:latin typeface="Century Gothic"/>
              </a:rPr>
              <a:t>Directing teams to activity locations, keeping an eye on timing, scoring teams fairly, etc. </a:t>
            </a:r>
            <a:endParaRPr lang="en-US" sz="2000" dirty="0">
              <a:solidFill>
                <a:srgbClr val="000000"/>
              </a:solidFill>
              <a:latin typeface="Century Gothic" panose="020B0502020202020204" pitchFamily="34" charset="0"/>
            </a:endParaRPr>
          </a:p>
          <a:p>
            <a:pPr marL="487045" indent="-487045" defTabSz="457200">
              <a:lnSpc>
                <a:spcPct val="90000"/>
              </a:lnSpc>
              <a:spcBef>
                <a:spcPts val="1000"/>
              </a:spcBef>
              <a:buFont typeface="Wingdings" panose="05000000000000000000" pitchFamily="2" charset="2"/>
              <a:buChar char="Ø"/>
              <a:tabLst>
                <a:tab pos="101600" algn="l"/>
              </a:tabLst>
              <a:defRPr sz="2250">
                <a:solidFill>
                  <a:srgbClr val="000000"/>
                </a:solidFill>
                <a:effectLst>
                  <a:outerShdw blurRad="11430" dist="5715" rotWithShape="0">
                    <a:srgbClr val="FFFFFF">
                      <a:alpha val="45000"/>
                    </a:srgbClr>
                  </a:outerShdw>
                </a:effectLst>
              </a:defRPr>
            </a:pPr>
            <a:r>
              <a:rPr lang="en-US" sz="2000" dirty="0">
                <a:solidFill>
                  <a:srgbClr val="000000"/>
                </a:solidFill>
                <a:latin typeface="Century Gothic"/>
              </a:rPr>
              <a:t>Being available from least 8am-2/2:30pm - your site coordinator may extend the day depending on set up/clean up needs</a:t>
            </a:r>
            <a:endParaRPr lang="en-US" sz="2000" dirty="0">
              <a:solidFill>
                <a:srgbClr val="000000"/>
              </a:solidFill>
              <a:latin typeface="Century Gothic" panose="020B0502020202020204" pitchFamily="34" charset="0"/>
            </a:endParaRPr>
          </a:p>
          <a:p>
            <a:pPr marL="0" indent="0" defTabSz="457200">
              <a:lnSpc>
                <a:spcPct val="90000"/>
              </a:lnSpc>
              <a:spcBef>
                <a:spcPts val="1000"/>
              </a:spcBef>
              <a:buNone/>
              <a:tabLst>
                <a:tab pos="101600" algn="l"/>
              </a:tabLst>
              <a:defRPr sz="2250">
                <a:solidFill>
                  <a:srgbClr val="000000"/>
                </a:solidFill>
                <a:effectLst>
                  <a:outerShdw blurRad="11430" dist="5715" rotWithShape="0">
                    <a:srgbClr val="FFFFFF">
                      <a:alpha val="45000"/>
                    </a:srgbClr>
                  </a:outerShdw>
                </a:effectLst>
              </a:defRPr>
            </a:pPr>
            <a:endParaRPr lang="en-US" sz="2000" dirty="0">
              <a:latin typeface="Century Gothic"/>
            </a:endParaRPr>
          </a:p>
        </p:txBody>
      </p:sp>
      <p:sp>
        <p:nvSpPr>
          <p:cNvPr id="276" name="Rectangle 27">
            <a:extLst>
              <a:ext uri="{FF2B5EF4-FFF2-40B4-BE49-F238E27FC236}">
                <a16:creationId xmlns:a16="http://schemas.microsoft.com/office/drawing/2014/main" id="{27B538D5-95DB-47ED-9CB4-34AE5BF7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20683" y="0"/>
            <a:ext cx="1884117" cy="97536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9DE6B814-3C20-8AAB-D1AC-B73F88386E4E}"/>
              </a:ext>
            </a:extLst>
          </p:cNvPr>
          <p:cNvPicPr>
            <a:picLocks noChangeAspect="1"/>
          </p:cNvPicPr>
          <p:nvPr/>
        </p:nvPicPr>
        <p:blipFill>
          <a:blip r:embed="rId3"/>
          <a:stretch>
            <a:fillRect/>
          </a:stretch>
        </p:blipFill>
        <p:spPr>
          <a:xfrm>
            <a:off x="2937432" y="5543988"/>
            <a:ext cx="6339853" cy="4092150"/>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041"/>
            <a:ext cx="13004802" cy="9765641"/>
            <a:chOff x="0" y="-8467"/>
            <a:chExt cx="12192000" cy="6866467"/>
          </a:xfrm>
        </p:grpSpPr>
        <p:cxnSp>
          <p:nvCxnSpPr>
            <p:cNvPr id="10" name="Straight Connector 9">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ED862CE8-D991-40B9-F56B-310C93CED9F9}"/>
              </a:ext>
            </a:extLst>
          </p:cNvPr>
          <p:cNvSpPr>
            <a:spLocks noGrp="1"/>
          </p:cNvSpPr>
          <p:nvPr>
            <p:ph type="title"/>
          </p:nvPr>
        </p:nvSpPr>
        <p:spPr>
          <a:xfrm>
            <a:off x="6143974" y="168486"/>
            <a:ext cx="4273289" cy="1368479"/>
          </a:xfrm>
        </p:spPr>
        <p:txBody>
          <a:bodyPr vert="horz" lIns="91440" tIns="45720" rIns="91440" bIns="45720" rtlCol="0" anchor="t">
            <a:normAutofit/>
          </a:bodyPr>
          <a:lstStyle/>
          <a:p>
            <a:pPr defTabSz="457200"/>
            <a:r>
              <a:rPr lang="en-US" sz="3600" dirty="0">
                <a:latin typeface="Century Gothic" panose="020B0502020202020204" pitchFamily="34" charset="0"/>
              </a:rPr>
              <a:t>Preparing for Nature Bowl</a:t>
            </a:r>
          </a:p>
        </p:txBody>
      </p:sp>
      <p:sp>
        <p:nvSpPr>
          <p:cNvPr id="3" name="Text Placeholder 2">
            <a:extLst>
              <a:ext uri="{FF2B5EF4-FFF2-40B4-BE49-F238E27FC236}">
                <a16:creationId xmlns:a16="http://schemas.microsoft.com/office/drawing/2014/main" id="{6F627A28-2F3F-553E-A6F1-17E71486B382}"/>
              </a:ext>
            </a:extLst>
          </p:cNvPr>
          <p:cNvSpPr>
            <a:spLocks noGrp="1"/>
          </p:cNvSpPr>
          <p:nvPr>
            <p:ph type="body" idx="1"/>
          </p:nvPr>
        </p:nvSpPr>
        <p:spPr>
          <a:xfrm>
            <a:off x="4969430" y="1517584"/>
            <a:ext cx="5451008" cy="7320232"/>
          </a:xfrm>
        </p:spPr>
        <p:txBody>
          <a:bodyPr vert="horz" lIns="91440" tIns="45720" rIns="91440" bIns="45720" rtlCol="0" anchor="t">
            <a:noAutofit/>
          </a:bodyPr>
          <a:lstStyle/>
          <a:p>
            <a:pPr marL="487045" indent="-487045" defTabSz="457200">
              <a:lnSpc>
                <a:spcPct val="90000"/>
              </a:lnSpc>
              <a:spcBef>
                <a:spcPts val="1000"/>
              </a:spcBef>
              <a:buFont typeface="Wingdings 3" charset="2"/>
              <a:buChar char=""/>
            </a:pPr>
            <a:r>
              <a:rPr lang="en-US" sz="2000" dirty="0">
                <a:latin typeface="Century Gothic"/>
              </a:rPr>
              <a:t>Keep an eye on your inbox for an email with activity assignments, arrival time, parking instructions, and more (about 1 week before your event). </a:t>
            </a:r>
            <a:endParaRPr lang="en-US" sz="2000" dirty="0"/>
          </a:p>
          <a:p>
            <a:pPr marL="487045" indent="-487045" defTabSz="457200">
              <a:lnSpc>
                <a:spcPct val="90000"/>
              </a:lnSpc>
              <a:spcBef>
                <a:spcPts val="1000"/>
              </a:spcBef>
              <a:buFont typeface="Wingdings 3" charset="2"/>
              <a:buChar char=""/>
            </a:pPr>
            <a:r>
              <a:rPr lang="en-US" sz="2000" dirty="0">
                <a:latin typeface="Century Gothic"/>
              </a:rPr>
              <a:t>Pre-read the instructions and judging guidelines for your assigned activity (in the Volunteer Training document)</a:t>
            </a:r>
          </a:p>
          <a:p>
            <a:pPr marL="487045" indent="-487045" defTabSz="457200">
              <a:lnSpc>
                <a:spcPct val="90000"/>
              </a:lnSpc>
              <a:spcBef>
                <a:spcPts val="1000"/>
              </a:spcBef>
              <a:buFont typeface="Wingdings 3" charset="2"/>
              <a:buChar char=""/>
            </a:pPr>
            <a:r>
              <a:rPr lang="en-US" sz="2000" dirty="0">
                <a:latin typeface="Century Gothic"/>
              </a:rPr>
              <a:t>Optional: Read the glossary</a:t>
            </a:r>
          </a:p>
          <a:p>
            <a:pPr marL="487045" indent="-487045" defTabSz="457200">
              <a:lnSpc>
                <a:spcPct val="90000"/>
              </a:lnSpc>
              <a:spcBef>
                <a:spcPts val="1000"/>
              </a:spcBef>
              <a:buFont typeface="Wingdings 3" charset="2"/>
              <a:buChar char=""/>
            </a:pPr>
            <a:r>
              <a:rPr lang="en-US" sz="2000" dirty="0">
                <a:latin typeface="Century Gothic"/>
              </a:rPr>
              <a:t>Wear kid appropriate clothing that is comfortable enough to spend a full day outdoors in. </a:t>
            </a:r>
          </a:p>
          <a:p>
            <a:pPr marL="1056005" lvl="1" indent="-487045" defTabSz="457200">
              <a:lnSpc>
                <a:spcPct val="90000"/>
              </a:lnSpc>
              <a:spcBef>
                <a:spcPts val="1000"/>
              </a:spcBef>
              <a:buFont typeface="Wingdings 3" charset="2"/>
              <a:buChar char=""/>
            </a:pPr>
            <a:r>
              <a:rPr lang="en-US" sz="2000" dirty="0">
                <a:latin typeface="Century Gothic"/>
              </a:rPr>
              <a:t>If applicable, wear your site's branded clothing and a nametag (CDFW staff should wear CDFW uniform or branded clothing)</a:t>
            </a:r>
          </a:p>
          <a:p>
            <a:pPr marL="487045" indent="-487045" defTabSz="457200">
              <a:lnSpc>
                <a:spcPct val="90000"/>
              </a:lnSpc>
              <a:spcBef>
                <a:spcPts val="1000"/>
              </a:spcBef>
              <a:buFont typeface="Wingdings 3" charset="2"/>
              <a:buChar char=""/>
            </a:pPr>
            <a:r>
              <a:rPr lang="en-US" sz="2000" dirty="0">
                <a:latin typeface="Century Gothic"/>
              </a:rPr>
              <a:t>Check the weather before you come and bring layers, hats, sunscreen etc., depending on the forecast.</a:t>
            </a:r>
          </a:p>
          <a:p>
            <a:pPr marL="487045" indent="-487045" defTabSz="457200">
              <a:lnSpc>
                <a:spcPct val="90000"/>
              </a:lnSpc>
              <a:spcBef>
                <a:spcPts val="1000"/>
              </a:spcBef>
              <a:buFont typeface="Wingdings 3" charset="2"/>
              <a:buChar char=""/>
            </a:pPr>
            <a:r>
              <a:rPr lang="en-US" sz="2000" dirty="0">
                <a:latin typeface="Century Gothic"/>
              </a:rPr>
              <a:t>Bring water and your own lunch/snacks</a:t>
            </a:r>
          </a:p>
          <a:p>
            <a:pPr marL="487045" indent="-487045" defTabSz="457200">
              <a:lnSpc>
                <a:spcPct val="90000"/>
              </a:lnSpc>
              <a:spcBef>
                <a:spcPts val="1000"/>
              </a:spcBef>
              <a:buFont typeface="Wingdings 3" charset="2"/>
              <a:buChar char=""/>
            </a:pPr>
            <a:r>
              <a:rPr lang="en-US" sz="2000" dirty="0">
                <a:latin typeface="Century Gothic"/>
              </a:rPr>
              <a:t>Wear a watch to keep an eye on timing</a:t>
            </a:r>
          </a:p>
          <a:p>
            <a:pPr marL="487045" indent="-487045" defTabSz="457200">
              <a:lnSpc>
                <a:spcPct val="90000"/>
              </a:lnSpc>
              <a:spcBef>
                <a:spcPts val="1000"/>
              </a:spcBef>
              <a:buFont typeface="Wingdings 3" charset="2"/>
              <a:buChar char=""/>
            </a:pPr>
            <a:endParaRPr lang="en-US" sz="2000" dirty="0">
              <a:latin typeface="Century Gothic"/>
            </a:endParaRPr>
          </a:p>
        </p:txBody>
      </p:sp>
      <p:pic>
        <p:nvPicPr>
          <p:cNvPr id="4" name="Picture 3">
            <a:extLst>
              <a:ext uri="{FF2B5EF4-FFF2-40B4-BE49-F238E27FC236}">
                <a16:creationId xmlns:a16="http://schemas.microsoft.com/office/drawing/2014/main" id="{9E3FDD3E-AEB7-6425-28F3-6F1BA91C292C}"/>
              </a:ext>
            </a:extLst>
          </p:cNvPr>
          <p:cNvPicPr>
            <a:picLocks noChangeAspect="1"/>
          </p:cNvPicPr>
          <p:nvPr/>
        </p:nvPicPr>
        <p:blipFill>
          <a:blip r:embed="rId2"/>
          <a:srcRect l="20047" r="19902"/>
          <a:stretch/>
        </p:blipFill>
        <p:spPr>
          <a:xfrm>
            <a:off x="-587355" y="-15876"/>
            <a:ext cx="5754604" cy="97536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1" name="Isosceles Triangle 2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98769" cy="8058530"/>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6845828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C94B-AF50-95F0-DB47-DE4F8FF61C98}"/>
              </a:ext>
            </a:extLst>
          </p:cNvPr>
          <p:cNvSpPr>
            <a:spLocks noGrp="1"/>
          </p:cNvSpPr>
          <p:nvPr>
            <p:ph type="title"/>
          </p:nvPr>
        </p:nvSpPr>
        <p:spPr>
          <a:xfrm>
            <a:off x="184361" y="168487"/>
            <a:ext cx="9027858" cy="746926"/>
          </a:xfrm>
        </p:spPr>
        <p:txBody>
          <a:bodyPr>
            <a:normAutofit fontScale="90000"/>
          </a:bodyPr>
          <a:lstStyle/>
          <a:p>
            <a:r>
              <a:rPr lang="en-US" sz="5100" dirty="0">
                <a:latin typeface="Century Gothic" panose="020B0502020202020204" pitchFamily="34" charset="0"/>
              </a:rPr>
              <a:t>Event Day</a:t>
            </a:r>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A0452985-A56A-8879-284D-BE268F9A3792}"/>
              </a:ext>
            </a:extLst>
          </p:cNvPr>
          <p:cNvSpPr>
            <a:spLocks noGrp="1"/>
          </p:cNvSpPr>
          <p:nvPr>
            <p:ph type="body" idx="1"/>
          </p:nvPr>
        </p:nvSpPr>
        <p:spPr>
          <a:xfrm>
            <a:off x="-6078" y="897965"/>
            <a:ext cx="10541899" cy="8101156"/>
          </a:xfrm>
        </p:spPr>
        <p:txBody>
          <a:bodyPr vert="horz" lIns="91440" tIns="45720" rIns="91440" bIns="45720" rtlCol="0" anchor="t">
            <a:normAutofit/>
          </a:bodyPr>
          <a:lstStyle/>
          <a:p>
            <a:pPr marL="487045" indent="-487045"/>
            <a:r>
              <a:rPr lang="en-US" sz="2000" dirty="0">
                <a:latin typeface="Century Gothic"/>
              </a:rPr>
              <a:t>When you arrive, check in at the registration table for a nametag, copy of the schedule, and an overview of the day. </a:t>
            </a:r>
          </a:p>
          <a:p>
            <a:pPr marL="487045" indent="-487045"/>
            <a:r>
              <a:rPr lang="en-US" sz="2000" dirty="0">
                <a:latin typeface="Century Gothic"/>
              </a:rPr>
              <a:t>You will then either be asked to help set up or be directed straight to your activity station. </a:t>
            </a:r>
          </a:p>
          <a:p>
            <a:pPr marL="487045" indent="-487045"/>
            <a:r>
              <a:rPr lang="en-US" sz="2000" dirty="0">
                <a:latin typeface="Century Gothic"/>
              </a:rPr>
              <a:t>Do a walk through of the event space, to orient yourself to the site</a:t>
            </a:r>
          </a:p>
          <a:p>
            <a:pPr marL="487045" indent="-487045"/>
            <a:r>
              <a:rPr lang="en-US" sz="2000" dirty="0">
                <a:latin typeface="Century Gothic"/>
              </a:rPr>
              <a:t>Check in with your fellow activity judges and get familiar with the questions, materials, activity layout etc., </a:t>
            </a:r>
          </a:p>
          <a:p>
            <a:pPr marL="487045" indent="-487045"/>
            <a:r>
              <a:rPr lang="en-US" sz="2000" dirty="0">
                <a:latin typeface="Century Gothic"/>
              </a:rPr>
              <a:t>Students will generally arrive about 30 minutes before the welcoming ceremony. If any teams ask you where to go, direct them to </a:t>
            </a:r>
            <a:r>
              <a:rPr lang="en-US" sz="2000">
                <a:latin typeface="Century Gothic"/>
              </a:rPr>
              <a:t>the registration </a:t>
            </a:r>
            <a:r>
              <a:rPr lang="en-US" sz="2000" dirty="0">
                <a:latin typeface="Century Gothic"/>
              </a:rPr>
              <a:t>table.</a:t>
            </a:r>
          </a:p>
          <a:p>
            <a:pPr marL="487045" indent="-487045"/>
            <a:r>
              <a:rPr lang="en-US" sz="2000" dirty="0">
                <a:latin typeface="Century Gothic"/>
              </a:rPr>
              <a:t>Keep an eye on the schedule, and make sure you are sticking to the timeline!</a:t>
            </a:r>
          </a:p>
          <a:p>
            <a:pPr marL="487045" indent="-487045"/>
            <a:r>
              <a:rPr lang="en-US" sz="2000" dirty="0">
                <a:latin typeface="Century Gothic"/>
              </a:rPr>
              <a:t>If you have any questions throughout the day, find a CDFW Nature Bowl Official or site coordinator.</a:t>
            </a:r>
            <a:r>
              <a:rPr lang="en-US" sz="1800" dirty="0">
                <a:latin typeface="Century Gothic"/>
              </a:rPr>
              <a:t> </a:t>
            </a:r>
          </a:p>
          <a:p>
            <a:pPr marL="487045" indent="-487045"/>
            <a:endParaRPr lang="en-US" sz="2550" dirty="0">
              <a:latin typeface="Century Gothic"/>
            </a:endParaRPr>
          </a:p>
        </p:txBody>
      </p:sp>
      <p:pic>
        <p:nvPicPr>
          <p:cNvPr id="5" name="Picture 4">
            <a:extLst>
              <a:ext uri="{FF2B5EF4-FFF2-40B4-BE49-F238E27FC236}">
                <a16:creationId xmlns:a16="http://schemas.microsoft.com/office/drawing/2014/main" id="{9E821528-1087-A8B0-8517-D0747F2DB9C2}"/>
              </a:ext>
            </a:extLst>
          </p:cNvPr>
          <p:cNvPicPr>
            <a:picLocks noChangeAspect="1"/>
          </p:cNvPicPr>
          <p:nvPr/>
        </p:nvPicPr>
        <p:blipFill>
          <a:blip r:embed="rId2"/>
          <a:stretch>
            <a:fillRect/>
          </a:stretch>
        </p:blipFill>
        <p:spPr>
          <a:xfrm>
            <a:off x="3105150" y="5886793"/>
            <a:ext cx="4829298" cy="3672167"/>
          </a:xfrm>
          <a:prstGeom prst="rect">
            <a:avLst/>
          </a:prstGeom>
        </p:spPr>
      </p:pic>
    </p:spTree>
    <p:extLst>
      <p:ext uri="{BB962C8B-B14F-4D97-AF65-F5344CB8AC3E}">
        <p14:creationId xmlns:p14="http://schemas.microsoft.com/office/powerpoint/2010/main" val="1157588495"/>
      </p:ext>
    </p:extLst>
  </p:cSld>
  <p:clrMapOvr>
    <a:masterClrMapping/>
  </p:clrMapOvr>
  <p:transition spd="med"/>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Kyoto">
  <a:themeElements>
    <a:clrScheme name="Kyoto">
      <a:dk1>
        <a:srgbClr val="000000"/>
      </a:dk1>
      <a:lt1>
        <a:srgbClr val="FFFFFF"/>
      </a:lt1>
      <a:dk2>
        <a:srgbClr val="A7A7A7"/>
      </a:dk2>
      <a:lt2>
        <a:srgbClr val="535353"/>
      </a:lt2>
      <a:accent1>
        <a:srgbClr val="56758A"/>
      </a:accent1>
      <a:accent2>
        <a:srgbClr val="828852"/>
      </a:accent2>
      <a:accent3>
        <a:srgbClr val="D5B682"/>
      </a:accent3>
      <a:accent4>
        <a:srgbClr val="BB5809"/>
      </a:accent4>
      <a:accent5>
        <a:srgbClr val="AB1701"/>
      </a:accent5>
      <a:accent6>
        <a:srgbClr val="792255"/>
      </a:accent6>
      <a:hlink>
        <a:srgbClr val="0000FF"/>
      </a:hlink>
      <a:folHlink>
        <a:srgbClr val="FF00FF"/>
      </a:folHlink>
    </a:clrScheme>
    <a:fontScheme name="Kyoto">
      <a:majorFont>
        <a:latin typeface="Helvetica Neue"/>
        <a:ea typeface="Helvetica Neue"/>
        <a:cs typeface="Helvetica Neue"/>
      </a:majorFont>
      <a:minorFont>
        <a:latin typeface="Helvetica"/>
        <a:ea typeface="Helvetica"/>
        <a:cs typeface="Helvetica"/>
      </a:minorFont>
    </a:fontScheme>
    <a:fmtScheme name="Kyo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A1D5C"/>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20000"/>
          </a:lnSpc>
          <a:spcBef>
            <a:spcPts val="0"/>
          </a:spcBef>
          <a:spcAft>
            <a:spcPts val="0"/>
          </a:spcAft>
          <a:buClrTx/>
          <a:buSzTx/>
          <a:buFontTx/>
          <a:buNone/>
          <a:tabLst/>
          <a:defRPr kumimoji="0" sz="3200" b="0" i="0" u="none" strike="noStrike" cap="none" spc="0" normalizeH="0" baseline="0">
            <a:ln>
              <a:noFill/>
            </a:ln>
            <a:solidFill>
              <a:srgbClr val="4F5C3F"/>
            </a:solidFill>
            <a:effectLst>
              <a:outerShdw blurRad="25400" dist="12700" rotWithShape="0">
                <a:srgbClr val="FFFFFF">
                  <a:alpha val="45000"/>
                </a:srgbClr>
              </a:outerShdw>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4bd6780-1bd0-4cae-992a-1c2299d4e4d2" xsi:nil="true"/>
    <lcf76f155ced4ddcb4097134ff3c332f xmlns="8f08ca74-ad56-4615-877f-a1c6d7acd24c">
      <Terms xmlns="http://schemas.microsoft.com/office/infopath/2007/PartnerControls"/>
    </lcf76f155ced4ddcb4097134ff3c332f>
    <Done_x002f_Pending_x003f_ xmlns="8f08ca74-ad56-4615-877f-a1c6d7acd24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96E3888ED65404284DB20A25927D779" ma:contentTypeVersion="19" ma:contentTypeDescription="Create a new document." ma:contentTypeScope="" ma:versionID="e5afb5fb89e4d6bbe8e51628b0e3eda1">
  <xsd:schema xmlns:xsd="http://www.w3.org/2001/XMLSchema" xmlns:xs="http://www.w3.org/2001/XMLSchema" xmlns:p="http://schemas.microsoft.com/office/2006/metadata/properties" xmlns:ns2="8f08ca74-ad56-4615-877f-a1c6d7acd24c" xmlns:ns3="94bd6780-1bd0-4cae-992a-1c2299d4e4d2" targetNamespace="http://schemas.microsoft.com/office/2006/metadata/properties" ma:root="true" ma:fieldsID="5b1559f4ff04be43f04f4473b123165d" ns2:_="" ns3:_="">
    <xsd:import namespace="8f08ca74-ad56-4615-877f-a1c6d7acd24c"/>
    <xsd:import namespace="94bd6780-1bd0-4cae-992a-1c2299d4e4d2"/>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Done_x002f_Pending_x003f_"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08ca74-ad56-4615-877f-a1c6d7acd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e31e3ec-82b2-4510-8c6c-8b9e0fefcef1"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Done_x002f_Pending_x003f_" ma:index="24" nillable="true" ma:displayName="Done/Pending?" ma:format="Dropdown" ma:internalName="Done_x002f_Pending_x003f_">
      <xsd:simpleType>
        <xsd:restriction base="dms:Choice">
          <xsd:enumeration value="Featured"/>
          <xsd:enumeration value="Current Feature"/>
          <xsd:enumeration value="Pending"/>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bd6780-1bd0-4cae-992a-1c2299d4e4d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b8805043-baaf-4709-9563-44ee0d37f982}" ma:internalName="TaxCatchAll" ma:showField="CatchAllData" ma:web="94bd6780-1bd0-4cae-992a-1c2299d4e4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9F482D-96EB-434C-A38F-EAFA66266E3F}">
  <ds:schemaRefs>
    <ds:schemaRef ds:uri="http://schemas.microsoft.com/office/infopath/2007/PartnerControls"/>
    <ds:schemaRef ds:uri="http://purl.org/dc/terms/"/>
    <ds:schemaRef ds:uri="http://purl.org/dc/dcmitype/"/>
    <ds:schemaRef ds:uri="http://schemas.microsoft.com/office/2006/metadata/properties"/>
    <ds:schemaRef ds:uri="http://schemas.openxmlformats.org/package/2006/metadata/core-properties"/>
    <ds:schemaRef ds:uri="http://purl.org/dc/elements/1.1/"/>
    <ds:schemaRef ds:uri="http://schemas.microsoft.com/office/2006/documentManagement/types"/>
    <ds:schemaRef ds:uri="94bd6780-1bd0-4cae-992a-1c2299d4e4d2"/>
    <ds:schemaRef ds:uri="8f08ca74-ad56-4615-877f-a1c6d7acd24c"/>
    <ds:schemaRef ds:uri="http://www.w3.org/XML/1998/namespace"/>
  </ds:schemaRefs>
</ds:datastoreItem>
</file>

<file path=customXml/itemProps2.xml><?xml version="1.0" encoding="utf-8"?>
<ds:datastoreItem xmlns:ds="http://schemas.openxmlformats.org/officeDocument/2006/customXml" ds:itemID="{460A9EA5-8DDE-41AE-BA97-3C9911BC171A}">
  <ds:schemaRefs>
    <ds:schemaRef ds:uri="http://schemas.microsoft.com/sharepoint/v3/contenttype/forms"/>
  </ds:schemaRefs>
</ds:datastoreItem>
</file>

<file path=customXml/itemProps3.xml><?xml version="1.0" encoding="utf-8"?>
<ds:datastoreItem xmlns:ds="http://schemas.openxmlformats.org/officeDocument/2006/customXml" ds:itemID="{35B92725-2E1E-4398-AA86-20DED5FFEE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08ca74-ad56-4615-877f-a1c6d7acd24c"/>
    <ds:schemaRef ds:uri="94bd6780-1bd0-4cae-992a-1c2299d4e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447</TotalTime>
  <Words>5739</Words>
  <Application>Microsoft Office PowerPoint</Application>
  <PresentationFormat>Custom</PresentationFormat>
  <Paragraphs>336</Paragraphs>
  <Slides>33</Slides>
  <Notes>15</Notes>
  <HiddenSlides>0</HiddenSlides>
  <MMClips>1</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Facet</vt:lpstr>
      <vt:lpstr>Nature Bowl 2025 Judge and Volunteer Training</vt:lpstr>
      <vt:lpstr>Nature Bowl 2025           Volunteer Training – 3/11/26</vt:lpstr>
      <vt:lpstr>What is Nature Bowl?</vt:lpstr>
      <vt:lpstr>Semi Finals</vt:lpstr>
      <vt:lpstr>Finals</vt:lpstr>
      <vt:lpstr>Nature Bowl Event Schedule</vt:lpstr>
      <vt:lpstr>The Role of Judges and Volunteers</vt:lpstr>
      <vt:lpstr>Preparing for Nature Bowl</vt:lpstr>
      <vt:lpstr>Event Day</vt:lpstr>
      <vt:lpstr>General Schedule</vt:lpstr>
      <vt:lpstr>Event Day (cont.)</vt:lpstr>
      <vt:lpstr>Scoring</vt:lpstr>
      <vt:lpstr>End of the Day</vt:lpstr>
      <vt:lpstr>PowerPoint Presentation</vt:lpstr>
      <vt:lpstr>Working with Kids</vt:lpstr>
      <vt:lpstr>A note about Coaches and Parent Chaperones</vt:lpstr>
      <vt:lpstr>Any Questions so far…?</vt:lpstr>
      <vt:lpstr>Let the games begin!</vt:lpstr>
      <vt:lpstr>Outdoor Investigations</vt:lpstr>
      <vt:lpstr> How it Works Each team will start at a different station along the trail, so that only one team is at a station at a time.   Each station will be marked along the trail with a numbered cone. Some questions may include a prop, such as binoculars, a field guide, or something representative of the area. The judge will read the lesson and question and then will write down exactly what the students say in response. The judge will not provide any additional context or prompting other than what is written on the question.  </vt:lpstr>
      <vt:lpstr>Nature Relay</vt:lpstr>
      <vt:lpstr>Nature Relay</vt:lpstr>
      <vt:lpstr>Team Problem Solving</vt:lpstr>
      <vt:lpstr>Sample Questions  3rd/4th grade:  Using at least four of the animal puppets in front of you, create a food web found in our region. Write down the animals of your food web and how they are connected, and identify a local habitat type where your food web occurs (90 seconds)   2. You are reporters. Write a simple, but complete caption for this nature photo. Include who, what, where, why and how. (2 minutes)      3. Choose one of the animals listed on the blue card in front of you. Write your word on the answer sheet. Act it out as a team for the other teams to guess. You will have 60 seconds to prepare and 30 seconds to act out the word you selected. You may not use sound effects. The other teams will have 30 seconds to write down their answer. Each team receives points when they correctly guess and when their acting is correctly guessed.     5th/6th  grade teams:  1. Name three types of wetlands found in California, three values of wetlands to wildlife, three values for people, and three current threats to wetlands. (3 minutes)   2. On the map provided, pick a California river. Follow the flow of that river from its origin to its drainage into the Pacific Ocean. Name three towns or cities it passes by. (90 seconds)   3. Match the animals with the term that most accurately describes their current status. (At-risk, native, invasive, resident, migratory) (60 seconds)  Select an animal/puppet and construct a five-part food chain appropriate for the animal (90 seconds).   </vt:lpstr>
      <vt:lpstr>Speedy Ringers</vt:lpstr>
      <vt:lpstr>Sample Questions  3rd/4th Grade 1. Name two reasons animals migrate. (Climate, food, to live) 2. Name one animal species that migrates on the Pacific Flyway. (Tundra swan, pintail duck, sandhill crane, fox sparrow)  3. Wildlife needs four basic things to survive. Humans need these things too! What are they? (Food, water, shelter, space)   5th/6th Grade 1. Name two renewable energy sources. (Solar, wind, geothermal, hydro) 2. I am a wild animal native to California. I will read a series of clues. As soon as you think you now what animal I am, ring in.  3.  What is a major cause of air pollution in California? (Automobile, wildfires) 4. Name two benefits and two problems of dams. (Recreation, power, irrigation, flood protection; disrupts natural migrations, prevents sediment distribution, alters and constricts wild rivers) </vt:lpstr>
      <vt:lpstr>Enviromercial</vt:lpstr>
      <vt:lpstr>PowerPoint Presentation</vt:lpstr>
      <vt:lpstr>PowerPoint Presentation</vt:lpstr>
      <vt:lpstr>PowerPoint Presentation</vt:lpstr>
      <vt:lpstr>PowerPoint Presentation</vt:lpstr>
      <vt:lpstr>Any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Sisneros, Julia@Wildlife</cp:lastModifiedBy>
  <cp:revision>55</cp:revision>
  <dcterms:modified xsi:type="dcterms:W3CDTF">2026-03-13T16:43:09Z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0x010100396E3888ED65404284DB20A25927D779</vt:lpwstr>
  </property>
  <property fmtid="{D5CDD505-2E9C-101B-9397-08002B2CF9AE}" pid="3" name="MediaServiceImageTags">
    <vt:lpwstr/>
  </property>
</Properties>
</file>