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71" r:id="rId2"/>
    <p:sldMasterId id="2147484271" r:id="rId3"/>
  </p:sldMasterIdLst>
  <p:notesMasterIdLst>
    <p:notesMasterId r:id="rId35"/>
  </p:notesMasterIdLst>
  <p:handoutMasterIdLst>
    <p:handoutMasterId r:id="rId36"/>
  </p:handoutMasterIdLst>
  <p:sldIdLst>
    <p:sldId id="523" r:id="rId4"/>
    <p:sldId id="515" r:id="rId5"/>
    <p:sldId id="516" r:id="rId6"/>
    <p:sldId id="517" r:id="rId7"/>
    <p:sldId id="518" r:id="rId8"/>
    <p:sldId id="519" r:id="rId9"/>
    <p:sldId id="454" r:id="rId10"/>
    <p:sldId id="400" r:id="rId11"/>
    <p:sldId id="402" r:id="rId12"/>
    <p:sldId id="390" r:id="rId13"/>
    <p:sldId id="419" r:id="rId14"/>
    <p:sldId id="420" r:id="rId15"/>
    <p:sldId id="338" r:id="rId16"/>
    <p:sldId id="392" r:id="rId17"/>
    <p:sldId id="366" r:id="rId18"/>
    <p:sldId id="405" r:id="rId19"/>
    <p:sldId id="506" r:id="rId20"/>
    <p:sldId id="489" r:id="rId21"/>
    <p:sldId id="490" r:id="rId22"/>
    <p:sldId id="491" r:id="rId23"/>
    <p:sldId id="492" r:id="rId24"/>
    <p:sldId id="507" r:id="rId25"/>
    <p:sldId id="511" r:id="rId26"/>
    <p:sldId id="532" r:id="rId27"/>
    <p:sldId id="522" r:id="rId28"/>
    <p:sldId id="505" r:id="rId29"/>
    <p:sldId id="477" r:id="rId30"/>
    <p:sldId id="520" r:id="rId31"/>
    <p:sldId id="521" r:id="rId32"/>
    <p:sldId id="534" r:id="rId33"/>
    <p:sldId id="533" r:id="rId34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herb" initials="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DFDFD"/>
    <a:srgbClr val="FF9900"/>
    <a:srgbClr val="33CCFF"/>
    <a:srgbClr val="FFFF00"/>
    <a:srgbClr val="2703FD"/>
    <a:srgbClr val="90821C"/>
    <a:srgbClr val="660033"/>
    <a:srgbClr val="D0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77724" autoAdjust="0"/>
  </p:normalViewPr>
  <p:slideViewPr>
    <p:cSldViewPr>
      <p:cViewPr varScale="1">
        <p:scale>
          <a:sx n="115" d="100"/>
          <a:sy n="115" d="100"/>
        </p:scale>
        <p:origin x="172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0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>
            <a:lvl1pPr defTabSz="93334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>
            <a:lvl1pPr algn="r" defTabSz="93334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defTabSz="93334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656CC868-7906-4C88-BB1A-9C3AA45F2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793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>
            <a:lvl1pPr defTabSz="93334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>
            <a:lvl1pPr algn="r" defTabSz="93334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6138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defTabSz="93334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0" tIns="46659" rIns="93320" bIns="4665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2A335924-0E67-47B9-8B7F-2159F1A99C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657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FEB6E11-622C-4B11-8EDC-4F226DE95344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I conducted initial marine IP sea-trials at five different locations around the southeastern USA.  Note the huge potential offshore titanium resources (warm colors; they stem from a huge USACE vibracore survey).  Active mining of titanium is taking place in Florida and New Jersey.</a:t>
            </a:r>
          </a:p>
        </p:txBody>
      </p:sp>
    </p:spTree>
    <p:extLst>
      <p:ext uri="{BB962C8B-B14F-4D97-AF65-F5344CB8AC3E}">
        <p14:creationId xmlns:p14="http://schemas.microsoft.com/office/powerpoint/2010/main" val="1567228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This sort of array could in theory sample the entire seawater column. Towed in parallel paths (“lawn-mower fashion”) it can provide a 3D image of where hydrocarbons are located. 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2461ED-A9B1-4169-8660-5C3B159BB222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71850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For a large (15m here) array spacing, we can “see” more than 20 meters below the seafloor, but have correspondingly less resolution. A hybrid streamer design will allow us to get both depth AND resolution, however. 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29D311-8245-4EFE-AD17-350B60077E47}" type="slidenum">
              <a:rPr lang="en-US" altLang="en-US" sz="1200" smtClean="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94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1.2 billion dollar clean-up effort diluted bitumen (heavy tar sands)</a:t>
            </a:r>
          </a:p>
          <a:p>
            <a:r>
              <a:rPr lang="en-US" dirty="0"/>
              <a:t>A reasonable case can be made that IP would have</a:t>
            </a:r>
            <a:r>
              <a:rPr lang="en-US" baseline="0" dirty="0"/>
              <a:t> had a significant impact on cost reductions in the clean up effort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35924-0E67-47B9-8B7F-2159F1A99C9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946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 peer-reviewed academic journal article on the concept of using seawater capacitance (previously considered an oxymoron) as a proxy for mapping and characterizing hydrocarbons in rivers and ocean water. 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39CB66-2FFA-410D-9E8F-F8326C9D6954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2433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 peer-reviewed general publication describing the marine IP technology.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5519B2B-4EB1-447E-B282-AF39D40A4E6D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8650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N = 1 is the shallowest depth – in this case where most of the titanium oxide is located. The array can detect ilmenite to at least 20 meters.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4B96BC-7D45-439C-A0E8-65DF2B36C431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8985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This figure shows how resolution diminishes with increasing depth.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54C96E-302D-46A8-9388-44DDCFB112D7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66667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The Deepwater Horizon blowout, April 2010.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2F680D-2818-435D-BFF5-C818193691A1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1879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Older means for tracking oil on the seafloor involved dropping chains and cannon-ball anchors wrapped in Huggies to see if a point on the river floor or ocean floor had any oil on it. Really. Using U/V light on a sensor towed through the water detects oil up to 2 cm away… but the sensor is then fouled and thus compromised by that oil. 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32F27A7-8B90-4598-BF0E-55FD6421082D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6955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This is the critical conceptual step: the topological equivalency.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EC5AFE-F37A-41DF-8E9D-06C18B561C1B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2498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A41875-5D09-456A-9798-FE0571515624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3635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This is HUGELY significant. It means we can track and quantify a dispersed oil plume in real time, but that we can also estimate the average droplet-size. This latter means we can actually monitor bio-degradation as it is taking place. Another hugely significant point: on land a 4-person crew can make about 100 IP measurements in a day. With the South Africa array we were measuring 50,000 stations a day. 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A3545D-13F3-47E8-A8D5-A0DBD25B8B80}" type="slidenum">
              <a:rPr lang="en-US" altLang="en-US" sz="1200" smtClean="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6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This is a more sophisticated laboratory designed to track behavior of oil and dispersants in sediments in the most realistic manner possible... Short of dumping some nasty stuff into a river or estuary or Sound somewhere.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A648B1-5E1B-4C42-B2FE-2EBB524674E9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5002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34564-0D62-444C-965C-032E37C8C548}" type="datetime1">
              <a:rPr lang="en-US" smtClean="0"/>
              <a:t>2/25/2017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ED69B-F102-4AB4-ABB9-25D9FA156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94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DC2F5-8E21-4696-A639-74F7BCB0EB63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1932C-C08C-4A25-B0C1-143DDB2FF3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1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95812-45E5-4EAC-81F5-E9AC2C0DD737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9A7FC-4F30-42C2-BBAB-3DAC1A31E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593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A3C58E8-6C1B-4B2A-B19C-BFAE01DB4F6D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F1E485-FC0A-4FA7-8D82-F35E84C8A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51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7526671-5B1B-4D55-A19D-33EDD090A2B2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D4B0837-6FE0-4799-BCCC-464701492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56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A878A20-3AAD-449A-9CF4-5C94A617DD20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8A686C-504E-49F9-A8E3-228DE1AC5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80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BA2A63-C398-4A03-9CAB-68B08707574E}" type="datetime1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5D6828-803F-4976-BDD2-70C644FA9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42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A9171DF-8EE7-4A47-B5D1-D6B145A18A10}" type="datetime1">
              <a:rPr lang="en-US" smtClean="0"/>
              <a:t>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064C449-0321-42C4-9938-46117F9A5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0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0763FDC-1C6B-46A3-BFCD-BB5066D6203E}" type="datetime1">
              <a:rPr lang="en-US" smtClean="0"/>
              <a:t>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08CD40-BE60-43C2-8995-58B478594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63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FD9D266-E380-4A91-AFC8-EE00E017BDD3}" type="datetime1">
              <a:rPr lang="en-US" smtClean="0"/>
              <a:t>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C8E679B-B6F3-4B21-A518-44FD34B78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3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40A7E1-F8C1-4305-ABEA-0F85CB7223E5}" type="datetime1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21B675-F3A8-4E40-A599-834DBC184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8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BD190-EE57-45B2-9B6A-CE4C4641EA7C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DE0D8-3319-49CB-A4F8-3D16FA49F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169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9B6DF0-57A5-4CC0-8BA2-48275D1995F1}" type="datetime1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2728DC1-4B5B-413C-9A7C-D9457A5D0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6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7A4EB1-4E35-4F21-B855-381EE6F94454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948014-BB5A-4EB1-B1C1-6B899876B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0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3385C9-88C0-427E-B3E3-AC524B3EFDA8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ED8A9-F53B-4F8B-B225-9CE2017B3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75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CFFD-A2B9-40DE-9EC1-90A659F22D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90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83D1-49C8-4CB0-8AE3-9B1A6CE3EF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55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58E5-F564-47CD-B928-CEAA183444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30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233C-60E4-48E9-B9D6-13039A2C44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90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BFF4-5AD7-4EF3-AB30-C40ACC88AB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02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D5A25-5F95-4AD3-99BB-5C1C223CDC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8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3EAD-F7CD-44D4-A2CD-4177770927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1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7CB1-1378-472F-A3BF-2CD2B615C01F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0A568-39FB-49FF-8B64-75E48FCEB5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410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69F-B329-4A8F-A96F-67D2B7D3C5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8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949-CD8A-4DD8-8E08-45CAEC2724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54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EB59-54F9-49A9-8B1E-4BF10A07DB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56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A327-AE52-4961-B0D7-06B75A7892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9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E532F-A939-4C92-8991-58DCAF823FE1}" type="datetime1">
              <a:rPr lang="en-US" smtClean="0"/>
              <a:t>2/25/2017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C0A2C-F0C6-4D2B-B2AD-5DDD47D79E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59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770C-6866-4EE4-B469-CCA99A651AE2}" type="datetime1">
              <a:rPr lang="en-US" smtClean="0"/>
              <a:t>2/25/2017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34CB5-D7A8-4E7E-B2BA-61A14277AE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37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0449-9D7B-4638-BE2E-06A6AFBC3864}" type="datetime1">
              <a:rPr lang="en-US" smtClean="0"/>
              <a:t>2/25/2017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F841-714B-40D4-86A6-2D7831E13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32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9B4C0-6FEB-42F6-AFF8-53682A559D05}" type="datetime1">
              <a:rPr lang="en-US" smtClean="0"/>
              <a:t>2/25/2017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64889-5D1E-4738-98F5-880FE12D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35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50859-FC31-40C0-862C-7B7C0C84AE0A}" type="datetime1">
              <a:rPr lang="en-US" smtClean="0"/>
              <a:t>2/25/2017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B341B-4281-49FD-9623-A9E58DAB8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91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57F6-3085-4D6C-8CDA-0522F06621FD}" type="datetime1">
              <a:rPr lang="en-US" smtClean="0"/>
              <a:t>2/25/2017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F817-3098-4C74-93E2-2FBDB138A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93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032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4" name="AutoShape 5"/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4F1CCC7F-3814-46BE-82F2-4A9E640FF183}" type="datetime1">
              <a:rPr lang="en-US" smtClean="0"/>
              <a:t>2/25/2017</a:t>
            </a:fld>
            <a:endParaRPr lang="en-US"/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5171891-56FA-4BBA-B92E-21C4968FD2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A24A9F0-21A0-41E1-A23A-E758173DF3AB}" type="datetime1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4F53E99-9349-4ECA-B15C-901BC6032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hf sldNum="0"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648B5F7-A2F2-4AB4-9984-93AE939BE0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2/25/2017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This information is privileged and confidential. Copying is prohibited.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87BF3F1-F21C-4453-881E-97AD2A9BED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009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69692"/>
            <a:ext cx="6858000" cy="1123897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C00000"/>
                </a:solidFill>
              </a:rPr>
              <a:t>Marine Induced Polarization</a:t>
            </a:r>
            <a:br>
              <a:rPr lang="en-US" altLang="en-US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 New Electrical Water-Pollution Detection Technology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2617"/>
            <a:ext cx="9144000" cy="21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23" y="5322064"/>
            <a:ext cx="1554956" cy="62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31896"/>
            <a:ext cx="1577579" cy="58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73465" y="5415907"/>
            <a:ext cx="6346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Mike Williamson, Jeff Frank, Herb Barrow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3465" y="4662958"/>
            <a:ext cx="2039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Jeff Wynn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230505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004849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tse1.mm.bing.net/th?&amp;id=OIP.M37d4c2974be9eea2302fbffaf0b0c03eo0&amp;w=299&amp;h=187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170613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914400" y="685800"/>
            <a:ext cx="722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In 2010 something caught everyone’s attention.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09600"/>
            <a:ext cx="7239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There has just </a:t>
            </a:r>
            <a:r>
              <a:rPr lang="en-US" b="1" i="1" dirty="0">
                <a:solidFill>
                  <a:srgbClr val="FF0000"/>
                </a:solidFill>
              </a:rPr>
              <a:t>GOT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to be something better than dragging a diaper-covered ball-anchor on a chain through water to look for drifting or sunken oil!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057400"/>
            <a:ext cx="4848976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019800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>
                <a:solidFill>
                  <a:schemeClr val="accent1"/>
                </a:solidFill>
              </a:rPr>
              <a:t>Columbia River ~ 20 years ago.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04800"/>
            <a:ext cx="80137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1066800" y="5059363"/>
            <a:ext cx="7086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A thought-experiment: the IP effect is capacitive in behavior…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C00000"/>
                </a:solidFill>
              </a:rPr>
              <a:t>Oil in seawater </a:t>
            </a:r>
            <a:r>
              <a:rPr lang="en-US" altLang="en-US" sz="2800" u="sng">
                <a:solidFill>
                  <a:srgbClr val="C00000"/>
                </a:solidFill>
              </a:rPr>
              <a:t>should behave the same</a:t>
            </a:r>
            <a:r>
              <a:rPr lang="en-US" altLang="en-US" sz="280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914400" y="457200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To address this, start with a topological equivalency…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609600" y="61722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660033"/>
                </a:solidFill>
              </a:rPr>
              <a:t>This is the first laboratory IP configuration set up for oil.</a:t>
            </a:r>
          </a:p>
        </p:txBody>
      </p:sp>
      <p:sp>
        <p:nvSpPr>
          <p:cNvPr id="51204" name="Rectangle 1"/>
          <p:cNvSpPr>
            <a:spLocks noChangeArrowheads="1"/>
          </p:cNvSpPr>
          <p:nvPr/>
        </p:nvSpPr>
        <p:spPr bwMode="auto">
          <a:xfrm>
            <a:off x="609600" y="228600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…so I decided to experiment with detection of dispersed oil…</a:t>
            </a:r>
          </a:p>
        </p:txBody>
      </p:sp>
      <p:sp>
        <p:nvSpPr>
          <p:cNvPr id="51205" name="TextBox 1"/>
          <p:cNvSpPr txBox="1">
            <a:spLocks noChangeArrowheads="1"/>
          </p:cNvSpPr>
          <p:nvPr/>
        </p:nvSpPr>
        <p:spPr bwMode="auto">
          <a:xfrm>
            <a:off x="7200900" y="2828925"/>
            <a:ext cx="1295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Titrating multi-vis oil into...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seawater</a:t>
            </a:r>
          </a:p>
        </p:txBody>
      </p:sp>
      <p:cxnSp>
        <p:nvCxnSpPr>
          <p:cNvPr id="51206" name="Straight Arrow Connector 3"/>
          <p:cNvCxnSpPr>
            <a:cxnSpLocks noChangeShapeType="1"/>
            <a:stCxn id="51205" idx="0"/>
          </p:cNvCxnSpPr>
          <p:nvPr/>
        </p:nvCxnSpPr>
        <p:spPr bwMode="auto">
          <a:xfrm flipH="1" flipV="1">
            <a:off x="7010400" y="1828800"/>
            <a:ext cx="838200" cy="10001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07" name="Straight Arrow Connector 8"/>
          <p:cNvCxnSpPr>
            <a:cxnSpLocks noChangeShapeType="1"/>
          </p:cNvCxnSpPr>
          <p:nvPr/>
        </p:nvCxnSpPr>
        <p:spPr bwMode="auto">
          <a:xfrm flipH="1" flipV="1">
            <a:off x="6705600" y="4419600"/>
            <a:ext cx="495300" cy="1254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08" name="TextBox 1"/>
          <p:cNvSpPr txBox="1">
            <a:spLocks noChangeArrowheads="1"/>
          </p:cNvSpPr>
          <p:nvPr/>
        </p:nvSpPr>
        <p:spPr bwMode="auto">
          <a:xfrm>
            <a:off x="76200" y="556895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Receiver</a:t>
            </a:r>
          </a:p>
        </p:txBody>
      </p:sp>
      <p:sp>
        <p:nvSpPr>
          <p:cNvPr id="51209" name="TextBox 2"/>
          <p:cNvSpPr txBox="1">
            <a:spLocks noChangeArrowheads="1"/>
          </p:cNvSpPr>
          <p:nvPr/>
        </p:nvSpPr>
        <p:spPr bwMode="auto">
          <a:xfrm>
            <a:off x="5257800" y="2108200"/>
            <a:ext cx="1606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Transmitter</a:t>
            </a:r>
          </a:p>
        </p:txBody>
      </p:sp>
      <p:sp>
        <p:nvSpPr>
          <p:cNvPr id="51210" name="TextBox 3"/>
          <p:cNvSpPr txBox="1">
            <a:spLocks noChangeArrowheads="1"/>
          </p:cNvSpPr>
          <p:nvPr/>
        </p:nvSpPr>
        <p:spPr bwMode="auto">
          <a:xfrm>
            <a:off x="5105400" y="4803775"/>
            <a:ext cx="297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Four-Mesh Electrode (Wenner) Sample Cell</a:t>
            </a:r>
          </a:p>
        </p:txBody>
      </p:sp>
      <p:cxnSp>
        <p:nvCxnSpPr>
          <p:cNvPr id="51211" name="Straight Arrow Connector 5"/>
          <p:cNvCxnSpPr>
            <a:cxnSpLocks noChangeShapeType="1"/>
          </p:cNvCxnSpPr>
          <p:nvPr/>
        </p:nvCxnSpPr>
        <p:spPr bwMode="auto">
          <a:xfrm flipV="1">
            <a:off x="6019800" y="4419600"/>
            <a:ext cx="76200" cy="384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12" name="Straight Arrow Connector 8"/>
          <p:cNvCxnSpPr>
            <a:cxnSpLocks noChangeShapeType="1"/>
          </p:cNvCxnSpPr>
          <p:nvPr/>
        </p:nvCxnSpPr>
        <p:spPr bwMode="auto">
          <a:xfrm flipV="1">
            <a:off x="6553200" y="4670425"/>
            <a:ext cx="381000" cy="258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2213"/>
            <a:ext cx="80772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304800" y="5216525"/>
            <a:ext cx="830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ea typeface="MS PGothic" panose="020B0600070205080204" pitchFamily="34" charset="-128"/>
              </a:rPr>
              <a:t>…these results beat </a:t>
            </a:r>
            <a:r>
              <a:rPr lang="en-US" altLang="en-US" sz="2000" b="1" i="1" u="sng">
                <a:solidFill>
                  <a:srgbClr val="C00000"/>
                </a:solidFill>
                <a:ea typeface="MS PGothic" panose="020B0600070205080204" pitchFamily="34" charset="-128"/>
              </a:rPr>
              <a:t>ALL</a:t>
            </a:r>
            <a:r>
              <a:rPr lang="en-US" altLang="en-US" sz="2000" b="1">
                <a:solidFill>
                  <a:srgbClr val="002060"/>
                </a:solidFill>
                <a:ea typeface="MS PGothic" panose="020B0600070205080204" pitchFamily="34" charset="-128"/>
              </a:rPr>
              <a:t> expectations.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i="1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sp>
        <p:nvSpPr>
          <p:cNvPr id="53252" name="Rectangle 1"/>
          <p:cNvSpPr>
            <a:spLocks noChangeArrowheads="1"/>
          </p:cNvSpPr>
          <p:nvPr/>
        </p:nvSpPr>
        <p:spPr bwMode="auto">
          <a:xfrm>
            <a:off x="495300" y="304800"/>
            <a:ext cx="811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</a:rPr>
              <a:t>Hydrocarbons in seawater gave the strongest IP response </a:t>
            </a:r>
            <a:r>
              <a:rPr lang="en-US" altLang="en-US" sz="2400" b="1" i="1" dirty="0">
                <a:solidFill>
                  <a:srgbClr val="FF0000"/>
                </a:solidFill>
              </a:rPr>
              <a:t>EVER</a:t>
            </a:r>
            <a:r>
              <a:rPr lang="en-US" alt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576263" y="527050"/>
            <a:ext cx="79581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We set up a more sophisticated laboratory in Seattle…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26234" r="2" b="23611"/>
          <a:stretch>
            <a:fillRect/>
          </a:stretch>
        </p:blipFill>
        <p:spPr bwMode="auto">
          <a:xfrm>
            <a:off x="674688" y="1295400"/>
            <a:ext cx="4589462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2" descr="C:\Users\Curtis\Documents\1WA\1 IP Presentations\1 BAP\WP_20150513_12_50_13_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255838"/>
            <a:ext cx="2747962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3773488"/>
            <a:ext cx="4589462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Box 2"/>
          <p:cNvSpPr txBox="1">
            <a:spLocks noChangeArrowheads="1"/>
          </p:cNvSpPr>
          <p:nvPr/>
        </p:nvSpPr>
        <p:spPr bwMode="auto">
          <a:xfrm>
            <a:off x="5689600" y="1049338"/>
            <a:ext cx="2900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…and we can now detect hydrocarbons down to </a:t>
            </a:r>
            <a:r>
              <a:rPr lang="en-US" altLang="en-US" sz="2400" u="sng" dirty="0">
                <a:solidFill>
                  <a:srgbClr val="C00000"/>
                </a:solidFill>
              </a:rPr>
              <a:t>2 ppm</a:t>
            </a:r>
          </a:p>
        </p:txBody>
      </p:sp>
      <p:sp>
        <p:nvSpPr>
          <p:cNvPr id="55303" name="TextBox 1"/>
          <p:cNvSpPr txBox="1">
            <a:spLocks noChangeArrowheads="1"/>
          </p:cNvSpPr>
          <p:nvPr/>
        </p:nvSpPr>
        <p:spPr bwMode="auto">
          <a:xfrm>
            <a:off x="5717427" y="5091457"/>
            <a:ext cx="2747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[We’ve started lab experiments with dispersants and oil combinations.]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295400"/>
            <a:ext cx="79089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685800" y="4572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One of several possible configurations for the deep ocean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Array Conf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400"/>
            <a:ext cx="9144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1"/>
          <p:cNvSpPr txBox="1">
            <a:spLocks noChangeArrowheads="1"/>
          </p:cNvSpPr>
          <p:nvPr/>
        </p:nvSpPr>
        <p:spPr bwMode="auto">
          <a:xfrm>
            <a:off x="347663" y="553085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</a:rPr>
              <a:t>The South African Array achieved a depth-penetration of 20+ meters</a:t>
            </a:r>
          </a:p>
        </p:txBody>
      </p:sp>
      <p:sp>
        <p:nvSpPr>
          <p:cNvPr id="59396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8305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ea typeface="MS PGothic" panose="020B0600070205080204" pitchFamily="34" charset="-128"/>
              </a:rPr>
              <a:t>A River-Bottom or Seafloor configuration.</a:t>
            </a:r>
            <a:endParaRPr lang="en-US" altLang="en-US" sz="2400" dirty="0">
              <a:solidFill>
                <a:srgbClr val="EAEAEA"/>
              </a:solidFill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ea typeface="MS PGothic" panose="020B0600070205080204" pitchFamily="34" charset="-128"/>
              </a:rPr>
              <a:t>Investigation range is primarily dependent on electrode spacing: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ea typeface="MS PGothic" panose="020B0600070205080204" pitchFamily="34" charset="-128"/>
              </a:rPr>
              <a:t>The trade-off is thus </a:t>
            </a:r>
            <a:r>
              <a:rPr lang="en-US" altLang="en-US" sz="2400" b="1" i="1" dirty="0">
                <a:solidFill>
                  <a:srgbClr val="002060"/>
                </a:solidFill>
                <a:ea typeface="MS PGothic" panose="020B0600070205080204" pitchFamily="34" charset="-128"/>
              </a:rPr>
              <a:t>Resolution vs. Depth of Penetration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120775"/>
            <a:ext cx="803275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5625" y="381000"/>
            <a:ext cx="8032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Eagle Harbor Superfund Site, Puget Sound</a:t>
            </a: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6400800" y="2590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Seattle</a:t>
            </a:r>
          </a:p>
        </p:txBody>
      </p:sp>
      <p:cxnSp>
        <p:nvCxnSpPr>
          <p:cNvPr id="61445" name="Straight Arrow Connector 5"/>
          <p:cNvCxnSpPr>
            <a:cxnSpLocks noChangeShapeType="1"/>
          </p:cNvCxnSpPr>
          <p:nvPr/>
        </p:nvCxnSpPr>
        <p:spPr bwMode="auto">
          <a:xfrm>
            <a:off x="7162800" y="2774950"/>
            <a:ext cx="990600" cy="1206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4495800" y="3052763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Former Wyckoff Plant</a:t>
            </a:r>
          </a:p>
        </p:txBody>
      </p:sp>
      <p:cxnSp>
        <p:nvCxnSpPr>
          <p:cNvPr id="61447" name="Straight Arrow Connector 8"/>
          <p:cNvCxnSpPr>
            <a:cxnSpLocks noChangeShapeType="1"/>
            <a:stCxn id="61446" idx="1"/>
          </p:cNvCxnSpPr>
          <p:nvPr/>
        </p:nvCxnSpPr>
        <p:spPr bwMode="auto">
          <a:xfrm flipH="1" flipV="1">
            <a:off x="3429000" y="3352800"/>
            <a:ext cx="1066800" cy="222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48" name="TextBox 9"/>
          <p:cNvSpPr txBox="1">
            <a:spLocks noChangeArrowheads="1"/>
          </p:cNvSpPr>
          <p:nvPr/>
        </p:nvSpPr>
        <p:spPr bwMode="auto">
          <a:xfrm>
            <a:off x="6553200" y="5486400"/>
            <a:ext cx="203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Google Earth</a:t>
            </a:r>
          </a:p>
        </p:txBody>
      </p:sp>
      <p:sp>
        <p:nvSpPr>
          <p:cNvPr id="61449" name="TextBox 11"/>
          <p:cNvSpPr txBox="1">
            <a:spLocks noChangeArrowheads="1"/>
          </p:cNvSpPr>
          <p:nvPr/>
        </p:nvSpPr>
        <p:spPr bwMode="auto">
          <a:xfrm>
            <a:off x="603070" y="3330575"/>
            <a:ext cx="1568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Ferry Terminal</a:t>
            </a:r>
          </a:p>
        </p:txBody>
      </p:sp>
      <p:cxnSp>
        <p:nvCxnSpPr>
          <p:cNvPr id="61450" name="Straight Arrow Connector 13"/>
          <p:cNvCxnSpPr>
            <a:cxnSpLocks noChangeShapeType="1"/>
          </p:cNvCxnSpPr>
          <p:nvPr/>
        </p:nvCxnSpPr>
        <p:spPr bwMode="auto">
          <a:xfrm flipV="1">
            <a:off x="1698625" y="2960688"/>
            <a:ext cx="331788" cy="4683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51" name="TextBox 14"/>
          <p:cNvSpPr txBox="1">
            <a:spLocks noChangeArrowheads="1"/>
          </p:cNvSpPr>
          <p:nvPr/>
        </p:nvSpPr>
        <p:spPr bwMode="auto">
          <a:xfrm>
            <a:off x="4495800" y="4178300"/>
            <a:ext cx="11635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August IP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Profiling</a:t>
            </a:r>
          </a:p>
        </p:txBody>
      </p:sp>
      <p:cxnSp>
        <p:nvCxnSpPr>
          <p:cNvPr id="61452" name="Straight Arrow Connector 16"/>
          <p:cNvCxnSpPr>
            <a:cxnSpLocks noChangeShapeType="1"/>
            <a:stCxn id="61451" idx="1"/>
          </p:cNvCxnSpPr>
          <p:nvPr/>
        </p:nvCxnSpPr>
        <p:spPr bwMode="auto">
          <a:xfrm flipH="1" flipV="1">
            <a:off x="3962400" y="4178300"/>
            <a:ext cx="533400" cy="32316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53" name="TextBox 21"/>
          <p:cNvSpPr txBox="1">
            <a:spLocks noChangeArrowheads="1"/>
          </p:cNvSpPr>
          <p:nvPr/>
        </p:nvSpPr>
        <p:spPr bwMode="auto">
          <a:xfrm>
            <a:off x="5294313" y="4660900"/>
            <a:ext cx="1281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Calibration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Profiling</a:t>
            </a:r>
          </a:p>
        </p:txBody>
      </p:sp>
      <p:cxnSp>
        <p:nvCxnSpPr>
          <p:cNvPr id="61454" name="Straight Arrow Connector 23"/>
          <p:cNvCxnSpPr>
            <a:cxnSpLocks noChangeShapeType="1"/>
          </p:cNvCxnSpPr>
          <p:nvPr/>
        </p:nvCxnSpPr>
        <p:spPr bwMode="auto">
          <a:xfrm flipV="1">
            <a:off x="6400800" y="4548188"/>
            <a:ext cx="304800" cy="2524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55" name="Straight Arrow Connector 27"/>
          <p:cNvCxnSpPr>
            <a:cxnSpLocks noChangeShapeType="1"/>
          </p:cNvCxnSpPr>
          <p:nvPr/>
        </p:nvCxnSpPr>
        <p:spPr bwMode="auto">
          <a:xfrm>
            <a:off x="6289675" y="5194300"/>
            <a:ext cx="644525" cy="2921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/>
          <p:cNvCxnSpPr/>
          <p:nvPr/>
        </p:nvCxnSpPr>
        <p:spPr bwMode="auto">
          <a:xfrm flipH="1">
            <a:off x="2895600" y="2774950"/>
            <a:ext cx="76200" cy="6000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166196" y="241102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Run 6 South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985096" y="2688024"/>
            <a:ext cx="215304" cy="1480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200400"/>
            <a:ext cx="8088313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…By 1994, EPA had removed 29,000 tons of creosote 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sludge, 100,000 gallons of oil, 430 square yards of asbestos,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a block of almost-pure naphthalene the size of a small car.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 the following eight years, they also treated 370 million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gallons of groundwater and removed 100,000 gallons of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non-aqueous phase liquids (NAPL).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However, it is estimated that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approximately a million </a:t>
            </a:r>
          </a:p>
          <a:p>
            <a:pPr>
              <a:defRPr/>
            </a:pP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gallons of NAPL remain at the site…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1611313" y="762000"/>
            <a:ext cx="54054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C00000"/>
                </a:solidFill>
              </a:rPr>
              <a:t>The Eagle Harbor/Wyckoff Site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IP Trials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752600"/>
            <a:ext cx="78232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 wood-treatment plant operated here for 85 years; it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was declared a Superfund site in 1987. The wood-treatment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process involved PAH’s, PCP’s, carrier oils, &amp; dioxins/furans.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62410" y="1276229"/>
            <a:ext cx="8023024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300" b="1" dirty="0">
                <a:solidFill>
                  <a:srgbClr val="002060"/>
                </a:solidFill>
              </a:rPr>
              <a:t>USGS Marine Induced Polarization Technology (Marine IP)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4523" y="2133479"/>
            <a:ext cx="8090912" cy="264637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800" b="1" i="1" dirty="0">
                <a:solidFill>
                  <a:srgbClr val="002060"/>
                </a:solidFill>
              </a:rPr>
              <a:t>HISTORY</a:t>
            </a:r>
          </a:p>
          <a:p>
            <a:pPr>
              <a:defRPr/>
            </a:pPr>
            <a:r>
              <a:rPr lang="en-US" altLang="en-US" sz="1800" b="1" dirty="0">
                <a:solidFill>
                  <a:srgbClr val="002060"/>
                </a:solidFill>
              </a:rPr>
              <a:t>Induced Polarization (“IP”)</a:t>
            </a:r>
          </a:p>
          <a:p>
            <a:pPr lvl="1">
              <a:defRPr/>
            </a:pPr>
            <a:r>
              <a:rPr lang="en-US" altLang="en-US" sz="1800" dirty="0">
                <a:solidFill>
                  <a:srgbClr val="002060"/>
                </a:solidFill>
              </a:rPr>
              <a:t>first observed by Conrad Schlumberger in 1912</a:t>
            </a:r>
          </a:p>
          <a:p>
            <a:pPr lvl="1">
              <a:defRPr/>
            </a:pPr>
            <a:r>
              <a:rPr lang="en-US" altLang="en-US" sz="1800" dirty="0">
                <a:solidFill>
                  <a:srgbClr val="002060"/>
                </a:solidFill>
              </a:rPr>
              <a:t>first published in 1920.</a:t>
            </a:r>
          </a:p>
          <a:p>
            <a:pPr>
              <a:defRPr/>
            </a:pPr>
            <a:r>
              <a:rPr lang="en-US" altLang="en-US" sz="1800" b="1" i="1" u="sng" dirty="0">
                <a:solidFill>
                  <a:srgbClr val="002060"/>
                </a:solidFill>
              </a:rPr>
              <a:t>Marine</a:t>
            </a:r>
            <a:r>
              <a:rPr lang="en-US" altLang="en-US" sz="1800" b="1" i="1" dirty="0">
                <a:solidFill>
                  <a:srgbClr val="002060"/>
                </a:solidFill>
              </a:rPr>
              <a:t> IP</a:t>
            </a:r>
            <a:r>
              <a:rPr lang="en-US" altLang="en-US" sz="1800" b="1" dirty="0">
                <a:solidFill>
                  <a:srgbClr val="002060"/>
                </a:solidFill>
              </a:rPr>
              <a:t>: </a:t>
            </a:r>
            <a:r>
              <a:rPr lang="en-US" altLang="en-US" sz="1800" dirty="0">
                <a:solidFill>
                  <a:srgbClr val="002060"/>
                </a:solidFill>
              </a:rPr>
              <a:t>Developed by the US Geological Survey.</a:t>
            </a:r>
          </a:p>
          <a:p>
            <a:pPr>
              <a:defRPr/>
            </a:pPr>
            <a:r>
              <a:rPr lang="en-US" altLang="en-US" sz="1800" b="1" dirty="0">
                <a:solidFill>
                  <a:srgbClr val="002060"/>
                </a:solidFill>
              </a:rPr>
              <a:t>Two patents for mineral mapping </a:t>
            </a:r>
            <a:r>
              <a:rPr lang="en-US" altLang="en-US" sz="1800" dirty="0">
                <a:solidFill>
                  <a:srgbClr val="002060"/>
                </a:solidFill>
              </a:rPr>
              <a:t>awarded 2001; </a:t>
            </a:r>
          </a:p>
          <a:p>
            <a:pPr>
              <a:defRPr/>
            </a:pPr>
            <a:r>
              <a:rPr lang="en-US" altLang="en-US" sz="1800" b="1" dirty="0">
                <a:solidFill>
                  <a:srgbClr val="002060"/>
                </a:solidFill>
              </a:rPr>
              <a:t>Third Patent for oil-hunting </a:t>
            </a:r>
            <a:r>
              <a:rPr lang="en-US" altLang="en-US" sz="1800" dirty="0">
                <a:solidFill>
                  <a:srgbClr val="002060"/>
                </a:solidFill>
              </a:rPr>
              <a:t>awarded in 2013;</a:t>
            </a:r>
          </a:p>
          <a:p>
            <a:pPr>
              <a:defRPr/>
            </a:pPr>
            <a:endParaRPr lang="en-US" altLang="en-US" sz="1800" dirty="0">
              <a:solidFill>
                <a:srgbClr val="00206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en-US" sz="1800" b="1" i="1" dirty="0">
                <a:solidFill>
                  <a:srgbClr val="002060"/>
                </a:solidFill>
              </a:rPr>
              <a:t>SEA-TRIAL LOCATIONS</a:t>
            </a:r>
            <a:endParaRPr lang="en-US" altLang="en-US" sz="1800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524" y="4517762"/>
            <a:ext cx="8063611" cy="147732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altLang="en-US" sz="1800" baseline="30000" dirty="0">
                <a:solidFill>
                  <a:srgbClr val="002060"/>
                </a:solidFill>
              </a:rPr>
              <a:t>1</a:t>
            </a:r>
            <a:r>
              <a:rPr lang="en-US" altLang="en-US" sz="1800" dirty="0">
                <a:solidFill>
                  <a:srgbClr val="002060"/>
                </a:solidFill>
              </a:rPr>
              <a:t>Virginia</a:t>
            </a:r>
          </a:p>
          <a:p>
            <a:r>
              <a:rPr lang="en-US" altLang="en-US" sz="1800" baseline="30000" dirty="0">
                <a:solidFill>
                  <a:srgbClr val="002060"/>
                </a:solidFill>
              </a:rPr>
              <a:t>2</a:t>
            </a:r>
            <a:r>
              <a:rPr lang="en-US" altLang="en-US" sz="1800" dirty="0">
                <a:solidFill>
                  <a:srgbClr val="002060"/>
                </a:solidFill>
              </a:rPr>
              <a:t>Savannah, GA</a:t>
            </a:r>
          </a:p>
          <a:p>
            <a:r>
              <a:rPr lang="en-US" altLang="en-US" sz="1800" baseline="30000" dirty="0">
                <a:solidFill>
                  <a:srgbClr val="002060"/>
                </a:solidFill>
              </a:rPr>
              <a:t>3</a:t>
            </a:r>
            <a:r>
              <a:rPr lang="en-US" altLang="en-US" sz="1800" dirty="0">
                <a:solidFill>
                  <a:srgbClr val="002060"/>
                </a:solidFill>
              </a:rPr>
              <a:t>Egmont Shoals SW Florida</a:t>
            </a:r>
          </a:p>
          <a:p>
            <a:endParaRPr lang="en-US" altLang="en-US" sz="1800" dirty="0">
              <a:solidFill>
                <a:srgbClr val="002060"/>
              </a:solidFill>
            </a:endParaRPr>
          </a:p>
          <a:p>
            <a:endParaRPr lang="en-US" altLang="en-US" sz="1800" dirty="0">
              <a:solidFill>
                <a:srgbClr val="002060"/>
              </a:solidFill>
            </a:endParaRPr>
          </a:p>
          <a:p>
            <a:r>
              <a:rPr lang="en-US" altLang="en-US" sz="1800" baseline="30000" dirty="0">
                <a:solidFill>
                  <a:srgbClr val="002060"/>
                </a:solidFill>
              </a:rPr>
              <a:t>4</a:t>
            </a:r>
            <a:r>
              <a:rPr lang="en-US" altLang="en-US" sz="1800" dirty="0">
                <a:solidFill>
                  <a:srgbClr val="002060"/>
                </a:solidFill>
              </a:rPr>
              <a:t>Biloxi-Gulfport, MI</a:t>
            </a:r>
          </a:p>
          <a:p>
            <a:r>
              <a:rPr lang="en-US" altLang="en-US" sz="1800" baseline="30000" dirty="0">
                <a:solidFill>
                  <a:srgbClr val="002060"/>
                </a:solidFill>
              </a:rPr>
              <a:t>5</a:t>
            </a:r>
            <a:r>
              <a:rPr lang="en-US" altLang="en-US" sz="1800" dirty="0">
                <a:solidFill>
                  <a:srgbClr val="002060"/>
                </a:solidFill>
              </a:rPr>
              <a:t>Cape Fear, NC</a:t>
            </a:r>
          </a:p>
          <a:p>
            <a:r>
              <a:rPr lang="en-US" altLang="en-US" sz="1800" baseline="30000" dirty="0">
                <a:solidFill>
                  <a:srgbClr val="002060"/>
                </a:solidFill>
              </a:rPr>
              <a:t>6</a:t>
            </a:r>
            <a:r>
              <a:rPr lang="en-US" altLang="en-US" sz="1800" dirty="0">
                <a:solidFill>
                  <a:srgbClr val="002060"/>
                </a:solidFill>
              </a:rPr>
              <a:t>Bismarck Sea</a:t>
            </a:r>
          </a:p>
          <a:p>
            <a:endParaRPr lang="en-US" altLang="en-US" sz="1800" dirty="0">
              <a:solidFill>
                <a:srgbClr val="002060"/>
              </a:solidFill>
            </a:endParaRPr>
          </a:p>
          <a:p>
            <a:endParaRPr lang="en-US" altLang="en-US" sz="1800" dirty="0">
              <a:solidFill>
                <a:srgbClr val="002060"/>
              </a:solidFill>
            </a:endParaRPr>
          </a:p>
          <a:p>
            <a:r>
              <a:rPr lang="en-US" altLang="en-US" sz="1800" baseline="30000" dirty="0">
                <a:solidFill>
                  <a:srgbClr val="002060"/>
                </a:solidFill>
              </a:rPr>
              <a:t>7</a:t>
            </a:r>
            <a:r>
              <a:rPr lang="en-US" altLang="en-US" sz="1800" dirty="0">
                <a:solidFill>
                  <a:srgbClr val="002060"/>
                </a:solidFill>
              </a:rPr>
              <a:t>South Africa</a:t>
            </a:r>
          </a:p>
          <a:p>
            <a:r>
              <a:rPr lang="en-US" sz="1800" baseline="30000" dirty="0">
                <a:solidFill>
                  <a:srgbClr val="002060"/>
                </a:solidFill>
                <a:ea typeface="Calibri" panose="020F0502020204030204" pitchFamily="34" charset="0"/>
              </a:rPr>
              <a:t>8</a:t>
            </a:r>
            <a:r>
              <a:rPr lang="en-US" sz="1800" dirty="0">
                <a:solidFill>
                  <a:srgbClr val="002060"/>
                </a:solidFill>
                <a:ea typeface="Calibri" panose="020F0502020204030204" pitchFamily="34" charset="0"/>
              </a:rPr>
              <a:t>Puget Sound</a:t>
            </a:r>
          </a:p>
          <a:p>
            <a:r>
              <a:rPr lang="en-US" sz="1800" baseline="30000" dirty="0">
                <a:solidFill>
                  <a:srgbClr val="002060"/>
                </a:solidFill>
              </a:rPr>
              <a:t>9</a:t>
            </a:r>
            <a:r>
              <a:rPr lang="en-US" sz="1800" dirty="0">
                <a:solidFill>
                  <a:srgbClr val="002060"/>
                </a:solidFill>
              </a:rPr>
              <a:t>Couer d’Alene River, ID. </a:t>
            </a:r>
            <a:endParaRPr lang="en-US" sz="18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943509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0"/>
            <a:ext cx="7310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144780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FULL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list of all the 86 contaminants runs four pages long, including oils, furans, PAH’s, and even heavy metals…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0013"/>
            <a:ext cx="54864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33400"/>
            <a:ext cx="723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stuff like this keeps popping up from the sand-cap…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E75B6"/>
            </a:gs>
            <a:gs pos="74001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8513" y="1836738"/>
            <a:ext cx="7869237" cy="3228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Eagle Harbor/Wyckoff Data gathered on 13 December 2016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N-S line detected anomalies within the cap area scheduled to be patched and in southern extension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 Beach attempt at reciprocal lines showed spatial consistency, differing phase shift values due to cross line offsets most likely caused by change in tidal current vector(approaching and ascending slack)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Processing noise thresholds set high due to leakage in the cable limiting capture of higher harmonics; still able to recover meaningful data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initial August Wyckoff trial, transmit amperage was greater (12amps vs 4amps)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 Beach comparative results from the August and December trials show good correlation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 Beach results tie well with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TarGOST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and core sampling programs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Tar-specific Green Optical Screening Tool (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TarGOST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®). Used in detection of coal tars, creosotes, heavy crudes, and tank bottoms.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Anomalies need ground truthing with the current Wyckoff sample database collected within the target area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701"/>
            <a:ext cx="9144000" cy="4742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25146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Run 6 South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2743200"/>
            <a:ext cx="609600" cy="0"/>
          </a:xfrm>
          <a:prstGeom prst="straightConnector1">
            <a:avLst/>
          </a:prstGeom>
          <a:ln>
            <a:solidFill>
              <a:srgbClr val="FDFD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2675" y="3853190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Observed scours</a:t>
            </a:r>
          </a:p>
          <a:p>
            <a:r>
              <a:rPr lang="en-US" sz="1400" dirty="0">
                <a:solidFill>
                  <a:schemeClr val="bg1"/>
                </a:solidFill>
              </a:rPr>
              <a:t>in the cap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91579" y="3352800"/>
            <a:ext cx="699221" cy="762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91579" y="4114800"/>
            <a:ext cx="1537421" cy="2330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6600" y="1139442"/>
            <a:ext cx="20185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Blue</a:t>
            </a:r>
            <a:r>
              <a:rPr lang="en-US" sz="1400" dirty="0"/>
              <a:t>: Shallowest depth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Red</a:t>
            </a:r>
            <a:r>
              <a:rPr lang="en-US" sz="1400" dirty="0"/>
              <a:t>: Next deeper depth</a:t>
            </a:r>
          </a:p>
          <a:p>
            <a:r>
              <a:rPr lang="en-US" sz="1400" dirty="0"/>
              <a:t>(of </a:t>
            </a:r>
            <a:r>
              <a:rPr lang="en-US" sz="1400" u="sng" dirty="0"/>
              <a:t>four</a:t>
            </a:r>
            <a:r>
              <a:rPr lang="en-US" sz="1400" dirty="0"/>
              <a:t> depths acquired)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8001000" y="1878106"/>
            <a:ext cx="533400" cy="560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81847" y="190300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56 Hz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14915" y="396091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72 Hz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42777" y="58710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7002" y="214429"/>
            <a:ext cx="5756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We can collect data for 4 - 6 layers/depths at the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same time as fast as we can tow the active streamer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C:\Users\geoherb\HAB_Geophysics\Williamson Activites\Induced Polarization Associates\Regulatory Agencies\EPA\EPA-District 10\Eagle Harbor_Wyckoff Site\Wyckoff-2 Data Dec-2017\wykoff_comp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152525"/>
            <a:ext cx="41275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533400"/>
            <a:ext cx="283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Replication Check: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48000" y="1905000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6600" y="2438400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43200" y="5777209"/>
            <a:ext cx="383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Bingo:</a:t>
            </a:r>
            <a:r>
              <a:rPr lang="en-US" dirty="0"/>
              <a:t> The system replicates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934200" cy="472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5334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</a:t>
            </a:r>
            <a:r>
              <a:rPr lang="en-US" i="1" u="sng" dirty="0"/>
              <a:t>Comparison</a:t>
            </a:r>
            <a:r>
              <a:rPr lang="en-US" dirty="0"/>
              <a:t> Check with the EPA </a:t>
            </a:r>
            <a:r>
              <a:rPr lang="en-US" dirty="0" err="1"/>
              <a:t>TarGOST</a:t>
            </a:r>
            <a:r>
              <a:rPr lang="en-US" dirty="0"/>
              <a:t> Survey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772766"/>
              </p:ext>
            </p:extLst>
          </p:nvPr>
        </p:nvGraphicFramePr>
        <p:xfrm>
          <a:off x="685800" y="4191000"/>
          <a:ext cx="2163762" cy="2342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PHOTO-PAINT" r:id="rId4" imgW="3413520" imgH="3695400" progId="CorelPHOTOPAINT.Image.16">
                  <p:embed/>
                </p:oleObj>
              </mc:Choice>
              <mc:Fallback>
                <p:oleObj name="PHOTO-PAINT" r:id="rId4" imgW="3413520" imgH="369540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4191000"/>
                        <a:ext cx="2163762" cy="2342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19400" y="6172200"/>
            <a:ext cx="4780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  <a:r>
              <a:rPr lang="en-US" sz="2000" i="1" dirty="0">
                <a:solidFill>
                  <a:srgbClr val="FF0000"/>
                </a:solidFill>
              </a:rPr>
              <a:t>AND</a:t>
            </a:r>
            <a:r>
              <a:rPr lang="en-US" sz="2000" dirty="0"/>
              <a:t> we get anomalies at the same places.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1143000" y="2895600"/>
            <a:ext cx="4419600" cy="15240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1828800" y="3581400"/>
            <a:ext cx="3886200" cy="19812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841712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09600"/>
            <a:ext cx="5944872" cy="563866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155996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Image result for oil in sea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1"/>
          <p:cNvSpPr txBox="1">
            <a:spLocks noChangeArrowheads="1"/>
          </p:cNvSpPr>
          <p:nvPr/>
        </p:nvSpPr>
        <p:spPr bwMode="auto">
          <a:xfrm>
            <a:off x="7924800" y="6616700"/>
            <a:ext cx="1270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Kalamazoo River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" y="228600"/>
            <a:ext cx="800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accent5">
                    <a:lumMod val="50000"/>
                  </a:schemeClr>
                </a:solidFill>
              </a:rPr>
              <a:t>Perspective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: Kalamazoo River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DilBit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Spill, 2010: </a:t>
            </a:r>
            <a:r>
              <a:rPr lang="en-US" dirty="0">
                <a:solidFill>
                  <a:srgbClr val="C00000"/>
                </a:solidFill>
              </a:rPr>
              <a:t>$1.2 Billion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1"/>
          <p:cNvSpPr txBox="1">
            <a:spLocks noChangeArrowheads="1"/>
          </p:cNvSpPr>
          <p:nvPr/>
        </p:nvSpPr>
        <p:spPr bwMode="auto">
          <a:xfrm>
            <a:off x="990600" y="914400"/>
            <a:ext cx="71628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ea typeface="MS PGothic" panose="020B0600070205080204" pitchFamily="34" charset="-128"/>
              </a:rPr>
              <a:t>The Take-</a:t>
            </a:r>
            <a:r>
              <a:rPr lang="en-US" altLang="en-US" sz="2800" b="1" dirty="0" err="1">
                <a:solidFill>
                  <a:srgbClr val="FF0000"/>
                </a:solidFill>
                <a:ea typeface="MS PGothic" panose="020B0600070205080204" pitchFamily="34" charset="-128"/>
              </a:rPr>
              <a:t>Aways</a:t>
            </a:r>
            <a:r>
              <a:rPr lang="en-US" altLang="en-US" sz="2800" b="1" dirty="0">
                <a:solidFill>
                  <a:srgbClr val="FF0000"/>
                </a:solidFill>
                <a:ea typeface="MS PGothic" panose="020B0600070205080204" pitchFamily="34" charset="-128"/>
              </a:rPr>
              <a:t> – Marine IP: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en-US" sz="2400" dirty="0">
              <a:solidFill>
                <a:srgbClr val="2703FD"/>
              </a:solidFill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Satisfies the </a:t>
            </a:r>
            <a:r>
              <a:rPr lang="en-US" altLang="en-US" sz="2400" b="1" i="1" dirty="0">
                <a:solidFill>
                  <a:srgbClr val="2703FD"/>
                </a:solidFill>
                <a:ea typeface="MS PGothic" panose="020B0600070205080204" pitchFamily="34" charset="-128"/>
              </a:rPr>
              <a:t>OSRO</a:t>
            </a: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 Guidelines with respect to Non-floating oil recovery.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Can map hydrocarbons in the open water-column.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Can map oil and similar materials sequestered in river and ocean sediments.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FAST and cheap – 5-6 depths * 16 samples/second.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Can be done using a 23-ft boat.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Detection is SURFACE (not volume) sensitive.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Responds strongly to pipelines, cables, buried wrecks.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  (We’ve seen cables &amp; two buried wrecks so far).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Provides </a:t>
            </a:r>
            <a:r>
              <a:rPr lang="en-US" altLang="en-US" sz="2400" i="1" u="sng" dirty="0">
                <a:solidFill>
                  <a:srgbClr val="2703FD"/>
                </a:solidFill>
                <a:ea typeface="MS PGothic" panose="020B0600070205080204" pitchFamily="34" charset="-128"/>
              </a:rPr>
              <a:t>fast</a:t>
            </a: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 3D imagery (so-called “layer hot maps”).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Is </a:t>
            </a:r>
            <a:r>
              <a:rPr lang="en-US" altLang="en-US" sz="2400" u="sng" dirty="0">
                <a:solidFill>
                  <a:srgbClr val="2703FD"/>
                </a:solidFill>
                <a:ea typeface="MS PGothic" panose="020B0600070205080204" pitchFamily="34" charset="-128"/>
              </a:rPr>
              <a:t>non-intrusive</a:t>
            </a:r>
            <a:r>
              <a:rPr lang="en-US" altLang="en-US" sz="2400" dirty="0">
                <a:solidFill>
                  <a:srgbClr val="2703FD"/>
                </a:solidFill>
                <a:ea typeface="MS PGothic" panose="020B0600070205080204" pitchFamily="34" charset="-128"/>
              </a:rPr>
              <a:t> (relevant for Superfund sites).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ea typeface="MS PGothic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  <p:transition spd="slow" advTm="3360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0"/>
            <a:ext cx="641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304800" y="381000"/>
            <a:ext cx="2209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660033"/>
                </a:solidFill>
              </a:rPr>
              <a:t>Peer-Reviewed Scientific Bona-Fides: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660033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660033"/>
                </a:solidFill>
              </a:rPr>
              <a:t>This paper in Ocean Science describes the hydrocarbon- mapping technology: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17298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0"/>
            <a:ext cx="6450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2"/>
          <p:cNvSpPr txBox="1">
            <a:spLocks noChangeArrowheads="1"/>
          </p:cNvSpPr>
          <p:nvPr/>
        </p:nvSpPr>
        <p:spPr bwMode="auto">
          <a:xfrm>
            <a:off x="228600" y="381000"/>
            <a:ext cx="2209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660033"/>
                </a:solidFill>
              </a:rPr>
              <a:t>An invited feature article in Sea Technology magazine gives some basic background for Marine IP, including how easy and fast it is to employ: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25305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5970" y="930728"/>
            <a:ext cx="8488386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300" b="1" dirty="0">
                <a:solidFill>
                  <a:srgbClr val="002060"/>
                </a:solidFill>
              </a:rPr>
              <a:t>Marine IP  – </a:t>
            </a:r>
            <a:r>
              <a:rPr lang="en-US" altLang="en-US" sz="3000" b="1" dirty="0">
                <a:solidFill>
                  <a:srgbClr val="002060"/>
                </a:solidFill>
              </a:rPr>
              <a:t>How it works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70" y="1495046"/>
            <a:ext cx="7029451" cy="857250"/>
          </a:xfrm>
        </p:spPr>
        <p:txBody>
          <a:bodyPr>
            <a:normAutofit/>
          </a:bodyPr>
          <a:lstStyle/>
          <a:p>
            <a:r>
              <a:rPr lang="en-US" altLang="en-US" sz="2400" i="1" u="sng" dirty="0">
                <a:solidFill>
                  <a:srgbClr val="002060"/>
                </a:solidFill>
              </a:rPr>
              <a:t>The physical mechanism(s)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95970" y="2125075"/>
            <a:ext cx="8178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Measuring the charge induced on certain particles in a conductive electrolyte (water) within an inducing electric field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85800" y="5805420"/>
            <a:ext cx="7696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DETECTION LEVEL:   Sulfides to </a:t>
            </a:r>
            <a:r>
              <a:rPr lang="en-US" altLang="en-US" sz="1800" u="sng" dirty="0">
                <a:solidFill>
                  <a:srgbClr val="002060"/>
                </a:solidFill>
              </a:rPr>
              <a:t>0.04%</a:t>
            </a:r>
            <a:r>
              <a:rPr lang="en-US" altLang="en-US" sz="1800" dirty="0">
                <a:solidFill>
                  <a:srgbClr val="002060"/>
                </a:solidFill>
              </a:rPr>
              <a:t>,    </a:t>
            </a:r>
            <a:r>
              <a:rPr lang="en-US" altLang="en-US" sz="1800" dirty="0">
                <a:solidFill>
                  <a:srgbClr val="90821C"/>
                </a:solidFill>
              </a:rPr>
              <a:t>FeTiO</a:t>
            </a:r>
            <a:r>
              <a:rPr lang="en-US" altLang="en-US" sz="1050" dirty="0">
                <a:solidFill>
                  <a:srgbClr val="90821C"/>
                </a:solidFill>
              </a:rPr>
              <a:t>3</a:t>
            </a:r>
            <a:r>
              <a:rPr lang="en-US" altLang="en-US" sz="1800" dirty="0">
                <a:solidFill>
                  <a:srgbClr val="90821C"/>
                </a:solidFill>
              </a:rPr>
              <a:t> to </a:t>
            </a:r>
            <a:r>
              <a:rPr lang="en-US" altLang="en-US" sz="1800" u="sng" dirty="0">
                <a:solidFill>
                  <a:srgbClr val="90821C"/>
                </a:solidFill>
              </a:rPr>
              <a:t>0.01%</a:t>
            </a:r>
            <a:r>
              <a:rPr lang="en-US" altLang="en-US" sz="1800" dirty="0">
                <a:solidFill>
                  <a:srgbClr val="90821C"/>
                </a:solidFill>
              </a:rPr>
              <a:t>,    </a:t>
            </a:r>
            <a:r>
              <a:rPr lang="en-US" altLang="en-US" sz="1800" b="1" dirty="0">
                <a:solidFill>
                  <a:srgbClr val="FF0000"/>
                </a:solidFill>
              </a:rPr>
              <a:t>Oil to </a:t>
            </a:r>
            <a:r>
              <a:rPr lang="en-US" altLang="en-US" sz="1800" b="1" u="sng" dirty="0">
                <a:solidFill>
                  <a:srgbClr val="FF0000"/>
                </a:solidFill>
              </a:rPr>
              <a:t>0.0002%</a:t>
            </a: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2452" r="2866" b="4457"/>
          <a:stretch/>
        </p:blipFill>
        <p:spPr>
          <a:xfrm>
            <a:off x="2709651" y="2948346"/>
            <a:ext cx="3291840" cy="2194560"/>
          </a:xfrm>
          <a:ln>
            <a:noFill/>
          </a:ln>
          <a:effectLst>
            <a:softEdge rad="0"/>
          </a:effec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926696" y="5380277"/>
            <a:ext cx="48577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solidFill>
                  <a:srgbClr val="002060"/>
                </a:solidFill>
              </a:rPr>
              <a:t>(Sometimes called the </a:t>
            </a:r>
            <a:r>
              <a:rPr lang="en-US" altLang="en-US" sz="1500" i="1" dirty="0">
                <a:solidFill>
                  <a:srgbClr val="002060"/>
                </a:solidFill>
              </a:rPr>
              <a:t>Double-Layer</a:t>
            </a:r>
            <a:r>
              <a:rPr lang="en-US" altLang="en-US" sz="1500" dirty="0">
                <a:solidFill>
                  <a:srgbClr val="002060"/>
                </a:solidFill>
              </a:rPr>
              <a:t> or </a:t>
            </a:r>
            <a:r>
              <a:rPr lang="en-US" altLang="en-US" sz="1500" i="1" dirty="0">
                <a:solidFill>
                  <a:srgbClr val="002060"/>
                </a:solidFill>
              </a:rPr>
              <a:t>Warburg Effect</a:t>
            </a:r>
            <a:r>
              <a:rPr lang="en-US" altLang="en-US" sz="15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110789" y="3576799"/>
            <a:ext cx="902661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950" dirty="0"/>
              <a:t>  </a:t>
            </a:r>
            <a:r>
              <a:rPr lang="en-US" altLang="en-US" sz="495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863272" y="3677138"/>
            <a:ext cx="2857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" name="Oval 1"/>
          <p:cNvSpPr/>
          <p:nvPr/>
        </p:nvSpPr>
        <p:spPr>
          <a:xfrm>
            <a:off x="6351633" y="3817548"/>
            <a:ext cx="580964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1808625" y="3795233"/>
            <a:ext cx="580964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002910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52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82733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5970" y="930728"/>
            <a:ext cx="8488386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300" b="1" dirty="0">
                <a:solidFill>
                  <a:srgbClr val="002060"/>
                </a:solidFill>
              </a:rPr>
              <a:t>Marine IP  – </a:t>
            </a:r>
            <a:r>
              <a:rPr lang="en-US" altLang="en-US" sz="3000" b="1" dirty="0">
                <a:solidFill>
                  <a:srgbClr val="002060"/>
                </a:solidFill>
              </a:rPr>
              <a:t>How it works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70" y="1495046"/>
            <a:ext cx="7029451" cy="857250"/>
          </a:xfrm>
        </p:spPr>
        <p:txBody>
          <a:bodyPr>
            <a:normAutofit/>
          </a:bodyPr>
          <a:lstStyle/>
          <a:p>
            <a:r>
              <a:rPr lang="en-US" altLang="en-US" sz="2400" i="1" u="sng" dirty="0">
                <a:solidFill>
                  <a:srgbClr val="002060"/>
                </a:solidFill>
              </a:rPr>
              <a:t>How it’s done…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95970" y="3168556"/>
            <a:ext cx="22040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IP is a </a:t>
            </a:r>
            <a:r>
              <a:rPr lang="en-US" altLang="en-US" sz="1800" u="sng" dirty="0">
                <a:solidFill>
                  <a:srgbClr val="002060"/>
                </a:solidFill>
              </a:rPr>
              <a:t>change of resistivity </a:t>
            </a:r>
            <a:r>
              <a:rPr lang="en-US" altLang="en-US" sz="1800" dirty="0">
                <a:solidFill>
                  <a:srgbClr val="002060"/>
                </a:solidFill>
              </a:rPr>
              <a:t>with </a:t>
            </a:r>
            <a:r>
              <a:rPr lang="en-US" altLang="en-US" sz="1800" u="sng" dirty="0">
                <a:solidFill>
                  <a:srgbClr val="002060"/>
                </a:solidFill>
              </a:rPr>
              <a:t>changing frequency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01375" y="2712248"/>
            <a:ext cx="2088603" cy="1843386"/>
            <a:chOff x="3962840" y="1809887"/>
            <a:chExt cx="2784804" cy="2457848"/>
          </a:xfrm>
        </p:grpSpPr>
        <p:grpSp>
          <p:nvGrpSpPr>
            <p:cNvPr id="17" name="Group 16"/>
            <p:cNvGrpSpPr/>
            <p:nvPr/>
          </p:nvGrpSpPr>
          <p:grpSpPr>
            <a:xfrm>
              <a:off x="3962840" y="2428803"/>
              <a:ext cx="2784804" cy="1838932"/>
              <a:chOff x="3959624" y="1993393"/>
              <a:chExt cx="2784804" cy="1838932"/>
            </a:xfrm>
          </p:grpSpPr>
          <p:cxnSp>
            <p:nvCxnSpPr>
              <p:cNvPr id="20" name="Straight Arrow Connector 19"/>
              <p:cNvCxnSpPr>
                <a:cxnSpLocks/>
              </p:cNvCxnSpPr>
              <p:nvPr/>
            </p:nvCxnSpPr>
            <p:spPr>
              <a:xfrm>
                <a:off x="4373977" y="1993394"/>
                <a:ext cx="1" cy="4354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cxnSpLocks/>
              </p:cNvCxnSpPr>
              <p:nvPr/>
            </p:nvCxnSpPr>
            <p:spPr>
              <a:xfrm>
                <a:off x="4975231" y="1993393"/>
                <a:ext cx="1" cy="4354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3959624" y="1993393"/>
                <a:ext cx="2784804" cy="1838932"/>
                <a:chOff x="3959624" y="1993393"/>
                <a:chExt cx="2784804" cy="1838932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3959624" y="2321294"/>
                  <a:ext cx="2784804" cy="1511031"/>
                </a:xfrm>
                <a:prstGeom prst="rect">
                  <a:avLst/>
                </a:prstGeom>
                <a:blipFill dpi="0" rotWithShape="1">
                  <a:blip r:embed="rId2">
                    <a:alphaModFix amt="57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1800" b="1" dirty="0">
                      <a:solidFill>
                        <a:srgbClr val="663300"/>
                      </a:solidFill>
                    </a:rPr>
                    <a:t>Ground or Sub-Seafloor</a:t>
                  </a:r>
                </a:p>
                <a:p>
                  <a:pPr algn="ctr"/>
                  <a:endParaRPr lang="en-US" sz="1800" dirty="0"/>
                </a:p>
              </p:txBody>
            </p:sp>
            <p:sp>
              <p:nvSpPr>
                <p:cNvPr id="24" name="Block Arc 23"/>
                <p:cNvSpPr/>
                <p:nvPr/>
              </p:nvSpPr>
              <p:spPr>
                <a:xfrm rot="10442987">
                  <a:off x="4367466" y="2117382"/>
                  <a:ext cx="602746" cy="629992"/>
                </a:xfrm>
                <a:prstGeom prst="blockArc">
                  <a:avLst>
                    <a:gd name="adj1" fmla="val 11335142"/>
                    <a:gd name="adj2" fmla="val 239803"/>
                    <a:gd name="adj3" fmla="val 4088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Block Arc 24"/>
                <p:cNvSpPr/>
                <p:nvPr/>
              </p:nvSpPr>
              <p:spPr>
                <a:xfrm rot="11103702">
                  <a:off x="4311005" y="2145743"/>
                  <a:ext cx="715666" cy="851426"/>
                </a:xfrm>
                <a:prstGeom prst="blockArc">
                  <a:avLst>
                    <a:gd name="adj1" fmla="val 9338113"/>
                    <a:gd name="adj2" fmla="val 982387"/>
                    <a:gd name="adj3" fmla="val 129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Block Arc 25"/>
                <p:cNvSpPr/>
                <p:nvPr/>
              </p:nvSpPr>
              <p:spPr>
                <a:xfrm rot="12694070">
                  <a:off x="4234706" y="2326593"/>
                  <a:ext cx="879850" cy="851426"/>
                </a:xfrm>
                <a:prstGeom prst="blockArc">
                  <a:avLst>
                    <a:gd name="adj1" fmla="val 6221469"/>
                    <a:gd name="adj2" fmla="val 982387"/>
                    <a:gd name="adj3" fmla="val 129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Straight Arrow Connector 26"/>
                <p:cNvCxnSpPr>
                  <a:cxnSpLocks/>
                </p:cNvCxnSpPr>
                <p:nvPr/>
              </p:nvCxnSpPr>
              <p:spPr>
                <a:xfrm>
                  <a:off x="5785074" y="2008137"/>
                  <a:ext cx="1" cy="43540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>
                  <a:cxnSpLocks/>
                </p:cNvCxnSpPr>
                <p:nvPr/>
              </p:nvCxnSpPr>
              <p:spPr>
                <a:xfrm>
                  <a:off x="6308553" y="1993393"/>
                  <a:ext cx="1" cy="43540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/>
            <p:cNvSpPr txBox="1"/>
            <p:nvPr/>
          </p:nvSpPr>
          <p:spPr>
            <a:xfrm>
              <a:off x="4164600" y="1809887"/>
              <a:ext cx="12282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Current Source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0017" y="1812972"/>
              <a:ext cx="110909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Receiver Voltage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68682" y="2452731"/>
            <a:ext cx="3963089" cy="2331896"/>
            <a:chOff x="8739521" y="3149826"/>
            <a:chExt cx="3291840" cy="1564721"/>
          </a:xfrm>
        </p:grpSpPr>
        <p:pic>
          <p:nvPicPr>
            <p:cNvPr id="29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0" t="408" r="1052" b="64870"/>
            <a:stretch/>
          </p:blipFill>
          <p:spPr bwMode="auto">
            <a:xfrm>
              <a:off x="8739521" y="3149826"/>
              <a:ext cx="329184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Straight Connector 29"/>
            <p:cNvCxnSpPr>
              <a:cxnSpLocks/>
            </p:cNvCxnSpPr>
            <p:nvPr/>
          </p:nvCxnSpPr>
          <p:spPr>
            <a:xfrm>
              <a:off x="10774777" y="3160067"/>
              <a:ext cx="0" cy="155448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09831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95970" y="930728"/>
            <a:ext cx="5199648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300" b="1" dirty="0">
                <a:solidFill>
                  <a:srgbClr val="002060"/>
                </a:solidFill>
              </a:rPr>
              <a:t>Marine IP – How it works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5970" y="1495046"/>
            <a:ext cx="702945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i="1" dirty="0">
                <a:solidFill>
                  <a:srgbClr val="002060"/>
                </a:solidFill>
              </a:rPr>
              <a:t>                     </a:t>
            </a:r>
            <a:r>
              <a:rPr lang="en-US" altLang="en-US" sz="2400" i="1" u="sng" dirty="0">
                <a:solidFill>
                  <a:srgbClr val="002060"/>
                </a:solidFill>
              </a:rPr>
              <a:t>What does it LOOK like?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80977" y="2504280"/>
            <a:ext cx="2390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olidFill>
                <a:srgbClr val="002060"/>
              </a:solidFill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33905" y="4397827"/>
            <a:ext cx="21803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IP is now typically measured as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 dirty="0">
                <a:solidFill>
                  <a:srgbClr val="C00000"/>
                </a:solidFill>
              </a:rPr>
              <a:t>phase-shift</a:t>
            </a:r>
            <a:r>
              <a:rPr lang="en-US" altLang="en-US" sz="1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3" name="Right Arrow 7"/>
          <p:cNvSpPr>
            <a:spLocks noChangeArrowheads="1"/>
          </p:cNvSpPr>
          <p:nvPr/>
        </p:nvSpPr>
        <p:spPr bwMode="auto">
          <a:xfrm>
            <a:off x="1661880" y="5042289"/>
            <a:ext cx="969169" cy="122635"/>
          </a:xfrm>
          <a:prstGeom prst="rightArrow">
            <a:avLst>
              <a:gd name="adj1" fmla="val 50000"/>
              <a:gd name="adj2" fmla="val 4975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37109" r="2128" b="1613"/>
          <a:stretch/>
        </p:blipFill>
        <p:spPr bwMode="auto">
          <a:xfrm>
            <a:off x="2728611" y="2668047"/>
            <a:ext cx="5964014" cy="31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3572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95970" y="930728"/>
            <a:ext cx="5199648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300" b="1" dirty="0">
                <a:solidFill>
                  <a:srgbClr val="002060"/>
                </a:solidFill>
              </a:rPr>
              <a:t>Marine IP – How it works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5970" y="1495046"/>
            <a:ext cx="702945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i="1" u="sng" dirty="0">
              <a:solidFill>
                <a:srgbClr val="002060"/>
              </a:solidFill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524000" y="2167630"/>
            <a:ext cx="563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 dirty="0">
                <a:solidFill>
                  <a:srgbClr val="002060"/>
                </a:solidFill>
              </a:rPr>
              <a:t>A KEY POINT</a:t>
            </a:r>
            <a:r>
              <a:rPr lang="en-US" altLang="en-US" sz="1800" dirty="0">
                <a:solidFill>
                  <a:srgbClr val="002060"/>
                </a:solidFill>
              </a:rPr>
              <a:t>: IP is a </a:t>
            </a:r>
            <a:r>
              <a:rPr lang="en-US" altLang="en-US" sz="1800" b="1" i="1" u="sng" dirty="0">
                <a:solidFill>
                  <a:srgbClr val="FF0000"/>
                </a:solidFill>
              </a:rPr>
              <a:t>SURFACE</a:t>
            </a:r>
            <a:r>
              <a:rPr lang="en-US" altLang="en-US" sz="1800" dirty="0">
                <a:solidFill>
                  <a:srgbClr val="002060"/>
                </a:solidFill>
              </a:rPr>
              <a:t>-sensitive phenomenon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599" y="3048000"/>
            <a:ext cx="624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Think: A bar of silver </a:t>
            </a:r>
            <a:r>
              <a:rPr lang="en-US" b="1" dirty="0">
                <a:solidFill>
                  <a:schemeClr val="bg1"/>
                </a:solidFill>
              </a:rPr>
              <a:t>vs.</a:t>
            </a:r>
            <a:r>
              <a:rPr lang="en-US" b="1" dirty="0">
                <a:solidFill>
                  <a:srgbClr val="FF0000"/>
                </a:solidFill>
              </a:rPr>
              <a:t> silver </a:t>
            </a:r>
            <a:r>
              <a:rPr lang="en-US" b="1" u="sng" dirty="0">
                <a:solidFill>
                  <a:srgbClr val="FF0000"/>
                </a:solidFill>
              </a:rPr>
              <a:t>coins</a:t>
            </a:r>
            <a:r>
              <a:rPr lang="en-US" b="1" dirty="0">
                <a:solidFill>
                  <a:srgbClr val="FF0000"/>
                </a:solidFill>
              </a:rPr>
              <a:t> scattered over the sea-floor beneath a sediment-cover.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99883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9" descr="SeaTrials-TestS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98438"/>
            <a:ext cx="77724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5867400" y="1304925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81400"/>
            <a:ext cx="4333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2819400"/>
            <a:ext cx="4333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5029200"/>
            <a:ext cx="4333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4333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6172200" y="150495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</a:rPr>
              <a:t>Smith Shoals</a:t>
            </a:r>
          </a:p>
        </p:txBody>
      </p:sp>
      <p:sp>
        <p:nvSpPr>
          <p:cNvPr id="33801" name="TextBox 1"/>
          <p:cNvSpPr txBox="1">
            <a:spLocks noChangeArrowheads="1"/>
          </p:cNvSpPr>
          <p:nvPr/>
        </p:nvSpPr>
        <p:spPr bwMode="auto">
          <a:xfrm>
            <a:off x="715963" y="6167438"/>
            <a:ext cx="6294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…plus Bismarck Sea, South Africa, Puget Sound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RichardsBayLvl_IP1fl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565308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5943600" y="381000"/>
            <a:ext cx="29718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Marine IP results, South Africa Offshore Survey -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 largest IP survey in history.</a:t>
            </a:r>
            <a:endParaRPr lang="en-US" altLang="en-US" sz="2000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Survey area: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3.5-4.5 km x 11 km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…at 100-m spacing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b="1" i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830,000</a:t>
            </a:r>
            <a:r>
              <a:rPr lang="en-US" altLang="en-US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Induced Polarization measurements in </a:t>
            </a:r>
            <a:r>
              <a:rPr lang="en-US" altLang="en-US" sz="2000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25 operational days</a:t>
            </a:r>
            <a:endParaRPr lang="en-US" altLang="en-US" sz="2000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 typical land-based IP survey can acquire </a:t>
            </a:r>
            <a:r>
              <a:rPr lang="en-US" altLang="en-US" sz="2000" i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50-75 stations per day</a:t>
            </a:r>
            <a:endParaRPr lang="en-US" altLang="en-US" sz="2000" i="1" u="sng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rgbClr val="660033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rgbClr val="660033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rgbClr val="660033"/>
              </a:solidFill>
              <a:cs typeface="Times New Roman" panose="02020603050405020304" pitchFamily="18" charset="0"/>
            </a:endParaRP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1676400" y="6172200"/>
            <a:ext cx="2778125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ahoma" panose="020B0604030504040204" pitchFamily="34" charset="0"/>
              </a:rPr>
              <a:t>South Africa Offshore Survey</a:t>
            </a:r>
          </a:p>
        </p:txBody>
      </p:sp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3505200" y="3276600"/>
            <a:ext cx="1828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u="sng">
                <a:solidFill>
                  <a:srgbClr val="C00000"/>
                </a:solidFill>
              </a:rPr>
              <a:t>TWO</a:t>
            </a:r>
            <a:r>
              <a:rPr lang="en-US" altLang="en-US" sz="2400">
                <a:solidFill>
                  <a:srgbClr val="C00000"/>
                </a:solidFill>
              </a:rPr>
              <a:t> vast, previously undiscovered titanium deposits.</a:t>
            </a:r>
          </a:p>
        </p:txBody>
      </p:sp>
      <p:cxnSp>
        <p:nvCxnSpPr>
          <p:cNvPr id="37894" name="Straight Arrow Connector 3"/>
          <p:cNvCxnSpPr>
            <a:cxnSpLocks noChangeShapeType="1"/>
          </p:cNvCxnSpPr>
          <p:nvPr/>
        </p:nvCxnSpPr>
        <p:spPr bwMode="auto">
          <a:xfrm flipH="1" flipV="1">
            <a:off x="4114800" y="1997075"/>
            <a:ext cx="228600" cy="1279525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895" name="Straight Arrow Connector 6"/>
          <p:cNvCxnSpPr>
            <a:cxnSpLocks noChangeShapeType="1"/>
          </p:cNvCxnSpPr>
          <p:nvPr/>
        </p:nvCxnSpPr>
        <p:spPr bwMode="auto">
          <a:xfrm flipH="1">
            <a:off x="2133600" y="4419600"/>
            <a:ext cx="1371600" cy="3810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epth of penetration curves - marine 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781050"/>
            <a:ext cx="63531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660033"/>
                </a:solidFill>
                <a:cs typeface="Times New Roman" panose="02020603050405020304" pitchFamily="18" charset="0"/>
              </a:rPr>
              <a:t>How </a:t>
            </a:r>
            <a:r>
              <a:rPr lang="en-US" altLang="en-US" sz="2800" b="1" i="1" u="sng">
                <a:solidFill>
                  <a:srgbClr val="660033"/>
                </a:solidFill>
                <a:cs typeface="Times New Roman" panose="02020603050405020304" pitchFamily="18" charset="0"/>
              </a:rPr>
              <a:t>deep</a:t>
            </a:r>
            <a:r>
              <a:rPr lang="en-US" altLang="en-US" sz="2800" b="1">
                <a:solidFill>
                  <a:srgbClr val="660033"/>
                </a:solidFill>
                <a:cs typeface="Times New Roman" panose="02020603050405020304" pitchFamily="18" charset="0"/>
              </a:rPr>
              <a:t> into sediments can we “SEE”?</a:t>
            </a:r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4800600" y="3114675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660033"/>
                </a:solidFill>
                <a:latin typeface="Tahoma" panose="020B0604030504040204" pitchFamily="34" charset="0"/>
              </a:rPr>
              <a:t>Effective sampling to depths of 20+ meters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962400" y="3760788"/>
            <a:ext cx="838200" cy="35401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information is privileged and confidential. Copying is prohibited.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Openup.p3d 6"/>
  <p:tag name="POWER3D OPTIONS" val="Medium "/>
  <p:tag name="POWER3D SOUND" val="Open Up"/>
</p:tagLst>
</file>

<file path=ppt/theme/theme1.xml><?xml version="1.0" encoding="utf-8"?>
<a:theme xmlns:a="http://schemas.openxmlformats.org/drawingml/2006/main" name="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Designs\Marble.pot</Template>
  <TotalTime>80992</TotalTime>
  <Words>1749</Words>
  <Application>Microsoft Office PowerPoint</Application>
  <PresentationFormat>On-screen Show (4:3)</PresentationFormat>
  <Paragraphs>211</Paragraphs>
  <Slides>31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MS PGothic</vt:lpstr>
      <vt:lpstr>Arial</vt:lpstr>
      <vt:lpstr>Calibri</vt:lpstr>
      <vt:lpstr>Calibri Light</vt:lpstr>
      <vt:lpstr>Courier New</vt:lpstr>
      <vt:lpstr>Symbol</vt:lpstr>
      <vt:lpstr>Tahoma</vt:lpstr>
      <vt:lpstr>Times New Roman</vt:lpstr>
      <vt:lpstr>Marble</vt:lpstr>
      <vt:lpstr>Office Theme</vt:lpstr>
      <vt:lpstr>1_Office Theme</vt:lpstr>
      <vt:lpstr>PHOTO-PAINT</vt:lpstr>
      <vt:lpstr>Marine Induced Polarization A New Electrical Water-Pollution Detection Technology</vt:lpstr>
      <vt:lpstr>PowerPoint Presentation</vt:lpstr>
      <vt:lpstr>The physical mechanism(s)</vt:lpstr>
      <vt:lpstr>How it’s done…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Wynn</dc:creator>
  <cp:lastModifiedBy>Jeff Wynn</cp:lastModifiedBy>
  <cp:revision>351</cp:revision>
  <cp:lastPrinted>2011-10-17T19:28:58Z</cp:lastPrinted>
  <dcterms:created xsi:type="dcterms:W3CDTF">2001-03-15T16:29:02Z</dcterms:created>
  <dcterms:modified xsi:type="dcterms:W3CDTF">2017-02-26T01:31:33Z</dcterms:modified>
</cp:coreProperties>
</file>