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handoutMasterIdLst>
    <p:handoutMasterId r:id="rId72"/>
  </p:handoutMasterIdLst>
  <p:sldIdLst>
    <p:sldId id="256" r:id="rId2"/>
    <p:sldId id="257" r:id="rId3"/>
    <p:sldId id="259" r:id="rId4"/>
    <p:sldId id="332" r:id="rId5"/>
    <p:sldId id="335" r:id="rId6"/>
    <p:sldId id="336" r:id="rId7"/>
    <p:sldId id="337" r:id="rId8"/>
    <p:sldId id="346" r:id="rId9"/>
    <p:sldId id="345" r:id="rId10"/>
    <p:sldId id="338" r:id="rId11"/>
    <p:sldId id="262" r:id="rId12"/>
    <p:sldId id="261" r:id="rId13"/>
    <p:sldId id="270" r:id="rId14"/>
    <p:sldId id="271" r:id="rId15"/>
    <p:sldId id="272" r:id="rId16"/>
    <p:sldId id="277" r:id="rId17"/>
    <p:sldId id="273" r:id="rId18"/>
    <p:sldId id="274" r:id="rId19"/>
    <p:sldId id="282" r:id="rId20"/>
    <p:sldId id="281" r:id="rId21"/>
    <p:sldId id="280" r:id="rId22"/>
    <p:sldId id="279" r:id="rId23"/>
    <p:sldId id="278" r:id="rId24"/>
    <p:sldId id="276" r:id="rId25"/>
    <p:sldId id="283" r:id="rId26"/>
    <p:sldId id="284" r:id="rId27"/>
    <p:sldId id="285" r:id="rId28"/>
    <p:sldId id="286" r:id="rId29"/>
    <p:sldId id="287" r:id="rId30"/>
    <p:sldId id="339" r:id="rId31"/>
    <p:sldId id="340" r:id="rId32"/>
    <p:sldId id="293" r:id="rId33"/>
    <p:sldId id="294" r:id="rId34"/>
    <p:sldId id="291" r:id="rId35"/>
    <p:sldId id="295" r:id="rId36"/>
    <p:sldId id="296" r:id="rId37"/>
    <p:sldId id="292" r:id="rId38"/>
    <p:sldId id="300" r:id="rId39"/>
    <p:sldId id="297" r:id="rId40"/>
    <p:sldId id="299" r:id="rId41"/>
    <p:sldId id="298" r:id="rId42"/>
    <p:sldId id="302" r:id="rId43"/>
    <p:sldId id="301" r:id="rId44"/>
    <p:sldId id="303" r:id="rId45"/>
    <p:sldId id="342" r:id="rId46"/>
    <p:sldId id="305" r:id="rId47"/>
    <p:sldId id="306" r:id="rId48"/>
    <p:sldId id="307" r:id="rId49"/>
    <p:sldId id="309" r:id="rId50"/>
    <p:sldId id="310" r:id="rId51"/>
    <p:sldId id="343" r:id="rId52"/>
    <p:sldId id="314" r:id="rId53"/>
    <p:sldId id="315" r:id="rId54"/>
    <p:sldId id="316" r:id="rId55"/>
    <p:sldId id="317" r:id="rId56"/>
    <p:sldId id="313" r:id="rId57"/>
    <p:sldId id="312" r:id="rId58"/>
    <p:sldId id="318" r:id="rId59"/>
    <p:sldId id="321" r:id="rId60"/>
    <p:sldId id="325" r:id="rId61"/>
    <p:sldId id="326" r:id="rId62"/>
    <p:sldId id="322" r:id="rId63"/>
    <p:sldId id="327" r:id="rId64"/>
    <p:sldId id="328" r:id="rId65"/>
    <p:sldId id="329" r:id="rId66"/>
    <p:sldId id="330" r:id="rId67"/>
    <p:sldId id="331" r:id="rId68"/>
    <p:sldId id="323" r:id="rId69"/>
    <p:sldId id="32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895" autoAdjust="0"/>
  </p:normalViewPr>
  <p:slideViewPr>
    <p:cSldViewPr>
      <p:cViewPr varScale="1">
        <p:scale>
          <a:sx n="64" d="100"/>
          <a:sy n="64" d="100"/>
        </p:scale>
        <p:origin x="15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activeX/activeX7.xml><?xml version="1.0" encoding="utf-8"?>
<ax:ocx xmlns:ax="http://schemas.microsoft.com/office/2006/activeX" xmlns:r="http://schemas.openxmlformats.org/officeDocument/2006/relationships" ax:classid="{5512D116-5CC6-11CF-8D67-00AA00BDCE1D}" ax:persistence="persistStream" r:id="rId1"/>
</file>

<file path=ppt/activeX/activeX8.xml><?xml version="1.0" encoding="utf-8"?>
<ax:ocx xmlns:ax="http://schemas.microsoft.com/office/2006/activeX" xmlns:r="http://schemas.openxmlformats.org/officeDocument/2006/relationships" ax:classid="{5512D116-5CC6-11CF-8D67-00AA00BDCE1D}" ax:persistence="persistStream" r:id="rId1"/>
</file>

<file path=ppt/activeX/activeX9.xml><?xml version="1.0" encoding="utf-8"?>
<ax:ocx xmlns:ax="http://schemas.microsoft.com/office/2006/activeX" xmlns:r="http://schemas.openxmlformats.org/officeDocument/2006/relationships" ax:classid="{5512D116-5CC6-11CF-8D67-00AA00BDCE1D}" ax:persistence="persistStream"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6506AD-D8A6-4392-B078-EC311D8992DD}" type="datetimeFigureOut">
              <a:rPr lang="en-US" smtClean="0"/>
              <a:t>4/1/2021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7DCAF-7A8D-46C1-B257-C5D3C79571D7}" type="slidenum">
              <a:rPr lang="en-US" smtClean="0"/>
              <a:t>‹#›</a:t>
            </a:fld>
            <a:endParaRPr lang="en-US"/>
          </a:p>
        </p:txBody>
      </p:sp>
    </p:spTree>
    <p:extLst>
      <p:ext uri="{BB962C8B-B14F-4D97-AF65-F5344CB8AC3E}">
        <p14:creationId xmlns:p14="http://schemas.microsoft.com/office/powerpoint/2010/main" val="3713183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5C469-5A6D-49F5-9B56-5661CA1B5286}" type="datetimeFigureOut">
              <a:rPr lang="en-US" smtClean="0"/>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4C941-3C6B-43D9-AFEE-933CAE8AECA4}" type="slidenum">
              <a:rPr lang="en-US" smtClean="0"/>
              <a:t>‹#›</a:t>
            </a:fld>
            <a:endParaRPr lang="en-US"/>
          </a:p>
        </p:txBody>
      </p:sp>
    </p:spTree>
    <p:extLst>
      <p:ext uri="{BB962C8B-B14F-4D97-AF65-F5344CB8AC3E}">
        <p14:creationId xmlns:p14="http://schemas.microsoft.com/office/powerpoint/2010/main" val="241913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4C941-3C6B-43D9-AFEE-933CAE8AECA4}" type="slidenum">
              <a:rPr lang="en-US" smtClean="0"/>
              <a:t>45</a:t>
            </a:fld>
            <a:endParaRPr lang="en-US"/>
          </a:p>
        </p:txBody>
      </p:sp>
    </p:spTree>
    <p:extLst>
      <p:ext uri="{BB962C8B-B14F-4D97-AF65-F5344CB8AC3E}">
        <p14:creationId xmlns:p14="http://schemas.microsoft.com/office/powerpoint/2010/main" val="282695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4C941-3C6B-43D9-AFEE-933CAE8AECA4}" type="slidenum">
              <a:rPr lang="en-US" smtClean="0"/>
              <a:t>55</a:t>
            </a:fld>
            <a:endParaRPr lang="en-US"/>
          </a:p>
        </p:txBody>
      </p:sp>
    </p:spTree>
    <p:extLst>
      <p:ext uri="{BB962C8B-B14F-4D97-AF65-F5344CB8AC3E}">
        <p14:creationId xmlns:p14="http://schemas.microsoft.com/office/powerpoint/2010/main" val="189155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4C941-3C6B-43D9-AFEE-933CAE8AECA4}" type="slidenum">
              <a:rPr lang="en-US" smtClean="0"/>
              <a:t>60</a:t>
            </a:fld>
            <a:endParaRPr lang="en-US"/>
          </a:p>
        </p:txBody>
      </p:sp>
    </p:spTree>
    <p:extLst>
      <p:ext uri="{BB962C8B-B14F-4D97-AF65-F5344CB8AC3E}">
        <p14:creationId xmlns:p14="http://schemas.microsoft.com/office/powerpoint/2010/main" val="196248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4C941-3C6B-43D9-AFEE-933CAE8AECA4}" type="slidenum">
              <a:rPr lang="en-US" smtClean="0"/>
              <a:t>61</a:t>
            </a:fld>
            <a:endParaRPr lang="en-US"/>
          </a:p>
        </p:txBody>
      </p:sp>
    </p:spTree>
    <p:extLst>
      <p:ext uri="{BB962C8B-B14F-4D97-AF65-F5344CB8AC3E}">
        <p14:creationId xmlns:p14="http://schemas.microsoft.com/office/powerpoint/2010/main" val="346751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B97AE7-0AA3-4393-9E9C-85DEF40B6A5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408973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AE7-0AA3-4393-9E9C-85DEF40B6A5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21762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AE7-0AA3-4393-9E9C-85DEF40B6A5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413936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AE7-0AA3-4393-9E9C-85DEF40B6A5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345373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97AE7-0AA3-4393-9E9C-85DEF40B6A5C}"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7162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B97AE7-0AA3-4393-9E9C-85DEF40B6A5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27074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B97AE7-0AA3-4393-9E9C-85DEF40B6A5C}"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141285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B97AE7-0AA3-4393-9E9C-85DEF40B6A5C}"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17666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97AE7-0AA3-4393-9E9C-85DEF40B6A5C}"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46530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B97AE7-0AA3-4393-9E9C-85DEF40B6A5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12389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B97AE7-0AA3-4393-9E9C-85DEF40B6A5C}"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FA649-DC0D-4214-B561-A27ADCAA3843}" type="slidenum">
              <a:rPr lang="en-US" smtClean="0"/>
              <a:t>‹#›</a:t>
            </a:fld>
            <a:endParaRPr lang="en-US"/>
          </a:p>
        </p:txBody>
      </p:sp>
    </p:spTree>
    <p:extLst>
      <p:ext uri="{BB962C8B-B14F-4D97-AF65-F5344CB8AC3E}">
        <p14:creationId xmlns:p14="http://schemas.microsoft.com/office/powerpoint/2010/main" val="303863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97AE7-0AA3-4393-9E9C-85DEF40B6A5C}" type="datetimeFigureOut">
              <a:rPr lang="en-US" smtClean="0"/>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FA649-DC0D-4214-B561-A27ADCAA3843}" type="slidenum">
              <a:rPr lang="en-US" smtClean="0"/>
              <a:t>‹#›</a:t>
            </a:fld>
            <a:endParaRPr lang="en-US"/>
          </a:p>
        </p:txBody>
      </p:sp>
    </p:spTree>
    <p:extLst>
      <p:ext uri="{BB962C8B-B14F-4D97-AF65-F5344CB8AC3E}">
        <p14:creationId xmlns:p14="http://schemas.microsoft.com/office/powerpoint/2010/main" val="3143402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image" Target="../media/image32.wmf"/><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image" Target="../media/image31.pn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hyperlink" Target="https://my.register-ed.com/eventregistration/view/8455084" TargetMode="External"/><Relationship Id="rId5" Type="http://schemas.openxmlformats.org/officeDocument/2006/relationships/control" Target="../activeX/activeX5.xml"/><Relationship Id="rId10" Type="http://schemas.openxmlformats.org/officeDocument/2006/relationships/slideLayout" Target="../slideLayouts/slideLayout2.xml"/><Relationship Id="rId4" Type="http://schemas.openxmlformats.org/officeDocument/2006/relationships/control" Target="../activeX/activeX4.xml"/><Relationship Id="rId9" Type="http://schemas.openxmlformats.org/officeDocument/2006/relationships/control" Target="../activeX/activeX9.xml"/></Relationships>
</file>

<file path=ppt/slides/_rels/slide38.xml.rels><?xml version="1.0" encoding="UTF-8" standalone="yes"?>
<Relationships xmlns="http://schemas.openxmlformats.org/package/2006/relationships"><Relationship Id="rId3" Type="http://schemas.openxmlformats.org/officeDocument/2006/relationships/hyperlink" Target="http://my.register-ed.com/login/login"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HunterEducation@wildlife.ca.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0"/>
            <a:ext cx="6553200" cy="1470025"/>
          </a:xfrm>
          <a:noFill/>
        </p:spPr>
        <p:txBody>
          <a:bodyPr/>
          <a:lstStyle/>
          <a:p>
            <a:r>
              <a:rPr lang="en-US" b="1" dirty="0" err="1">
                <a:effectLst>
                  <a:outerShdw blurRad="38100" dist="38100" dir="2700000" algn="tl">
                    <a:srgbClr val="000000">
                      <a:alpha val="43137"/>
                    </a:srgbClr>
                  </a:outerShdw>
                </a:effectLst>
              </a:rPr>
              <a:t>Kalkomey</a:t>
            </a:r>
            <a:r>
              <a:rPr lang="en-US" b="1" dirty="0">
                <a:effectLst>
                  <a:outerShdw blurRad="38100" dist="38100" dir="2700000" algn="tl">
                    <a:srgbClr val="000000">
                      <a:alpha val="43137"/>
                    </a:srgbClr>
                  </a:outerShdw>
                </a:effectLst>
              </a:rPr>
              <a:t> Event Manager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Walkthrough </a:t>
            </a:r>
          </a:p>
        </p:txBody>
      </p:sp>
      <p:sp>
        <p:nvSpPr>
          <p:cNvPr id="3" name="Subtitle 2"/>
          <p:cNvSpPr>
            <a:spLocks noGrp="1"/>
          </p:cNvSpPr>
          <p:nvPr>
            <p:ph type="subTitle" idx="1"/>
          </p:nvPr>
        </p:nvSpPr>
        <p:spPr>
          <a:xfrm>
            <a:off x="2209800" y="6172200"/>
            <a:ext cx="4343400" cy="457200"/>
          </a:xfrm>
          <a:noFill/>
        </p:spPr>
        <p:txBody>
          <a:bodyPr>
            <a:normAutofit fontScale="85000" lnSpcReduction="20000"/>
          </a:bodyPr>
          <a:lstStyle/>
          <a:p>
            <a:r>
              <a:rPr lang="en-US" b="1" dirty="0">
                <a:solidFill>
                  <a:schemeClr val="tx1"/>
                </a:solidFill>
              </a:rPr>
              <a:t>By: Matthew Lazzaretto </a:t>
            </a:r>
          </a:p>
        </p:txBody>
      </p:sp>
    </p:spTree>
    <p:extLst>
      <p:ext uri="{BB962C8B-B14F-4D97-AF65-F5344CB8AC3E}">
        <p14:creationId xmlns:p14="http://schemas.microsoft.com/office/powerpoint/2010/main" val="2837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E347A7-3027-4792-A2D2-69A32C58A30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626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3276600"/>
            <a:ext cx="7620000" cy="2308324"/>
          </a:xfrm>
          <a:prstGeom prst="rect">
            <a:avLst/>
          </a:prstGeom>
          <a:solidFill>
            <a:schemeClr val="bg1"/>
          </a:solidFill>
        </p:spPr>
        <p:txBody>
          <a:bodyPr wrap="square" rtlCol="0">
            <a:spAutoFit/>
          </a:bodyPr>
          <a:lstStyle/>
          <a:p>
            <a:r>
              <a:rPr lang="en-US" dirty="0"/>
              <a:t>Begin by registering the location.</a:t>
            </a:r>
          </a:p>
          <a:p>
            <a:r>
              <a:rPr lang="en-US" dirty="0"/>
              <a:t>On the locations page you should see a drop down menu with the following:</a:t>
            </a:r>
          </a:p>
          <a:p>
            <a:pPr marL="342900" indent="-342900">
              <a:buFont typeface="+mj-lt"/>
              <a:buAutoNum type="arabicPeriod"/>
            </a:pPr>
            <a:r>
              <a:rPr lang="en-US" dirty="0"/>
              <a:t>Traditional Hunter Education</a:t>
            </a:r>
          </a:p>
          <a:p>
            <a:pPr marL="342900" indent="-342900">
              <a:buFont typeface="+mj-lt"/>
              <a:buAutoNum type="arabicPeriod"/>
            </a:pPr>
            <a:r>
              <a:rPr lang="en-US" dirty="0"/>
              <a:t>Online Courses and Follow-up Class</a:t>
            </a:r>
          </a:p>
          <a:p>
            <a:pPr marL="342900" indent="-342900">
              <a:buFont typeface="+mj-lt"/>
              <a:buAutoNum type="arabicPeriod"/>
            </a:pPr>
            <a:r>
              <a:rPr lang="en-US" dirty="0"/>
              <a:t>Bow Hunter Education  (if you are a certified bow hunter </a:t>
            </a:r>
            <a:r>
              <a:rPr lang="en-US" dirty="0" err="1"/>
              <a:t>ed</a:t>
            </a:r>
            <a:r>
              <a:rPr lang="en-US" dirty="0"/>
              <a:t> instructor)</a:t>
            </a:r>
          </a:p>
          <a:p>
            <a:r>
              <a:rPr lang="en-US" dirty="0"/>
              <a:t>Unfortunately, </a:t>
            </a:r>
            <a:r>
              <a:rPr lang="en-US" b="1" dirty="0"/>
              <a:t>if you teach traditional as well as online classes you have to set up a location  for each.</a:t>
            </a:r>
          </a:p>
          <a:p>
            <a:r>
              <a:rPr lang="en-US" dirty="0"/>
              <a:t>I want to create a traditional so I will click Traditional.</a:t>
            </a:r>
            <a:r>
              <a:rPr lang="en-US" b="1" dirty="0"/>
              <a:t> </a:t>
            </a:r>
          </a:p>
        </p:txBody>
      </p:sp>
      <p:sp>
        <p:nvSpPr>
          <p:cNvPr id="3" name="Left Arrow 2"/>
          <p:cNvSpPr/>
          <p:nvPr/>
        </p:nvSpPr>
        <p:spPr>
          <a:xfrm rot="2705290">
            <a:off x="3563004" y="2326856"/>
            <a:ext cx="1347172" cy="554173"/>
          </a:xfrm>
          <a:prstGeom prst="leftArrow">
            <a:avLst>
              <a:gd name="adj1" fmla="val 34371"/>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2590800"/>
            <a:ext cx="3200400" cy="3416320"/>
          </a:xfrm>
          <a:prstGeom prst="rect">
            <a:avLst/>
          </a:prstGeom>
          <a:solidFill>
            <a:schemeClr val="accent1">
              <a:lumMod val="40000"/>
              <a:lumOff val="60000"/>
            </a:schemeClr>
          </a:solidFill>
        </p:spPr>
        <p:txBody>
          <a:bodyPr wrap="square" rtlCol="0">
            <a:spAutoFit/>
          </a:bodyPr>
          <a:lstStyle/>
          <a:p>
            <a:r>
              <a:rPr lang="en-US" dirty="0"/>
              <a:t>Here is a listing of all current traditional course locations that instructors have inputted into the system. These are in alphabetical order, check to make sure your location is not here by using the search system at the top. Many common places such as Yolo Sportsman’s association and Knights Landing Sportsman's club have already been added in the system.</a:t>
            </a:r>
          </a:p>
        </p:txBody>
      </p:sp>
      <p:sp>
        <p:nvSpPr>
          <p:cNvPr id="5" name="TextBox 4"/>
          <p:cNvSpPr txBox="1"/>
          <p:nvPr/>
        </p:nvSpPr>
        <p:spPr>
          <a:xfrm>
            <a:off x="123825" y="600758"/>
            <a:ext cx="2743200" cy="923330"/>
          </a:xfrm>
          <a:prstGeom prst="rect">
            <a:avLst/>
          </a:prstGeom>
          <a:solidFill>
            <a:schemeClr val="accent1">
              <a:lumMod val="40000"/>
              <a:lumOff val="60000"/>
            </a:schemeClr>
          </a:solidFill>
        </p:spPr>
        <p:txBody>
          <a:bodyPr wrap="square" rtlCol="0">
            <a:spAutoFit/>
          </a:bodyPr>
          <a:lstStyle/>
          <a:p>
            <a:r>
              <a:rPr lang="en-US" b="1" u="sng" dirty="0"/>
              <a:t>To search for locations </a:t>
            </a:r>
          </a:p>
          <a:p>
            <a:pPr marL="342900" indent="-342900">
              <a:buFont typeface="+mj-lt"/>
              <a:buAutoNum type="arabicPeriod"/>
            </a:pPr>
            <a:r>
              <a:rPr lang="en-US" dirty="0"/>
              <a:t>Change the box that says </a:t>
            </a:r>
            <a:r>
              <a:rPr lang="en-US" b="1" dirty="0"/>
              <a:t>All </a:t>
            </a:r>
            <a:r>
              <a:rPr lang="en-US" dirty="0"/>
              <a:t>to </a:t>
            </a:r>
            <a:r>
              <a:rPr lang="en-US" b="1" dirty="0"/>
              <a:t>Name</a:t>
            </a:r>
            <a:r>
              <a:rPr lang="en-US" dirty="0"/>
              <a:t> </a:t>
            </a:r>
          </a:p>
        </p:txBody>
      </p:sp>
      <p:sp>
        <p:nvSpPr>
          <p:cNvPr id="6" name="Bent-Up Arrow 5"/>
          <p:cNvSpPr/>
          <p:nvPr/>
        </p:nvSpPr>
        <p:spPr>
          <a:xfrm rot="5400000">
            <a:off x="1390313" y="1505375"/>
            <a:ext cx="694094" cy="731520"/>
          </a:xfrm>
          <a:prstGeom prst="ben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TextBox 6"/>
          <p:cNvSpPr txBox="1"/>
          <p:nvPr/>
        </p:nvSpPr>
        <p:spPr>
          <a:xfrm>
            <a:off x="3637409" y="739257"/>
            <a:ext cx="3886200" cy="646331"/>
          </a:xfrm>
          <a:prstGeom prst="rect">
            <a:avLst/>
          </a:prstGeom>
          <a:solidFill>
            <a:schemeClr val="accent1">
              <a:lumMod val="40000"/>
              <a:lumOff val="60000"/>
            </a:schemeClr>
          </a:solidFill>
        </p:spPr>
        <p:txBody>
          <a:bodyPr wrap="square" rtlCol="0">
            <a:spAutoFit/>
          </a:bodyPr>
          <a:lstStyle/>
          <a:p>
            <a:pPr marL="342900" indent="-342900">
              <a:buFont typeface="+mj-lt"/>
              <a:buAutoNum type="arabicPeriod" startAt="2"/>
            </a:pPr>
            <a:r>
              <a:rPr lang="en-US" dirty="0"/>
              <a:t> Then type in a key word in the box below such as “knights”</a:t>
            </a:r>
          </a:p>
        </p:txBody>
      </p:sp>
      <p:sp>
        <p:nvSpPr>
          <p:cNvPr id="8" name="Left Arrow 7"/>
          <p:cNvSpPr/>
          <p:nvPr/>
        </p:nvSpPr>
        <p:spPr>
          <a:xfrm rot="16200000">
            <a:off x="3660040" y="1459437"/>
            <a:ext cx="632157" cy="484632"/>
          </a:xfrm>
          <a:prstGeom prst="leftArrow">
            <a:avLst>
              <a:gd name="adj1" fmla="val 23585"/>
              <a:gd name="adj2" fmla="val 48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8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2061493"/>
            <a:ext cx="1676400" cy="1754326"/>
          </a:xfrm>
          <a:prstGeom prst="rect">
            <a:avLst/>
          </a:prstGeom>
          <a:solidFill>
            <a:schemeClr val="bg1"/>
          </a:solidFill>
          <a:ln>
            <a:solidFill>
              <a:schemeClr val="accent1"/>
            </a:solidFill>
          </a:ln>
        </p:spPr>
        <p:txBody>
          <a:bodyPr wrap="square" rtlCol="0">
            <a:spAutoFit/>
          </a:bodyPr>
          <a:lstStyle/>
          <a:p>
            <a:r>
              <a:rPr lang="en-US" dirty="0"/>
              <a:t>If you are </a:t>
            </a:r>
            <a:r>
              <a:rPr lang="en-US" b="1" dirty="0"/>
              <a:t>unable to find your teaching location</a:t>
            </a:r>
            <a:r>
              <a:rPr lang="en-US" dirty="0"/>
              <a:t> click here to create a new location. </a:t>
            </a:r>
          </a:p>
        </p:txBody>
      </p:sp>
      <p:sp>
        <p:nvSpPr>
          <p:cNvPr id="5" name="Bent Arrow 4"/>
          <p:cNvSpPr/>
          <p:nvPr/>
        </p:nvSpPr>
        <p:spPr>
          <a:xfrm rot="16200000">
            <a:off x="6464427" y="241449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0" y="1760987"/>
            <a:ext cx="1981200" cy="2031325"/>
          </a:xfrm>
          <a:prstGeom prst="rect">
            <a:avLst/>
          </a:prstGeom>
          <a:solidFill>
            <a:schemeClr val="bg1"/>
          </a:solidFill>
        </p:spPr>
        <p:txBody>
          <a:bodyPr wrap="square" rtlCol="0">
            <a:spAutoFit/>
          </a:bodyPr>
          <a:lstStyle/>
          <a:p>
            <a:r>
              <a:rPr lang="en-US" dirty="0"/>
              <a:t>If you </a:t>
            </a:r>
            <a:r>
              <a:rPr lang="en-US" b="1" dirty="0"/>
              <a:t>are</a:t>
            </a:r>
            <a:r>
              <a:rPr lang="en-US" dirty="0"/>
              <a:t> able to find your location, click Schedule an Event.</a:t>
            </a:r>
          </a:p>
          <a:p>
            <a:r>
              <a:rPr lang="en-US" dirty="0"/>
              <a:t>Skip to slide 17  to learn more about this process.</a:t>
            </a:r>
          </a:p>
        </p:txBody>
      </p:sp>
      <p:sp>
        <p:nvSpPr>
          <p:cNvPr id="7" name="Left Arrow 6"/>
          <p:cNvSpPr/>
          <p:nvPr/>
        </p:nvSpPr>
        <p:spPr>
          <a:xfrm rot="10800000">
            <a:off x="1031367" y="2610252"/>
            <a:ext cx="978408" cy="365560"/>
          </a:xfrm>
          <a:prstGeom prst="leftArrow">
            <a:avLst>
              <a:gd name="adj1" fmla="val 26415"/>
              <a:gd name="adj2" fmla="val 61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44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02" y="394332"/>
            <a:ext cx="1524000" cy="2554545"/>
          </a:xfrm>
          <a:prstGeom prst="rect">
            <a:avLst/>
          </a:prstGeom>
          <a:solidFill>
            <a:schemeClr val="bg1"/>
          </a:solidFill>
        </p:spPr>
        <p:txBody>
          <a:bodyPr wrap="square" rtlCol="0">
            <a:spAutoFit/>
          </a:bodyPr>
          <a:lstStyle/>
          <a:p>
            <a:r>
              <a:rPr lang="en-US" sz="1600" b="1" u="sng" dirty="0"/>
              <a:t>Location Name</a:t>
            </a:r>
          </a:p>
          <a:p>
            <a:r>
              <a:rPr lang="en-US" sz="1600" dirty="0"/>
              <a:t>Can be name of business such as </a:t>
            </a:r>
            <a:r>
              <a:rPr lang="en-US" sz="1600" i="1" dirty="0"/>
              <a:t>Yolo Sportsman’s </a:t>
            </a:r>
            <a:r>
              <a:rPr lang="en-US" sz="1600" dirty="0"/>
              <a:t>or a name you call the location such as </a:t>
            </a:r>
          </a:p>
          <a:p>
            <a:r>
              <a:rPr lang="en-US" sz="1600" i="1" dirty="0"/>
              <a:t>Bob’s Hunter Ed class.</a:t>
            </a:r>
          </a:p>
        </p:txBody>
      </p:sp>
      <p:sp>
        <p:nvSpPr>
          <p:cNvPr id="4" name="Left Arrow 3"/>
          <p:cNvSpPr/>
          <p:nvPr/>
        </p:nvSpPr>
        <p:spPr>
          <a:xfrm rot="10800000">
            <a:off x="854713" y="2057400"/>
            <a:ext cx="662128" cy="325591"/>
          </a:xfrm>
          <a:prstGeom prst="leftArrow">
            <a:avLst>
              <a:gd name="adj1" fmla="val 30861"/>
              <a:gd name="adj2" fmla="val 84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2740055"/>
            <a:ext cx="1905000" cy="1815882"/>
          </a:xfrm>
          <a:prstGeom prst="rect">
            <a:avLst/>
          </a:prstGeom>
          <a:solidFill>
            <a:schemeClr val="bg1"/>
          </a:solidFill>
        </p:spPr>
        <p:txBody>
          <a:bodyPr wrap="square" rtlCol="0">
            <a:spAutoFit/>
          </a:bodyPr>
          <a:lstStyle/>
          <a:p>
            <a:r>
              <a:rPr lang="en-US" sz="1600" u="sng" dirty="0"/>
              <a:t>Special Instructions</a:t>
            </a:r>
          </a:p>
          <a:p>
            <a:r>
              <a:rPr lang="en-US" sz="1600" dirty="0"/>
              <a:t>Things students will have to know about the location such as park near rifle range or meet near the green LED sign</a:t>
            </a:r>
          </a:p>
        </p:txBody>
      </p:sp>
      <p:sp>
        <p:nvSpPr>
          <p:cNvPr id="6" name="Left Arrow 5"/>
          <p:cNvSpPr/>
          <p:nvPr/>
        </p:nvSpPr>
        <p:spPr>
          <a:xfrm>
            <a:off x="2526792" y="2831912"/>
            <a:ext cx="9022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953000"/>
            <a:ext cx="2895600" cy="1815882"/>
          </a:xfrm>
          <a:prstGeom prst="rect">
            <a:avLst/>
          </a:prstGeom>
          <a:solidFill>
            <a:schemeClr val="bg1"/>
          </a:solidFill>
        </p:spPr>
        <p:txBody>
          <a:bodyPr wrap="square" rtlCol="0">
            <a:spAutoFit/>
          </a:bodyPr>
          <a:lstStyle/>
          <a:p>
            <a:pPr algn="ctr"/>
            <a:r>
              <a:rPr lang="en-US" sz="1600" dirty="0"/>
              <a:t>Address and Map</a:t>
            </a:r>
          </a:p>
          <a:p>
            <a:r>
              <a:rPr lang="en-US" sz="1600" b="1" dirty="0"/>
              <a:t>First</a:t>
            </a:r>
            <a:r>
              <a:rPr lang="en-US" sz="1600" dirty="0"/>
              <a:t> type in the address, city, state and zip code (left)</a:t>
            </a:r>
          </a:p>
          <a:p>
            <a:r>
              <a:rPr lang="en-US" sz="1600" b="1" dirty="0"/>
              <a:t>Then</a:t>
            </a:r>
            <a:r>
              <a:rPr lang="en-US" sz="1600" dirty="0"/>
              <a:t> click “</a:t>
            </a:r>
            <a:r>
              <a:rPr lang="en-US" sz="1600" b="1" dirty="0">
                <a:solidFill>
                  <a:schemeClr val="accent1">
                    <a:lumMod val="75000"/>
                  </a:schemeClr>
                </a:solidFill>
              </a:rPr>
              <a:t>Refresh Map</a:t>
            </a:r>
            <a:r>
              <a:rPr lang="en-US" sz="1600" dirty="0"/>
              <a:t>” above and it should show the location of class, if not you can manually move the location icon.</a:t>
            </a:r>
          </a:p>
        </p:txBody>
      </p:sp>
      <p:sp>
        <p:nvSpPr>
          <p:cNvPr id="9" name="Donut 8"/>
          <p:cNvSpPr/>
          <p:nvPr/>
        </p:nvSpPr>
        <p:spPr>
          <a:xfrm>
            <a:off x="4895850" y="4572000"/>
            <a:ext cx="1171575" cy="533400"/>
          </a:xfrm>
          <a:prstGeom prst="donut">
            <a:avLst>
              <a:gd name="adj" fmla="val 5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250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5800" y="1524000"/>
            <a:ext cx="3657600" cy="1477328"/>
          </a:xfrm>
          <a:prstGeom prst="rect">
            <a:avLst/>
          </a:prstGeom>
          <a:solidFill>
            <a:schemeClr val="accent1">
              <a:lumMod val="20000"/>
              <a:lumOff val="80000"/>
            </a:schemeClr>
          </a:solidFill>
        </p:spPr>
        <p:txBody>
          <a:bodyPr wrap="square" rtlCol="0">
            <a:spAutoFit/>
          </a:bodyPr>
          <a:lstStyle/>
          <a:p>
            <a:pPr algn="ctr"/>
            <a:r>
              <a:rPr lang="en-US" dirty="0"/>
              <a:t>Phone</a:t>
            </a:r>
          </a:p>
          <a:p>
            <a:r>
              <a:rPr lang="en-US" dirty="0"/>
              <a:t>Example: The phone number to the gun club you are teaching at to help students with driving directions. NOT your personal phone. </a:t>
            </a:r>
          </a:p>
        </p:txBody>
      </p:sp>
      <p:sp>
        <p:nvSpPr>
          <p:cNvPr id="3" name="Left Arrow 2"/>
          <p:cNvSpPr/>
          <p:nvPr/>
        </p:nvSpPr>
        <p:spPr>
          <a:xfrm rot="21084389">
            <a:off x="1971744" y="2206851"/>
            <a:ext cx="1665453"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01919" y="3198257"/>
            <a:ext cx="5332556" cy="369332"/>
          </a:xfrm>
          <a:prstGeom prst="rect">
            <a:avLst/>
          </a:prstGeom>
          <a:solidFill>
            <a:schemeClr val="accent3">
              <a:lumMod val="40000"/>
              <a:lumOff val="60000"/>
            </a:schemeClr>
          </a:solidFill>
        </p:spPr>
        <p:txBody>
          <a:bodyPr wrap="square" rtlCol="0">
            <a:spAutoFit/>
          </a:bodyPr>
          <a:lstStyle/>
          <a:p>
            <a:r>
              <a:rPr lang="en-US" dirty="0"/>
              <a:t>Room number-leave blank if there is not one.</a:t>
            </a:r>
          </a:p>
        </p:txBody>
      </p:sp>
      <p:sp>
        <p:nvSpPr>
          <p:cNvPr id="5" name="TextBox 4"/>
          <p:cNvSpPr txBox="1"/>
          <p:nvPr/>
        </p:nvSpPr>
        <p:spPr>
          <a:xfrm>
            <a:off x="3429000" y="3810000"/>
            <a:ext cx="5105400" cy="381000"/>
          </a:xfrm>
          <a:prstGeom prst="rect">
            <a:avLst/>
          </a:prstGeom>
          <a:solidFill>
            <a:schemeClr val="accent6">
              <a:lumMod val="60000"/>
              <a:lumOff val="40000"/>
            </a:schemeClr>
          </a:solidFill>
        </p:spPr>
        <p:txBody>
          <a:bodyPr wrap="square" rtlCol="0">
            <a:spAutoFit/>
          </a:bodyPr>
          <a:lstStyle/>
          <a:p>
            <a:r>
              <a:rPr lang="en-US" dirty="0"/>
              <a:t>How many students can the facility hold? 18? 100?</a:t>
            </a:r>
          </a:p>
        </p:txBody>
      </p:sp>
      <p:sp>
        <p:nvSpPr>
          <p:cNvPr id="6" name="TextBox 5"/>
          <p:cNvSpPr txBox="1"/>
          <p:nvPr/>
        </p:nvSpPr>
        <p:spPr>
          <a:xfrm>
            <a:off x="5257800" y="4495800"/>
            <a:ext cx="3505200" cy="1323439"/>
          </a:xfrm>
          <a:prstGeom prst="rect">
            <a:avLst/>
          </a:prstGeom>
          <a:solidFill>
            <a:schemeClr val="bg2">
              <a:lumMod val="75000"/>
            </a:schemeClr>
          </a:solidFill>
        </p:spPr>
        <p:txBody>
          <a:bodyPr wrap="square" rtlCol="0">
            <a:spAutoFit/>
          </a:bodyPr>
          <a:lstStyle/>
          <a:p>
            <a:pPr algn="ctr"/>
            <a:r>
              <a:rPr lang="en-US" sz="1600" dirty="0"/>
              <a:t>District (if need help determining)</a:t>
            </a:r>
          </a:p>
          <a:p>
            <a:pPr algn="ctr"/>
            <a:r>
              <a:rPr lang="en-US" sz="1600" dirty="0"/>
              <a:t>Northern- Lt. Blake </a:t>
            </a:r>
          </a:p>
          <a:p>
            <a:pPr algn="ctr"/>
            <a:r>
              <a:rPr lang="en-US" sz="1600" dirty="0"/>
              <a:t>North Coast- Lt </a:t>
            </a:r>
            <a:r>
              <a:rPr lang="en-US" sz="1600" dirty="0" err="1"/>
              <a:t>Bundesen</a:t>
            </a:r>
            <a:endParaRPr lang="en-US" sz="1600" dirty="0"/>
          </a:p>
          <a:p>
            <a:pPr algn="ctr"/>
            <a:r>
              <a:rPr lang="en-US" sz="1600" dirty="0"/>
              <a:t>Central- Lt. </a:t>
            </a:r>
            <a:r>
              <a:rPr lang="en-US" sz="1600" dirty="0" err="1"/>
              <a:t>Olague</a:t>
            </a:r>
            <a:endParaRPr lang="en-US" sz="1600" dirty="0"/>
          </a:p>
          <a:p>
            <a:pPr algn="ctr"/>
            <a:r>
              <a:rPr lang="en-US" sz="1600" dirty="0"/>
              <a:t>Southern- Lt. Norris</a:t>
            </a:r>
          </a:p>
        </p:txBody>
      </p:sp>
      <p:sp>
        <p:nvSpPr>
          <p:cNvPr id="8" name="TextBox 7"/>
          <p:cNvSpPr txBox="1"/>
          <p:nvPr/>
        </p:nvSpPr>
        <p:spPr>
          <a:xfrm>
            <a:off x="3124200" y="6222340"/>
            <a:ext cx="3200400" cy="369332"/>
          </a:xfrm>
          <a:prstGeom prst="rect">
            <a:avLst/>
          </a:prstGeom>
          <a:noFill/>
        </p:spPr>
        <p:txBody>
          <a:bodyPr wrap="square" rtlCol="0">
            <a:spAutoFit/>
          </a:bodyPr>
          <a:lstStyle/>
          <a:p>
            <a:r>
              <a:rPr lang="en-US" dirty="0"/>
              <a:t>When you are done hit submit.</a:t>
            </a:r>
          </a:p>
        </p:txBody>
      </p:sp>
      <p:sp>
        <p:nvSpPr>
          <p:cNvPr id="9" name="Donut 8"/>
          <p:cNvSpPr/>
          <p:nvPr/>
        </p:nvSpPr>
        <p:spPr>
          <a:xfrm>
            <a:off x="1371600" y="5584432"/>
            <a:ext cx="877978" cy="469613"/>
          </a:xfrm>
          <a:prstGeom prst="donut">
            <a:avLst>
              <a:gd name="adj" fmla="val 162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a:off x="2362200" y="5698080"/>
            <a:ext cx="60960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40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3"/>
            <a:ext cx="9144000" cy="684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nut 1"/>
          <p:cNvSpPr/>
          <p:nvPr/>
        </p:nvSpPr>
        <p:spPr>
          <a:xfrm>
            <a:off x="5067098" y="1067525"/>
            <a:ext cx="533400" cy="361950"/>
          </a:xfrm>
          <a:prstGeom prst="donut">
            <a:avLst>
              <a:gd name="adj" fmla="val 2095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Left Arrow 2"/>
          <p:cNvSpPr/>
          <p:nvPr/>
        </p:nvSpPr>
        <p:spPr>
          <a:xfrm rot="3191717">
            <a:off x="5252690" y="1774778"/>
            <a:ext cx="1208669" cy="4025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5325" y="2819400"/>
            <a:ext cx="2895600" cy="646331"/>
          </a:xfrm>
          <a:prstGeom prst="rect">
            <a:avLst/>
          </a:prstGeom>
          <a:solidFill>
            <a:schemeClr val="accent6">
              <a:lumMod val="60000"/>
              <a:lumOff val="40000"/>
            </a:schemeClr>
          </a:solidFill>
        </p:spPr>
        <p:txBody>
          <a:bodyPr wrap="square" rtlCol="0">
            <a:spAutoFit/>
          </a:bodyPr>
          <a:lstStyle/>
          <a:p>
            <a:pPr algn="ctr"/>
            <a:r>
              <a:rPr lang="en-US" dirty="0"/>
              <a:t>Now lets create a class, to do</a:t>
            </a:r>
          </a:p>
          <a:p>
            <a:pPr algn="ctr"/>
            <a:r>
              <a:rPr lang="en-US" dirty="0"/>
              <a:t>this Click “Events” </a:t>
            </a:r>
          </a:p>
        </p:txBody>
      </p:sp>
    </p:spTree>
    <p:extLst>
      <p:ext uri="{BB962C8B-B14F-4D97-AF65-F5344CB8AC3E}">
        <p14:creationId xmlns:p14="http://schemas.microsoft.com/office/powerpoint/2010/main" val="421592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86600" y="622518"/>
            <a:ext cx="2057400" cy="1815882"/>
          </a:xfrm>
          <a:prstGeom prst="rect">
            <a:avLst/>
          </a:prstGeom>
          <a:solidFill>
            <a:schemeClr val="accent6">
              <a:lumMod val="60000"/>
              <a:lumOff val="40000"/>
            </a:schemeClr>
          </a:solidFill>
        </p:spPr>
        <p:txBody>
          <a:bodyPr wrap="square" rtlCol="0">
            <a:spAutoFit/>
          </a:bodyPr>
          <a:lstStyle/>
          <a:p>
            <a:r>
              <a:rPr lang="en-US" sz="1600" dirty="0"/>
              <a:t>The calendar always goes to todays date, to set up a class click the </a:t>
            </a:r>
            <a:r>
              <a:rPr lang="en-US" sz="1600" b="1" dirty="0"/>
              <a:t>next month </a:t>
            </a:r>
            <a:r>
              <a:rPr lang="en-US" sz="1600" dirty="0"/>
              <a:t>feature until you find the month you are teaching a class. </a:t>
            </a:r>
          </a:p>
        </p:txBody>
      </p:sp>
      <p:sp>
        <p:nvSpPr>
          <p:cNvPr id="3" name="Donut 2"/>
          <p:cNvSpPr/>
          <p:nvPr/>
        </p:nvSpPr>
        <p:spPr>
          <a:xfrm>
            <a:off x="6172200" y="2209800"/>
            <a:ext cx="1028700" cy="457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466850" y="4876800"/>
            <a:ext cx="6210300" cy="923330"/>
          </a:xfrm>
          <a:prstGeom prst="rect">
            <a:avLst/>
          </a:prstGeom>
          <a:solidFill>
            <a:schemeClr val="accent6">
              <a:lumMod val="60000"/>
              <a:lumOff val="40000"/>
            </a:schemeClr>
          </a:solidFill>
        </p:spPr>
        <p:txBody>
          <a:bodyPr wrap="square" rtlCol="0">
            <a:spAutoFit/>
          </a:bodyPr>
          <a:lstStyle/>
          <a:p>
            <a:r>
              <a:rPr lang="en-US" dirty="0"/>
              <a:t>Once you find your desired class date and month, click on the date, for example I will click on January 30</a:t>
            </a:r>
            <a:r>
              <a:rPr lang="en-US" baseline="30000" dirty="0"/>
              <a:t>th</a:t>
            </a:r>
            <a:r>
              <a:rPr lang="en-US" dirty="0"/>
              <a:t> because I want to teach a class then. </a:t>
            </a:r>
          </a:p>
        </p:txBody>
      </p:sp>
    </p:spTree>
    <p:extLst>
      <p:ext uri="{BB962C8B-B14F-4D97-AF65-F5344CB8AC3E}">
        <p14:creationId xmlns:p14="http://schemas.microsoft.com/office/powerpoint/2010/main" val="21180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
            <a:ext cx="9153525"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713060"/>
            <a:ext cx="2057400" cy="5078313"/>
          </a:xfrm>
          <a:prstGeom prst="rect">
            <a:avLst/>
          </a:prstGeom>
          <a:solidFill>
            <a:schemeClr val="accent6">
              <a:lumMod val="60000"/>
              <a:lumOff val="40000"/>
            </a:schemeClr>
          </a:solidFill>
        </p:spPr>
        <p:txBody>
          <a:bodyPr wrap="square" rtlCol="0">
            <a:spAutoFit/>
          </a:bodyPr>
          <a:lstStyle/>
          <a:p>
            <a:r>
              <a:rPr lang="en-US" dirty="0"/>
              <a:t>First add the hours of the class you are planning on teaching. </a:t>
            </a:r>
          </a:p>
          <a:p>
            <a:r>
              <a:rPr lang="en-US" dirty="0"/>
              <a:t>A start time might be 8:30 am </a:t>
            </a:r>
          </a:p>
          <a:p>
            <a:r>
              <a:rPr lang="en-US" dirty="0"/>
              <a:t>And the End might be 1:00 pm. </a:t>
            </a:r>
          </a:p>
          <a:p>
            <a:r>
              <a:rPr lang="en-US" dirty="0"/>
              <a:t>Then click add event date. If there is a second date such as January 31</a:t>
            </a:r>
            <a:r>
              <a:rPr lang="en-US" baseline="30000" dirty="0"/>
              <a:t>st</a:t>
            </a:r>
          </a:p>
          <a:p>
            <a:r>
              <a:rPr lang="en-US" dirty="0"/>
              <a:t>I would still click add event date first, then after click the 31</a:t>
            </a:r>
            <a:r>
              <a:rPr lang="en-US" baseline="30000" dirty="0"/>
              <a:t>st</a:t>
            </a:r>
            <a:r>
              <a:rPr lang="en-US" dirty="0"/>
              <a:t> on the calendar and select the start and end times.</a:t>
            </a:r>
          </a:p>
        </p:txBody>
      </p:sp>
      <p:sp>
        <p:nvSpPr>
          <p:cNvPr id="3" name="Left Arrow 2"/>
          <p:cNvSpPr/>
          <p:nvPr/>
        </p:nvSpPr>
        <p:spPr>
          <a:xfrm rot="8888601">
            <a:off x="1919707" y="3388419"/>
            <a:ext cx="579205" cy="221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5880" y="2826258"/>
            <a:ext cx="3429000" cy="1477328"/>
          </a:xfrm>
          <a:prstGeom prst="rect">
            <a:avLst/>
          </a:prstGeom>
          <a:solidFill>
            <a:schemeClr val="accent6">
              <a:lumMod val="60000"/>
              <a:lumOff val="40000"/>
            </a:schemeClr>
          </a:solidFill>
        </p:spPr>
        <p:txBody>
          <a:bodyPr wrap="square" rtlCol="0">
            <a:spAutoFit/>
          </a:bodyPr>
          <a:lstStyle/>
          <a:p>
            <a:r>
              <a:rPr lang="en-US" dirty="0"/>
              <a:t>Once you add the date and times for the class, click on </a:t>
            </a:r>
            <a:r>
              <a:rPr lang="en-US" b="1" dirty="0"/>
              <a:t>Choose Program</a:t>
            </a:r>
            <a:r>
              <a:rPr lang="en-US" dirty="0"/>
              <a:t>. This will ask what type of class you are teaching; Traditional? Online follow-up?</a:t>
            </a:r>
          </a:p>
        </p:txBody>
      </p:sp>
      <p:sp>
        <p:nvSpPr>
          <p:cNvPr id="5" name="Bent Arrow 4"/>
          <p:cNvSpPr/>
          <p:nvPr/>
        </p:nvSpPr>
        <p:spPr>
          <a:xfrm rot="16200000">
            <a:off x="4294632" y="241096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90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152400"/>
            <a:ext cx="4572000" cy="923330"/>
          </a:xfrm>
          <a:prstGeom prst="rect">
            <a:avLst/>
          </a:prstGeom>
          <a:solidFill>
            <a:schemeClr val="bg2"/>
          </a:solidFill>
        </p:spPr>
        <p:txBody>
          <a:bodyPr>
            <a:spAutoFit/>
          </a:bodyPr>
          <a:lstStyle/>
          <a:p>
            <a:r>
              <a:rPr lang="en-US" dirty="0"/>
              <a:t>Once the program is selected more items below will appear on the screen such as location, event capacity and waitlist.</a:t>
            </a:r>
          </a:p>
        </p:txBody>
      </p:sp>
      <p:sp>
        <p:nvSpPr>
          <p:cNvPr id="5" name="Left Arrow 4"/>
          <p:cNvSpPr/>
          <p:nvPr/>
        </p:nvSpPr>
        <p:spPr>
          <a:xfrm rot="18950861">
            <a:off x="7261390" y="2289551"/>
            <a:ext cx="9784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62600" y="598021"/>
            <a:ext cx="3314700" cy="1569660"/>
          </a:xfrm>
          <a:prstGeom prst="rect">
            <a:avLst/>
          </a:prstGeom>
          <a:solidFill>
            <a:schemeClr val="accent1">
              <a:lumMod val="60000"/>
              <a:lumOff val="40000"/>
            </a:schemeClr>
          </a:solidFill>
        </p:spPr>
        <p:txBody>
          <a:bodyPr wrap="square">
            <a:spAutoFit/>
          </a:bodyPr>
          <a:lstStyle/>
          <a:p>
            <a:pPr algn="ctr"/>
            <a:r>
              <a:rPr lang="en-US" sz="1600" b="1" u="sng" dirty="0"/>
              <a:t>Location </a:t>
            </a:r>
          </a:p>
          <a:p>
            <a:r>
              <a:rPr lang="en-US" sz="1600" dirty="0"/>
              <a:t>Begin to type the name of the location you just created such as the start of the word “knights” and a yellow box will appear showing locations with that phrase in it</a:t>
            </a:r>
          </a:p>
        </p:txBody>
      </p:sp>
      <p:sp>
        <p:nvSpPr>
          <p:cNvPr id="4" name="TextBox 3"/>
          <p:cNvSpPr txBox="1"/>
          <p:nvPr/>
        </p:nvSpPr>
        <p:spPr>
          <a:xfrm>
            <a:off x="6629400" y="3438525"/>
            <a:ext cx="2514600" cy="2800767"/>
          </a:xfrm>
          <a:prstGeom prst="rect">
            <a:avLst/>
          </a:prstGeom>
          <a:solidFill>
            <a:schemeClr val="accent6">
              <a:lumMod val="60000"/>
              <a:lumOff val="40000"/>
            </a:schemeClr>
          </a:solidFill>
        </p:spPr>
        <p:txBody>
          <a:bodyPr wrap="square" rtlCol="0">
            <a:spAutoFit/>
          </a:bodyPr>
          <a:lstStyle/>
          <a:p>
            <a:pPr algn="ctr"/>
            <a:r>
              <a:rPr lang="en-US" sz="1600" b="1" u="sng" dirty="0"/>
              <a:t>Event Capacity</a:t>
            </a:r>
          </a:p>
          <a:p>
            <a:pPr algn="ctr"/>
            <a:r>
              <a:rPr lang="en-US" sz="1600" dirty="0"/>
              <a:t>Event capacity automatically fills in to the max capacity of the location of the class. This may have to be changed manually, the location might hold 50 such as knights landing but if you teach alone you must set the event capacity to a maximum of 25 students</a:t>
            </a:r>
            <a:r>
              <a:rPr lang="en-US" sz="1400" dirty="0"/>
              <a:t>. </a:t>
            </a:r>
          </a:p>
        </p:txBody>
      </p:sp>
      <p:sp>
        <p:nvSpPr>
          <p:cNvPr id="14" name="Frame 13"/>
          <p:cNvSpPr/>
          <p:nvPr/>
        </p:nvSpPr>
        <p:spPr>
          <a:xfrm>
            <a:off x="4114800" y="2971800"/>
            <a:ext cx="2667000" cy="381000"/>
          </a:xfrm>
          <a:prstGeom prst="frame">
            <a:avLst>
              <a:gd name="adj1" fmla="val 41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226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THE NEW SYSTEM</a:t>
            </a:r>
          </a:p>
        </p:txBody>
      </p:sp>
      <p:sp>
        <p:nvSpPr>
          <p:cNvPr id="3" name="Content Placeholder 2"/>
          <p:cNvSpPr>
            <a:spLocks noGrp="1"/>
          </p:cNvSpPr>
          <p:nvPr>
            <p:ph idx="1"/>
          </p:nvPr>
        </p:nvSpPr>
        <p:spPr/>
        <p:txBody>
          <a:bodyPr/>
          <a:lstStyle/>
          <a:p>
            <a:pPr marL="514350" lvl="1" indent="-514350">
              <a:buFont typeface="+mj-lt"/>
              <a:buAutoNum type="arabicPeriod"/>
            </a:pPr>
            <a:r>
              <a:rPr lang="en-US" dirty="0"/>
              <a:t>LESS PAPERWORK</a:t>
            </a:r>
          </a:p>
          <a:p>
            <a:pPr marL="457200" lvl="1" indent="-457200"/>
            <a:r>
              <a:rPr lang="en-US" sz="2400" dirty="0"/>
              <a:t>NO LONGER HAVE TO FILL OUT SCANTRONS AT THE START OF EACH CLASS</a:t>
            </a:r>
          </a:p>
          <a:p>
            <a:pPr marL="457200" lvl="1" indent="-457200"/>
            <a:r>
              <a:rPr lang="en-US" sz="2400" dirty="0"/>
              <a:t>NO LONGER HAVE TO HANDWRITE CLASS ROSTERS</a:t>
            </a:r>
          </a:p>
          <a:p>
            <a:pPr marL="457200" lvl="1" indent="-457200"/>
            <a:r>
              <a:rPr lang="en-US" sz="2400" dirty="0"/>
              <a:t>NO LONGER NEED TO KEEP RECORDS FOR CLASSES AFTER JAN 1, 2016</a:t>
            </a:r>
          </a:p>
          <a:p>
            <a:pPr marL="514350" indent="-514350">
              <a:buFont typeface="+mj-lt"/>
              <a:buAutoNum type="arabicPeriod" startAt="2"/>
            </a:pPr>
            <a:r>
              <a:rPr lang="en-US" sz="2800" dirty="0"/>
              <a:t>NO LONGER HAVE LOST OR MISSPELLED STUDENT RECORDS </a:t>
            </a:r>
          </a:p>
          <a:p>
            <a:pPr marL="514350" indent="-514350">
              <a:buFont typeface="+mj-lt"/>
              <a:buAutoNum type="arabicPeriod" startAt="2"/>
            </a:pPr>
            <a:r>
              <a:rPr lang="en-US" sz="2800" dirty="0"/>
              <a:t>NO LONGER HAVE TO MAIL IN ANY FORMS TO 9</a:t>
            </a:r>
            <a:r>
              <a:rPr lang="en-US" sz="2800" baseline="30000" dirty="0"/>
              <a:t>TH</a:t>
            </a:r>
            <a:r>
              <a:rPr lang="en-US" sz="2800" dirty="0"/>
              <a:t> STREET</a:t>
            </a:r>
          </a:p>
        </p:txBody>
      </p:sp>
    </p:spTree>
    <p:extLst>
      <p:ext uri="{BB962C8B-B14F-4D97-AF65-F5344CB8AC3E}">
        <p14:creationId xmlns:p14="http://schemas.microsoft.com/office/powerpoint/2010/main" val="22468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0537"/>
            <a:ext cx="2286000" cy="4524315"/>
          </a:xfrm>
          <a:prstGeom prst="rect">
            <a:avLst/>
          </a:prstGeom>
          <a:solidFill>
            <a:schemeClr val="bg1"/>
          </a:solidFill>
        </p:spPr>
        <p:txBody>
          <a:bodyPr wrap="square" rtlCol="0">
            <a:spAutoFit/>
          </a:bodyPr>
          <a:lstStyle/>
          <a:p>
            <a:pPr algn="ctr"/>
            <a:r>
              <a:rPr lang="en-US" b="1" u="sng" dirty="0"/>
              <a:t>Wait List Capacity </a:t>
            </a:r>
          </a:p>
          <a:p>
            <a:r>
              <a:rPr lang="en-US" dirty="0"/>
              <a:t>Once the class is full students who still wish to sign up can do so on a wait list. If one student who is registered for the class decides he cannot go and cancels his registration, the next person on the wait list is notified. </a:t>
            </a:r>
          </a:p>
          <a:p>
            <a:r>
              <a:rPr lang="en-US" dirty="0"/>
              <a:t>The capacity refers to how many students you will allow on this list.  </a:t>
            </a:r>
          </a:p>
        </p:txBody>
      </p:sp>
      <p:sp>
        <p:nvSpPr>
          <p:cNvPr id="4" name="TextBox 3"/>
          <p:cNvSpPr txBox="1"/>
          <p:nvPr/>
        </p:nvSpPr>
        <p:spPr>
          <a:xfrm>
            <a:off x="6400800" y="1831717"/>
            <a:ext cx="2743200" cy="5016758"/>
          </a:xfrm>
          <a:prstGeom prst="rect">
            <a:avLst/>
          </a:prstGeom>
          <a:solidFill>
            <a:schemeClr val="bg1"/>
          </a:solidFill>
        </p:spPr>
        <p:txBody>
          <a:bodyPr wrap="square" rtlCol="0">
            <a:spAutoFit/>
          </a:bodyPr>
          <a:lstStyle/>
          <a:p>
            <a:pPr algn="ctr"/>
            <a:r>
              <a:rPr lang="en-US" sz="2000" b="1" u="sng" dirty="0"/>
              <a:t>Special Instructions Box</a:t>
            </a:r>
          </a:p>
          <a:p>
            <a:r>
              <a:rPr lang="en-US" sz="2000" dirty="0"/>
              <a:t>This box lets instructors relay any important information pertaining to their class to the future students. For example: Class fee is $10 dollars and will be collected at the door. Please pack a lunch or bring money for hotdog stand. Anything instructor feels is important for students to know should be written here.</a:t>
            </a:r>
          </a:p>
        </p:txBody>
      </p:sp>
      <p:sp>
        <p:nvSpPr>
          <p:cNvPr id="5" name="Left Arrow 4"/>
          <p:cNvSpPr/>
          <p:nvPr/>
        </p:nvSpPr>
        <p:spPr>
          <a:xfrm>
            <a:off x="5181600" y="3641979"/>
            <a:ext cx="1143000"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11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609599"/>
            <a:ext cx="4191000" cy="1169551"/>
          </a:xfrm>
          <a:prstGeom prst="rect">
            <a:avLst/>
          </a:prstGeom>
          <a:solidFill>
            <a:schemeClr val="bg1"/>
          </a:solidFill>
        </p:spPr>
        <p:txBody>
          <a:bodyPr wrap="square" rtlCol="0">
            <a:spAutoFit/>
          </a:bodyPr>
          <a:lstStyle/>
          <a:p>
            <a:pPr algn="ctr"/>
            <a:r>
              <a:rPr lang="en-US" sz="1400" b="1" u="sng" dirty="0"/>
              <a:t>Public vs Private Events</a:t>
            </a:r>
          </a:p>
          <a:p>
            <a:r>
              <a:rPr lang="en-US" sz="1400" dirty="0"/>
              <a:t>Private events are not posted for the public to see, instructors must email students a link to register or manually add them. This is good for someone teaching a boy scout troop or a middle school class.  </a:t>
            </a:r>
          </a:p>
        </p:txBody>
      </p:sp>
      <p:sp>
        <p:nvSpPr>
          <p:cNvPr id="3" name="TextBox 2"/>
          <p:cNvSpPr txBox="1"/>
          <p:nvPr/>
        </p:nvSpPr>
        <p:spPr>
          <a:xfrm>
            <a:off x="0" y="1779150"/>
            <a:ext cx="4314825" cy="1169551"/>
          </a:xfrm>
          <a:prstGeom prst="rect">
            <a:avLst/>
          </a:prstGeom>
          <a:solidFill>
            <a:schemeClr val="accent6">
              <a:lumMod val="60000"/>
              <a:lumOff val="40000"/>
            </a:schemeClr>
          </a:solidFill>
        </p:spPr>
        <p:txBody>
          <a:bodyPr wrap="square" rtlCol="0">
            <a:spAutoFit/>
          </a:bodyPr>
          <a:lstStyle/>
          <a:p>
            <a:r>
              <a:rPr lang="en-US" sz="1400" b="1" dirty="0"/>
              <a:t>This event will be visible to students</a:t>
            </a:r>
            <a:r>
              <a:rPr lang="en-US" sz="1400" dirty="0"/>
              <a:t>: When do you want your class to be visible on the website. You may not want questions about a class in December right now so you might select the class to start being visible in mid September.    </a:t>
            </a:r>
          </a:p>
        </p:txBody>
      </p:sp>
      <p:sp>
        <p:nvSpPr>
          <p:cNvPr id="4" name="TextBox 3"/>
          <p:cNvSpPr txBox="1"/>
          <p:nvPr/>
        </p:nvSpPr>
        <p:spPr>
          <a:xfrm>
            <a:off x="0" y="2935129"/>
            <a:ext cx="4314824" cy="1169551"/>
          </a:xfrm>
          <a:prstGeom prst="rect">
            <a:avLst/>
          </a:prstGeom>
          <a:solidFill>
            <a:schemeClr val="bg1"/>
          </a:solidFill>
        </p:spPr>
        <p:txBody>
          <a:bodyPr wrap="square" rtlCol="0">
            <a:spAutoFit/>
          </a:bodyPr>
          <a:lstStyle/>
          <a:p>
            <a:r>
              <a:rPr lang="en-US" sz="1400" b="1" dirty="0"/>
              <a:t>Students can register for this event: </a:t>
            </a:r>
            <a:r>
              <a:rPr lang="en-US" sz="1400" dirty="0"/>
              <a:t>You may want a class to be viewable that is in December, but it is so far away people might forget they registered for the class and not show up, so you could start the registration period in October.</a:t>
            </a:r>
            <a:endParaRPr lang="en-US" sz="1400" b="1" dirty="0"/>
          </a:p>
        </p:txBody>
      </p:sp>
      <p:sp>
        <p:nvSpPr>
          <p:cNvPr id="5" name="TextBox 4"/>
          <p:cNvSpPr txBox="1"/>
          <p:nvPr/>
        </p:nvSpPr>
        <p:spPr>
          <a:xfrm>
            <a:off x="0" y="4118253"/>
            <a:ext cx="4314824" cy="523220"/>
          </a:xfrm>
          <a:prstGeom prst="rect">
            <a:avLst/>
          </a:prstGeom>
          <a:solidFill>
            <a:schemeClr val="accent6">
              <a:lumMod val="60000"/>
              <a:lumOff val="40000"/>
            </a:schemeClr>
          </a:solidFill>
        </p:spPr>
        <p:txBody>
          <a:bodyPr wrap="square" rtlCol="0">
            <a:spAutoFit/>
          </a:bodyPr>
          <a:lstStyle/>
          <a:p>
            <a:r>
              <a:rPr lang="en-US" sz="1400" b="1" dirty="0"/>
              <a:t>Students can cancel registrations: </a:t>
            </a:r>
            <a:r>
              <a:rPr lang="en-US" sz="1400" dirty="0"/>
              <a:t>Do you let students cancel their registration, if so during what time period?</a:t>
            </a:r>
            <a:endParaRPr lang="en-US" sz="1400" b="1" dirty="0"/>
          </a:p>
        </p:txBody>
      </p:sp>
      <p:sp>
        <p:nvSpPr>
          <p:cNvPr id="6" name="TextBox 5"/>
          <p:cNvSpPr txBox="1"/>
          <p:nvPr/>
        </p:nvSpPr>
        <p:spPr>
          <a:xfrm>
            <a:off x="0" y="4638376"/>
            <a:ext cx="4314825" cy="954107"/>
          </a:xfrm>
          <a:prstGeom prst="rect">
            <a:avLst/>
          </a:prstGeom>
          <a:solidFill>
            <a:schemeClr val="bg1"/>
          </a:solidFill>
        </p:spPr>
        <p:txBody>
          <a:bodyPr wrap="square" rtlCol="0">
            <a:spAutoFit/>
          </a:bodyPr>
          <a:lstStyle/>
          <a:p>
            <a:r>
              <a:rPr lang="en-US" sz="1400" b="1" dirty="0"/>
              <a:t>Receive an email when a student registers for this event?: </a:t>
            </a:r>
            <a:r>
              <a:rPr lang="en-US" sz="1400" dirty="0"/>
              <a:t>Do you like getting updates on how full your class is? Or do you teach over 100 students a month and don’t want over 100 emails.</a:t>
            </a:r>
            <a:endParaRPr lang="en-US" sz="1400" b="1" dirty="0"/>
          </a:p>
        </p:txBody>
      </p:sp>
      <p:sp>
        <p:nvSpPr>
          <p:cNvPr id="7" name="TextBox 6"/>
          <p:cNvSpPr txBox="1"/>
          <p:nvPr/>
        </p:nvSpPr>
        <p:spPr>
          <a:xfrm>
            <a:off x="1" y="5587779"/>
            <a:ext cx="4314824" cy="738664"/>
          </a:xfrm>
          <a:prstGeom prst="rect">
            <a:avLst/>
          </a:prstGeom>
          <a:solidFill>
            <a:schemeClr val="accent6">
              <a:lumMod val="60000"/>
              <a:lumOff val="40000"/>
            </a:schemeClr>
          </a:solidFill>
        </p:spPr>
        <p:txBody>
          <a:bodyPr wrap="square" rtlCol="0">
            <a:spAutoFit/>
          </a:bodyPr>
          <a:lstStyle/>
          <a:p>
            <a:r>
              <a:rPr lang="en-US" sz="1400" b="1" dirty="0"/>
              <a:t>Receive an email when a student cancels their registration for this event?: </a:t>
            </a:r>
            <a:r>
              <a:rPr lang="en-US" sz="1400" dirty="0"/>
              <a:t>Is knowing that a student is no longer coming to your class important to you?  </a:t>
            </a:r>
            <a:endParaRPr lang="en-US" sz="1400" b="1" dirty="0"/>
          </a:p>
        </p:txBody>
      </p:sp>
      <p:sp>
        <p:nvSpPr>
          <p:cNvPr id="8" name="TextBox 7"/>
          <p:cNvSpPr txBox="1"/>
          <p:nvPr/>
        </p:nvSpPr>
        <p:spPr>
          <a:xfrm>
            <a:off x="1" y="6335435"/>
            <a:ext cx="4314824" cy="523220"/>
          </a:xfrm>
          <a:prstGeom prst="rect">
            <a:avLst/>
          </a:prstGeom>
          <a:solidFill>
            <a:schemeClr val="bg1"/>
          </a:solidFill>
        </p:spPr>
        <p:txBody>
          <a:bodyPr wrap="square" rtlCol="0">
            <a:spAutoFit/>
          </a:bodyPr>
          <a:lstStyle/>
          <a:p>
            <a:r>
              <a:rPr lang="en-US" sz="1400" b="1" dirty="0"/>
              <a:t>Would you like to enable wait list? </a:t>
            </a:r>
            <a:r>
              <a:rPr lang="en-US" sz="1400" dirty="0"/>
              <a:t>Do you want people waiting on spots to open in your class?</a:t>
            </a:r>
            <a:endParaRPr lang="en-US" sz="1400" b="1" dirty="0"/>
          </a:p>
        </p:txBody>
      </p:sp>
      <p:sp>
        <p:nvSpPr>
          <p:cNvPr id="12" name="TextBox 11"/>
          <p:cNvSpPr txBox="1"/>
          <p:nvPr/>
        </p:nvSpPr>
        <p:spPr>
          <a:xfrm>
            <a:off x="6705600" y="4879596"/>
            <a:ext cx="2362200" cy="738664"/>
          </a:xfrm>
          <a:prstGeom prst="rect">
            <a:avLst/>
          </a:prstGeom>
          <a:solidFill>
            <a:schemeClr val="accent6">
              <a:lumMod val="60000"/>
              <a:lumOff val="40000"/>
            </a:schemeClr>
          </a:solidFill>
        </p:spPr>
        <p:txBody>
          <a:bodyPr wrap="square" rtlCol="0">
            <a:spAutoFit/>
          </a:bodyPr>
          <a:lstStyle/>
          <a:p>
            <a:r>
              <a:rPr lang="en-US" sz="1400" dirty="0"/>
              <a:t>After you fill out this information click create event below.</a:t>
            </a:r>
          </a:p>
        </p:txBody>
      </p:sp>
      <p:cxnSp>
        <p:nvCxnSpPr>
          <p:cNvPr id="14" name="Straight Arrow Connector 13"/>
          <p:cNvCxnSpPr/>
          <p:nvPr/>
        </p:nvCxnSpPr>
        <p:spPr>
          <a:xfrm>
            <a:off x="8029575" y="5737264"/>
            <a:ext cx="0"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0656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914400"/>
            <a:ext cx="2057400" cy="3539430"/>
          </a:xfrm>
          <a:prstGeom prst="rect">
            <a:avLst/>
          </a:prstGeom>
          <a:solidFill>
            <a:schemeClr val="accent6">
              <a:lumMod val="60000"/>
              <a:lumOff val="40000"/>
            </a:schemeClr>
          </a:solidFill>
        </p:spPr>
        <p:txBody>
          <a:bodyPr wrap="square" rtlCol="0">
            <a:spAutoFit/>
          </a:bodyPr>
          <a:lstStyle/>
          <a:p>
            <a:r>
              <a:rPr lang="en-US" sz="1600" dirty="0"/>
              <a:t>After creating the event it will bring you back to the calendar view. If you are team teaching a class click back on the event to add further information. If you are teaching alone, the event has been created and you do not need to submit any further information.</a:t>
            </a:r>
          </a:p>
        </p:txBody>
      </p:sp>
      <p:sp>
        <p:nvSpPr>
          <p:cNvPr id="4" name="Left Arrow 3"/>
          <p:cNvSpPr/>
          <p:nvPr/>
        </p:nvSpPr>
        <p:spPr>
          <a:xfrm>
            <a:off x="7010400" y="3886200"/>
            <a:ext cx="978408" cy="48463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8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38100"/>
            <a:ext cx="1676400" cy="1323439"/>
          </a:xfrm>
          <a:prstGeom prst="rect">
            <a:avLst/>
          </a:prstGeom>
          <a:solidFill>
            <a:schemeClr val="accent6">
              <a:lumMod val="60000"/>
              <a:lumOff val="40000"/>
            </a:schemeClr>
          </a:solidFill>
        </p:spPr>
        <p:txBody>
          <a:bodyPr wrap="square" rtlCol="0">
            <a:spAutoFit/>
          </a:bodyPr>
          <a:lstStyle/>
          <a:p>
            <a:r>
              <a:rPr lang="en-US" sz="1600" dirty="0"/>
              <a:t>This is what your class roster looks like.  Currently 0/50 students have signed up </a:t>
            </a:r>
          </a:p>
        </p:txBody>
      </p:sp>
      <p:sp>
        <p:nvSpPr>
          <p:cNvPr id="3" name="Left Arrow 2"/>
          <p:cNvSpPr/>
          <p:nvPr/>
        </p:nvSpPr>
        <p:spPr>
          <a:xfrm rot="13360857">
            <a:off x="1917553" y="1151892"/>
            <a:ext cx="978408" cy="4192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24750" y="608111"/>
            <a:ext cx="1600200" cy="1477328"/>
          </a:xfrm>
          <a:prstGeom prst="rect">
            <a:avLst/>
          </a:prstGeom>
          <a:solidFill>
            <a:schemeClr val="accent6">
              <a:lumMod val="60000"/>
              <a:lumOff val="40000"/>
            </a:schemeClr>
          </a:solidFill>
        </p:spPr>
        <p:txBody>
          <a:bodyPr wrap="square" rtlCol="0">
            <a:spAutoFit/>
          </a:bodyPr>
          <a:lstStyle/>
          <a:p>
            <a:pPr algn="ctr"/>
            <a:r>
              <a:rPr lang="en-US" b="1" dirty="0"/>
              <a:t>Team Teach</a:t>
            </a:r>
          </a:p>
          <a:p>
            <a:r>
              <a:rPr lang="en-US" dirty="0"/>
              <a:t>To add other instructors to this class click here</a:t>
            </a:r>
          </a:p>
        </p:txBody>
      </p:sp>
      <p:sp>
        <p:nvSpPr>
          <p:cNvPr id="5" name="Donut 4"/>
          <p:cNvSpPr/>
          <p:nvPr/>
        </p:nvSpPr>
        <p:spPr>
          <a:xfrm>
            <a:off x="6248400" y="2085439"/>
            <a:ext cx="1447800" cy="381000"/>
          </a:xfrm>
          <a:prstGeom prst="donut">
            <a:avLst>
              <a:gd name="adj" fmla="val 125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551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2106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525" y="2209800"/>
            <a:ext cx="2209800" cy="830997"/>
          </a:xfrm>
          <a:prstGeom prst="rect">
            <a:avLst/>
          </a:prstGeom>
          <a:solidFill>
            <a:schemeClr val="accent1">
              <a:lumMod val="20000"/>
              <a:lumOff val="80000"/>
            </a:schemeClr>
          </a:solidFill>
        </p:spPr>
        <p:txBody>
          <a:bodyPr wrap="square" rtlCol="0">
            <a:spAutoFit/>
          </a:bodyPr>
          <a:lstStyle/>
          <a:p>
            <a:r>
              <a:rPr lang="en-US" sz="1600" b="1" dirty="0"/>
              <a:t>To Search for Instructors: First </a:t>
            </a:r>
            <a:r>
              <a:rPr lang="en-US" sz="1600" dirty="0"/>
              <a:t>change “</a:t>
            </a:r>
            <a:r>
              <a:rPr lang="en-US" sz="1600" b="1" dirty="0"/>
              <a:t>All</a:t>
            </a:r>
            <a:r>
              <a:rPr lang="en-US" sz="1600" dirty="0"/>
              <a:t>” to “</a:t>
            </a:r>
            <a:r>
              <a:rPr lang="en-US" sz="1600" b="1" dirty="0"/>
              <a:t>Name</a:t>
            </a:r>
            <a:r>
              <a:rPr lang="en-US" sz="1600" dirty="0"/>
              <a:t>”. </a:t>
            </a:r>
            <a:r>
              <a:rPr lang="en-US" sz="1600" b="1" dirty="0"/>
              <a:t> </a:t>
            </a:r>
          </a:p>
        </p:txBody>
      </p:sp>
      <p:sp>
        <p:nvSpPr>
          <p:cNvPr id="3" name="Left Arrow 2"/>
          <p:cNvSpPr/>
          <p:nvPr/>
        </p:nvSpPr>
        <p:spPr>
          <a:xfrm rot="11661310">
            <a:off x="1377797" y="2972442"/>
            <a:ext cx="809301" cy="3618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1400" y="2199131"/>
            <a:ext cx="5029200" cy="584775"/>
          </a:xfrm>
          <a:prstGeom prst="rect">
            <a:avLst/>
          </a:prstGeom>
          <a:solidFill>
            <a:schemeClr val="accent1">
              <a:lumMod val="20000"/>
              <a:lumOff val="80000"/>
            </a:schemeClr>
          </a:solidFill>
        </p:spPr>
        <p:txBody>
          <a:bodyPr wrap="square" rtlCol="0">
            <a:spAutoFit/>
          </a:bodyPr>
          <a:lstStyle/>
          <a:p>
            <a:r>
              <a:rPr lang="en-US" sz="1600" b="1" dirty="0"/>
              <a:t>Then</a:t>
            </a:r>
            <a:r>
              <a:rPr lang="en-US" sz="1600" dirty="0"/>
              <a:t>, type in the instructors last name below and click search. </a:t>
            </a:r>
          </a:p>
        </p:txBody>
      </p:sp>
      <p:sp>
        <p:nvSpPr>
          <p:cNvPr id="5" name="Left Arrow 4"/>
          <p:cNvSpPr/>
          <p:nvPr/>
        </p:nvSpPr>
        <p:spPr>
          <a:xfrm rot="16200000">
            <a:off x="4200668" y="2888919"/>
            <a:ext cx="391382" cy="1813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27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008" y="228600"/>
            <a:ext cx="2057400" cy="3293209"/>
          </a:xfrm>
          <a:prstGeom prst="rect">
            <a:avLst/>
          </a:prstGeom>
          <a:solidFill>
            <a:schemeClr val="tx2">
              <a:lumMod val="20000"/>
              <a:lumOff val="80000"/>
            </a:schemeClr>
          </a:solidFill>
          <a:ln>
            <a:solidFill>
              <a:schemeClr val="accent1"/>
            </a:solidFill>
          </a:ln>
        </p:spPr>
        <p:txBody>
          <a:bodyPr wrap="square" rtlCol="0">
            <a:spAutoFit/>
          </a:bodyPr>
          <a:lstStyle/>
          <a:p>
            <a:pPr marL="342900" indent="-342900">
              <a:buFont typeface="+mj-lt"/>
              <a:buAutoNum type="arabicPeriod"/>
            </a:pPr>
            <a:r>
              <a:rPr lang="en-US" sz="1600" dirty="0"/>
              <a:t>As you can see it will display a list with all instructors that meet your search criteria. I typed in “Kraus” and there are two results. I want to choose Stephan so I clicked on the little box to the left of his name. </a:t>
            </a:r>
          </a:p>
        </p:txBody>
      </p:sp>
      <p:sp>
        <p:nvSpPr>
          <p:cNvPr id="3" name="Right Arrow 2"/>
          <p:cNvSpPr/>
          <p:nvPr/>
        </p:nvSpPr>
        <p:spPr>
          <a:xfrm rot="2334627">
            <a:off x="253314" y="3971361"/>
            <a:ext cx="189816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34225" y="3886200"/>
            <a:ext cx="1981200" cy="2554545"/>
          </a:xfrm>
          <a:prstGeom prst="rect">
            <a:avLst/>
          </a:prstGeom>
          <a:solidFill>
            <a:schemeClr val="tx2">
              <a:lumMod val="20000"/>
              <a:lumOff val="80000"/>
            </a:schemeClr>
          </a:solidFill>
          <a:ln>
            <a:solidFill>
              <a:schemeClr val="accent1"/>
            </a:solidFill>
          </a:ln>
        </p:spPr>
        <p:txBody>
          <a:bodyPr wrap="square" rtlCol="0">
            <a:spAutoFit/>
          </a:bodyPr>
          <a:lstStyle/>
          <a:p>
            <a:pPr marL="342900" indent="-342900">
              <a:buFont typeface="+mj-lt"/>
              <a:buAutoNum type="arabicPeriod" startAt="2"/>
            </a:pPr>
            <a:r>
              <a:rPr lang="en-US" sz="1600" dirty="0"/>
              <a:t>After checking the box to the left of the instructors name, click on “Select Action”. This can be found at the bottom of the list of instructors names.</a:t>
            </a:r>
          </a:p>
        </p:txBody>
      </p:sp>
      <p:sp>
        <p:nvSpPr>
          <p:cNvPr id="5" name="Down Arrow 4"/>
          <p:cNvSpPr/>
          <p:nvPr/>
        </p:nvSpPr>
        <p:spPr>
          <a:xfrm rot="5774907">
            <a:off x="5553131" y="3824511"/>
            <a:ext cx="484632" cy="317500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62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2362200"/>
            <a:ext cx="2209800" cy="3785652"/>
          </a:xfrm>
          <a:prstGeom prst="rect">
            <a:avLst/>
          </a:prstGeom>
          <a:solidFill>
            <a:schemeClr val="tx2">
              <a:lumMod val="20000"/>
              <a:lumOff val="80000"/>
            </a:schemeClr>
          </a:solidFill>
          <a:ln>
            <a:solidFill>
              <a:schemeClr val="accent1"/>
            </a:solidFill>
          </a:ln>
        </p:spPr>
        <p:txBody>
          <a:bodyPr wrap="square" rtlCol="0">
            <a:spAutoFit/>
          </a:bodyPr>
          <a:lstStyle/>
          <a:p>
            <a:r>
              <a:rPr lang="en-US" sz="1600" dirty="0"/>
              <a:t>Once you click on select action a box will appear showing four different options. If you only want to team teach with this instructor for one class click “</a:t>
            </a:r>
            <a:r>
              <a:rPr lang="en-US" sz="1600" b="1" dirty="0"/>
              <a:t>assign instructors”</a:t>
            </a:r>
            <a:r>
              <a:rPr lang="en-US" sz="1600" dirty="0"/>
              <a:t>. If you teach with the instructor every class or almost every class click “</a:t>
            </a:r>
            <a:r>
              <a:rPr lang="en-US" sz="1600" b="1" dirty="0"/>
              <a:t>Add to Favorites</a:t>
            </a:r>
            <a:r>
              <a:rPr lang="en-US" sz="1600" dirty="0"/>
              <a:t>” then click “</a:t>
            </a:r>
            <a:r>
              <a:rPr lang="en-US" b="1" dirty="0">
                <a:solidFill>
                  <a:srgbClr val="FF0000"/>
                </a:solidFill>
              </a:rPr>
              <a:t>Go</a:t>
            </a:r>
            <a:r>
              <a:rPr lang="en-US" sz="1600" dirty="0"/>
              <a:t>” which is found to the left side of the box.</a:t>
            </a:r>
          </a:p>
        </p:txBody>
      </p:sp>
      <p:sp>
        <p:nvSpPr>
          <p:cNvPr id="3" name="Right Arrow 2"/>
          <p:cNvSpPr/>
          <p:nvPr/>
        </p:nvSpPr>
        <p:spPr>
          <a:xfrm>
            <a:off x="2057400" y="5247894"/>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5400000">
            <a:off x="4352544" y="4972050"/>
            <a:ext cx="286512" cy="55168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5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52400"/>
            <a:ext cx="1981200" cy="3046988"/>
          </a:xfrm>
          <a:prstGeom prst="rect">
            <a:avLst/>
          </a:prstGeom>
          <a:solidFill>
            <a:schemeClr val="tx2">
              <a:lumMod val="20000"/>
              <a:lumOff val="80000"/>
            </a:schemeClr>
          </a:solidFill>
          <a:ln>
            <a:solidFill>
              <a:schemeClr val="accent1"/>
            </a:solidFill>
          </a:ln>
        </p:spPr>
        <p:txBody>
          <a:bodyPr wrap="square" rtlCol="0">
            <a:spAutoFit/>
          </a:bodyPr>
          <a:lstStyle/>
          <a:p>
            <a:r>
              <a:rPr lang="en-US" sz="1600" dirty="0"/>
              <a:t>This is the “</a:t>
            </a:r>
            <a:r>
              <a:rPr lang="en-US" sz="1600" b="1" dirty="0"/>
              <a:t>My Favorites</a:t>
            </a:r>
            <a:r>
              <a:rPr lang="en-US" sz="1600" dirty="0"/>
              <a:t>” box, instructors put in this box will always be here when you create any new class. Once the instructor is in this box you never have to search for  his/her name again. Multiple instructors can be in this box.</a:t>
            </a:r>
          </a:p>
        </p:txBody>
      </p:sp>
      <p:sp>
        <p:nvSpPr>
          <p:cNvPr id="3" name="TextBox 2"/>
          <p:cNvSpPr txBox="1"/>
          <p:nvPr/>
        </p:nvSpPr>
        <p:spPr>
          <a:xfrm>
            <a:off x="5562600" y="2345204"/>
            <a:ext cx="3581400" cy="338554"/>
          </a:xfrm>
          <a:prstGeom prst="rect">
            <a:avLst/>
          </a:prstGeom>
          <a:solidFill>
            <a:schemeClr val="tx2">
              <a:lumMod val="20000"/>
              <a:lumOff val="80000"/>
            </a:schemeClr>
          </a:solidFill>
          <a:ln>
            <a:solidFill>
              <a:schemeClr val="accent1"/>
            </a:solidFill>
          </a:ln>
        </p:spPr>
        <p:txBody>
          <a:bodyPr wrap="square" rtlCol="0">
            <a:spAutoFit/>
          </a:bodyPr>
          <a:lstStyle/>
          <a:p>
            <a:r>
              <a:rPr lang="en-US" sz="1600" b="1" dirty="0"/>
              <a:t>Why the “My Instructors” Box is nice</a:t>
            </a:r>
          </a:p>
        </p:txBody>
      </p:sp>
      <p:sp>
        <p:nvSpPr>
          <p:cNvPr id="4" name="TextBox 3"/>
          <p:cNvSpPr txBox="1"/>
          <p:nvPr/>
        </p:nvSpPr>
        <p:spPr>
          <a:xfrm>
            <a:off x="6667881" y="2679918"/>
            <a:ext cx="2286000" cy="1815882"/>
          </a:xfrm>
          <a:prstGeom prst="rect">
            <a:avLst/>
          </a:prstGeom>
          <a:solidFill>
            <a:schemeClr val="tx2">
              <a:lumMod val="20000"/>
              <a:lumOff val="80000"/>
            </a:schemeClr>
          </a:solidFill>
          <a:ln>
            <a:solidFill>
              <a:schemeClr val="accent1"/>
            </a:solidFill>
          </a:ln>
        </p:spPr>
        <p:txBody>
          <a:bodyPr wrap="square" rtlCol="0">
            <a:spAutoFit/>
          </a:bodyPr>
          <a:lstStyle/>
          <a:p>
            <a:r>
              <a:rPr lang="en-US" sz="1600" dirty="0"/>
              <a:t>Once instructors are added to this box you can just hit the “</a:t>
            </a:r>
            <a:r>
              <a:rPr lang="en-US" sz="1600" b="1" dirty="0"/>
              <a:t>Assign all</a:t>
            </a:r>
            <a:r>
              <a:rPr lang="en-US" sz="1600" dirty="0"/>
              <a:t>” button which will automatic all the instructors you team teach with to your class.</a:t>
            </a:r>
          </a:p>
        </p:txBody>
      </p:sp>
      <p:sp>
        <p:nvSpPr>
          <p:cNvPr id="5" name="Down Arrow 4"/>
          <p:cNvSpPr/>
          <p:nvPr/>
        </p:nvSpPr>
        <p:spPr>
          <a:xfrm rot="5400000">
            <a:off x="5768721" y="3480816"/>
            <a:ext cx="484632" cy="1313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941070" y="3106043"/>
            <a:ext cx="956310" cy="1143000"/>
          </a:xfrm>
          <a:prstGeom prst="bentUpArrow">
            <a:avLst>
              <a:gd name="adj1" fmla="val 2999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09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763905"/>
            <a:ext cx="2057400" cy="4832092"/>
          </a:xfrm>
          <a:prstGeom prst="rect">
            <a:avLst/>
          </a:prstGeom>
          <a:solidFill>
            <a:schemeClr val="tx2">
              <a:lumMod val="20000"/>
              <a:lumOff val="80000"/>
            </a:schemeClr>
          </a:solidFill>
          <a:ln>
            <a:solidFill>
              <a:schemeClr val="accent1"/>
            </a:solidFill>
          </a:ln>
        </p:spPr>
        <p:txBody>
          <a:bodyPr wrap="square" rtlCol="0">
            <a:spAutoFit/>
          </a:bodyPr>
          <a:lstStyle/>
          <a:p>
            <a:r>
              <a:rPr lang="en-US" sz="1600" dirty="0"/>
              <a:t>You may also </a:t>
            </a:r>
            <a:r>
              <a:rPr lang="en-US" b="1" dirty="0"/>
              <a:t>remove instructors</a:t>
            </a:r>
            <a:r>
              <a:rPr lang="en-US" sz="1600" dirty="0"/>
              <a:t>, you can do this by:</a:t>
            </a:r>
          </a:p>
          <a:p>
            <a:pPr marL="342900" indent="-342900">
              <a:buFont typeface="+mj-lt"/>
              <a:buAutoNum type="arabicPeriod"/>
            </a:pPr>
            <a:r>
              <a:rPr lang="en-US" sz="1600" dirty="0"/>
              <a:t>Check the box to the left of the instructors name you want to remove.</a:t>
            </a:r>
          </a:p>
          <a:p>
            <a:pPr marL="342900" indent="-342900">
              <a:buFont typeface="+mj-lt"/>
              <a:buAutoNum type="arabicPeriod"/>
            </a:pPr>
            <a:r>
              <a:rPr lang="en-US" sz="1600" dirty="0"/>
              <a:t>Click “Select Action”.</a:t>
            </a:r>
          </a:p>
          <a:p>
            <a:pPr marL="342900" indent="-342900">
              <a:buFont typeface="+mj-lt"/>
              <a:buAutoNum type="arabicPeriod"/>
            </a:pPr>
            <a:r>
              <a:rPr lang="en-US" sz="1600" dirty="0"/>
              <a:t>Click “Remove Instructors” </a:t>
            </a:r>
            <a:r>
              <a:rPr lang="en-US" sz="1200" dirty="0"/>
              <a:t>(this only removes instructors that you have checked the boxes next to their names).</a:t>
            </a:r>
          </a:p>
          <a:p>
            <a:pPr marL="342900" indent="-342900">
              <a:buFont typeface="+mj-lt"/>
              <a:buAutoNum type="arabicPeriod"/>
            </a:pPr>
            <a:r>
              <a:rPr lang="en-US" sz="1600" dirty="0"/>
              <a:t>Then click “Go” which is to the right of the Select action box.</a:t>
            </a:r>
          </a:p>
        </p:txBody>
      </p:sp>
      <p:sp>
        <p:nvSpPr>
          <p:cNvPr id="3" name="TextBox 2"/>
          <p:cNvSpPr txBox="1"/>
          <p:nvPr/>
        </p:nvSpPr>
        <p:spPr>
          <a:xfrm>
            <a:off x="7010400" y="4051726"/>
            <a:ext cx="2133600" cy="830997"/>
          </a:xfrm>
          <a:prstGeom prst="rect">
            <a:avLst/>
          </a:prstGeom>
          <a:solidFill>
            <a:schemeClr val="tx2">
              <a:lumMod val="20000"/>
              <a:lumOff val="80000"/>
            </a:schemeClr>
          </a:solidFill>
          <a:ln>
            <a:solidFill>
              <a:schemeClr val="accent1"/>
            </a:solidFill>
          </a:ln>
        </p:spPr>
        <p:txBody>
          <a:bodyPr wrap="square" rtlCol="0">
            <a:spAutoFit/>
          </a:bodyPr>
          <a:lstStyle/>
          <a:p>
            <a:r>
              <a:rPr lang="en-US" sz="1600" b="1" dirty="0"/>
              <a:t>When you are done </a:t>
            </a:r>
            <a:r>
              <a:rPr lang="en-US" sz="1600" dirty="0"/>
              <a:t>scroll down and click “back to event”.</a:t>
            </a:r>
          </a:p>
        </p:txBody>
      </p:sp>
      <p:sp>
        <p:nvSpPr>
          <p:cNvPr id="4" name="Down Arrow 3"/>
          <p:cNvSpPr/>
          <p:nvPr/>
        </p:nvSpPr>
        <p:spPr>
          <a:xfrm>
            <a:off x="7834884" y="4904095"/>
            <a:ext cx="484632" cy="1759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33600" y="3042791"/>
            <a:ext cx="6858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85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13"/>
            <a:ext cx="9144000" cy="682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525" y="0"/>
            <a:ext cx="9153525" cy="584775"/>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sz="3200" b="1" dirty="0"/>
              <a:t>You are now done setting up your event!</a:t>
            </a:r>
          </a:p>
        </p:txBody>
      </p:sp>
      <p:sp>
        <p:nvSpPr>
          <p:cNvPr id="3" name="TextBox 2"/>
          <p:cNvSpPr txBox="1"/>
          <p:nvPr/>
        </p:nvSpPr>
        <p:spPr>
          <a:xfrm>
            <a:off x="0" y="2362200"/>
            <a:ext cx="1600200" cy="830997"/>
          </a:xfrm>
          <a:prstGeom prst="rect">
            <a:avLst/>
          </a:prstGeom>
          <a:solidFill>
            <a:schemeClr val="tx2">
              <a:lumMod val="20000"/>
              <a:lumOff val="80000"/>
            </a:schemeClr>
          </a:solidFill>
          <a:ln>
            <a:solidFill>
              <a:schemeClr val="accent1"/>
            </a:solidFill>
          </a:ln>
        </p:spPr>
        <p:txBody>
          <a:bodyPr wrap="square" rtlCol="0">
            <a:spAutoFit/>
          </a:bodyPr>
          <a:lstStyle/>
          <a:p>
            <a:r>
              <a:rPr lang="en-US" sz="1600" dirty="0"/>
              <a:t>When students register they will appear here.</a:t>
            </a:r>
          </a:p>
        </p:txBody>
      </p:sp>
      <p:sp>
        <p:nvSpPr>
          <p:cNvPr id="5" name="Bent-Up Arrow 4"/>
          <p:cNvSpPr/>
          <p:nvPr/>
        </p:nvSpPr>
        <p:spPr>
          <a:xfrm rot="5400000">
            <a:off x="688866" y="2910096"/>
            <a:ext cx="599658" cy="11658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249638"/>
            <a:ext cx="9144000" cy="1569660"/>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a:t>Note:</a:t>
            </a:r>
            <a:r>
              <a:rPr lang="en-US" sz="2400" dirty="0"/>
              <a:t> Coordinators must review and approve your event before it is posted to the live site. This is generally done within one to two business days. If you are in need of a quicker posting time, contact your coordinator. </a:t>
            </a:r>
            <a:endParaRPr lang="en-US" sz="2400" b="1" dirty="0"/>
          </a:p>
        </p:txBody>
      </p:sp>
    </p:spTree>
    <p:extLst>
      <p:ext uri="{BB962C8B-B14F-4D97-AF65-F5344CB8AC3E}">
        <p14:creationId xmlns:p14="http://schemas.microsoft.com/office/powerpoint/2010/main" val="184074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6825" y="4283422"/>
            <a:ext cx="7391400" cy="461665"/>
          </a:xfrm>
          <a:prstGeom prst="rect">
            <a:avLst/>
          </a:prstGeom>
          <a:noFill/>
        </p:spPr>
        <p:txBody>
          <a:bodyPr wrap="square" rtlCol="0">
            <a:spAutoFit/>
          </a:bodyPr>
          <a:lstStyle/>
          <a:p>
            <a:pPr algn="ctr"/>
            <a:r>
              <a:rPr lang="en-US" sz="2400" dirty="0">
                <a:solidFill>
                  <a:schemeClr val="bg1"/>
                </a:solidFill>
              </a:rPr>
              <a:t>WEB ADDRESS </a:t>
            </a:r>
          </a:p>
        </p:txBody>
      </p:sp>
      <p:sp>
        <p:nvSpPr>
          <p:cNvPr id="6" name="TextBox 5"/>
          <p:cNvSpPr txBox="1"/>
          <p:nvPr/>
        </p:nvSpPr>
        <p:spPr>
          <a:xfrm>
            <a:off x="1152525" y="4876800"/>
            <a:ext cx="7620000" cy="646331"/>
          </a:xfrm>
          <a:prstGeom prst="rect">
            <a:avLst/>
          </a:prstGeom>
          <a:noFill/>
        </p:spPr>
        <p:txBody>
          <a:bodyPr wrap="square" rtlCol="0">
            <a:spAutoFit/>
          </a:bodyPr>
          <a:lstStyle/>
          <a:p>
            <a:pPr algn="ctr"/>
            <a:r>
              <a:rPr lang="en-US" sz="3600" dirty="0">
                <a:solidFill>
                  <a:schemeClr val="bg1"/>
                </a:solidFill>
              </a:rPr>
              <a:t>http://my.register-ed.com/login/login</a:t>
            </a:r>
          </a:p>
        </p:txBody>
      </p:sp>
      <p:sp>
        <p:nvSpPr>
          <p:cNvPr id="2" name="TextBox 1"/>
          <p:cNvSpPr txBox="1"/>
          <p:nvPr/>
        </p:nvSpPr>
        <p:spPr>
          <a:xfrm>
            <a:off x="-19050" y="0"/>
            <a:ext cx="9163050" cy="584775"/>
          </a:xfrm>
          <a:prstGeom prst="rect">
            <a:avLst/>
          </a:prstGeom>
          <a:solidFill>
            <a:schemeClr val="bg2">
              <a:lumMod val="50000"/>
            </a:schemeClr>
          </a:solidFill>
        </p:spPr>
        <p:txBody>
          <a:bodyPr wrap="square" rtlCol="0">
            <a:spAutoFit/>
          </a:bodyPr>
          <a:lstStyle/>
          <a:p>
            <a:pPr algn="ctr"/>
            <a:r>
              <a:rPr lang="en-US" sz="3200" dirty="0"/>
              <a:t>Step 1 </a:t>
            </a:r>
          </a:p>
        </p:txBody>
      </p:sp>
    </p:spTree>
    <p:extLst>
      <p:ext uri="{BB962C8B-B14F-4D97-AF65-F5344CB8AC3E}">
        <p14:creationId xmlns:p14="http://schemas.microsoft.com/office/powerpoint/2010/main" val="175715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799" y="3657600"/>
            <a:ext cx="2895601" cy="2971800"/>
          </a:xfrm>
          <a:prstGeom prst="rect">
            <a:avLst/>
          </a:prstGeom>
          <a:solidFill>
            <a:schemeClr val="bg1"/>
          </a:solidFill>
        </p:spPr>
        <p:txBody>
          <a:bodyPr wrap="square" rtlCol="0">
            <a:spAutoFit/>
          </a:bodyPr>
          <a:lstStyle/>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8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090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Date: </a:t>
            </a:r>
            <a:r>
              <a:rPr lang="en-US" sz="3200" dirty="0"/>
              <a:t>What Instructor should Bring</a:t>
            </a:r>
          </a:p>
        </p:txBody>
      </p:sp>
      <p:sp>
        <p:nvSpPr>
          <p:cNvPr id="3" name="Content Placeholder 2"/>
          <p:cNvSpPr>
            <a:spLocks noGrp="1"/>
          </p:cNvSpPr>
          <p:nvPr>
            <p:ph idx="1"/>
          </p:nvPr>
        </p:nvSpPr>
        <p:spPr/>
        <p:txBody>
          <a:bodyPr/>
          <a:lstStyle/>
          <a:p>
            <a:pPr marL="0" indent="0">
              <a:buNone/>
            </a:pPr>
            <a:endParaRPr lang="en-US" dirty="0"/>
          </a:p>
          <a:p>
            <a:r>
              <a:rPr lang="en-US" dirty="0"/>
              <a:t>Class Roster: refer to previous slide.</a:t>
            </a:r>
          </a:p>
          <a:p>
            <a:pPr marL="0" indent="0">
              <a:buNone/>
            </a:pPr>
            <a:endParaRPr lang="en-US" dirty="0"/>
          </a:p>
          <a:p>
            <a:r>
              <a:rPr lang="en-US" dirty="0"/>
              <a:t>The new Certificate of Completions </a:t>
            </a:r>
          </a:p>
          <a:p>
            <a:pPr marL="0" indent="0">
              <a:buNone/>
            </a:pPr>
            <a:endParaRPr lang="en-US" dirty="0"/>
          </a:p>
          <a:p>
            <a:r>
              <a:rPr lang="en-US" dirty="0"/>
              <a:t>Extra copies of Student Consent Form-</a:t>
            </a:r>
            <a:r>
              <a:rPr lang="en-US" sz="2400" dirty="0"/>
              <a:t>for students who forget them. See next slide.</a:t>
            </a:r>
            <a:endParaRPr lang="en-US" dirty="0"/>
          </a:p>
        </p:txBody>
      </p:sp>
    </p:spTree>
    <p:extLst>
      <p:ext uri="{BB962C8B-B14F-4D97-AF65-F5344CB8AC3E}">
        <p14:creationId xmlns:p14="http://schemas.microsoft.com/office/powerpoint/2010/main" val="83725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Consent Form </a:t>
            </a:r>
          </a:p>
        </p:txBody>
      </p:sp>
      <p:sp>
        <p:nvSpPr>
          <p:cNvPr id="3" name="Content Placeholder 2"/>
          <p:cNvSpPr>
            <a:spLocks noGrp="1"/>
          </p:cNvSpPr>
          <p:nvPr>
            <p:ph idx="1"/>
          </p:nvPr>
        </p:nvSpPr>
        <p:spPr/>
        <p:txBody>
          <a:bodyPr>
            <a:normAutofit/>
          </a:bodyPr>
          <a:lstStyle/>
          <a:p>
            <a:pPr marL="0" indent="0">
              <a:buNone/>
            </a:pPr>
            <a:r>
              <a:rPr lang="en-US" sz="2400" b="1" dirty="0"/>
              <a:t>Three signature forms have now been combined into one form.</a:t>
            </a:r>
          </a:p>
          <a:p>
            <a:r>
              <a:rPr lang="en-US" sz="2400" b="1" dirty="0"/>
              <a:t>PARENT/GUARDIAN LIABILITY RELEASE –under 18 </a:t>
            </a:r>
          </a:p>
          <a:p>
            <a:r>
              <a:rPr lang="en-US" sz="2400" b="1" dirty="0"/>
              <a:t>PARENT/GUARDIAN LIABILITY RELEASE –over 18 </a:t>
            </a:r>
          </a:p>
          <a:p>
            <a:r>
              <a:rPr lang="en-US" sz="2400" b="1" dirty="0"/>
              <a:t>RESTRICTED FROM HANDLING FIREARM FORM </a:t>
            </a:r>
          </a:p>
          <a:p>
            <a:pPr marL="0" indent="0">
              <a:buNone/>
            </a:pPr>
            <a:r>
              <a:rPr lang="en-US" sz="2400" b="1" dirty="0"/>
              <a:t>This form can be found on the Instructor resource page under “forms and supplies”.  </a:t>
            </a:r>
          </a:p>
          <a:p>
            <a:pPr marL="0" indent="0">
              <a:buNone/>
            </a:pPr>
            <a:r>
              <a:rPr lang="en-US" sz="2400" b="1" dirty="0"/>
              <a:t>It is also automatically attached to any class posting and students are required to bring it in. </a:t>
            </a:r>
            <a:endParaRPr lang="en-US" sz="2400" dirty="0"/>
          </a:p>
          <a:p>
            <a:endParaRPr lang="en-US" sz="2400" dirty="0"/>
          </a:p>
        </p:txBody>
      </p:sp>
    </p:spTree>
    <p:extLst>
      <p:ext uri="{BB962C8B-B14F-4D97-AF65-F5344CB8AC3E}">
        <p14:creationId xmlns:p14="http://schemas.microsoft.com/office/powerpoint/2010/main" val="272853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44000" cy="523220"/>
          </a:xfrm>
          <a:prstGeom prst="rect">
            <a:avLst/>
          </a:prstGeom>
          <a:solidFill>
            <a:schemeClr val="accent2"/>
          </a:solidFill>
        </p:spPr>
        <p:txBody>
          <a:bodyPr wrap="square" rtlCol="0">
            <a:spAutoFit/>
          </a:bodyPr>
          <a:lstStyle/>
          <a:p>
            <a:pPr algn="ctr"/>
            <a:r>
              <a:rPr lang="en-US" sz="2800" b="1" dirty="0"/>
              <a:t>This is what the “Student Consent Form” looks like </a:t>
            </a:r>
          </a:p>
        </p:txBody>
      </p:sp>
    </p:spTree>
    <p:extLst>
      <p:ext uri="{BB962C8B-B14F-4D97-AF65-F5344CB8AC3E}">
        <p14:creationId xmlns:p14="http://schemas.microsoft.com/office/powerpoint/2010/main" val="257334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Students Need to Bring?</a:t>
            </a:r>
          </a:p>
        </p:txBody>
      </p:sp>
      <p:sp>
        <p:nvSpPr>
          <p:cNvPr id="3" name="Content Placeholder 2"/>
          <p:cNvSpPr>
            <a:spLocks noGrp="1"/>
          </p:cNvSpPr>
          <p:nvPr>
            <p:ph idx="1"/>
          </p:nvPr>
        </p:nvSpPr>
        <p:spPr/>
        <p:txBody>
          <a:bodyPr/>
          <a:lstStyle/>
          <a:p>
            <a:r>
              <a:rPr lang="en-US" dirty="0"/>
              <a:t>Student consent form (Only thing new)</a:t>
            </a:r>
          </a:p>
          <a:p>
            <a:endParaRPr lang="en-US" dirty="0"/>
          </a:p>
          <a:p>
            <a:r>
              <a:rPr lang="en-US" dirty="0"/>
              <a:t>If its an online follow up class, students bring in their online voucher stating completion of course </a:t>
            </a:r>
          </a:p>
          <a:p>
            <a:endParaRPr lang="en-US" dirty="0"/>
          </a:p>
          <a:p>
            <a:r>
              <a:rPr lang="en-US" dirty="0"/>
              <a:t>Class fee</a:t>
            </a:r>
          </a:p>
        </p:txBody>
      </p:sp>
    </p:spTree>
    <p:extLst>
      <p:ext uri="{BB962C8B-B14F-4D97-AF65-F5344CB8AC3E}">
        <p14:creationId xmlns:p14="http://schemas.microsoft.com/office/powerpoint/2010/main" val="190279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Class, What to do</a:t>
            </a:r>
          </a:p>
        </p:txBody>
      </p:sp>
      <p:sp>
        <p:nvSpPr>
          <p:cNvPr id="3" name="Content Placeholder 2"/>
          <p:cNvSpPr>
            <a:spLocks noGrp="1"/>
          </p:cNvSpPr>
          <p:nvPr>
            <p:ph idx="1"/>
          </p:nvPr>
        </p:nvSpPr>
        <p:spPr/>
        <p:txBody>
          <a:bodyPr>
            <a:normAutofit lnSpcReduction="10000"/>
          </a:bodyPr>
          <a:lstStyle/>
          <a:p>
            <a:r>
              <a:rPr lang="en-US" dirty="0"/>
              <a:t>Use student roster to issue passing students their certificates. (The </a:t>
            </a:r>
            <a:r>
              <a:rPr lang="en-US" dirty="0" err="1"/>
              <a:t>KE</a:t>
            </a:r>
            <a:r>
              <a:rPr lang="en-US" dirty="0"/>
              <a:t> number on far right of roster)</a:t>
            </a:r>
          </a:p>
          <a:p>
            <a:r>
              <a:rPr lang="en-US" dirty="0"/>
              <a:t>Record on roster who passed or failed. So that you will know when you get home</a:t>
            </a:r>
          </a:p>
          <a:p>
            <a:r>
              <a:rPr lang="en-US" dirty="0"/>
              <a:t>Make sure you have each student consent form. Please retain this form for 1 year.</a:t>
            </a:r>
          </a:p>
          <a:p>
            <a:r>
              <a:rPr lang="en-US" sz="2800" dirty="0"/>
              <a:t>YOU NO LONGER NEED TO SEND IN ANY MAIL TO THE  9</a:t>
            </a:r>
            <a:r>
              <a:rPr lang="en-US" sz="2800" baseline="30000" dirty="0"/>
              <a:t>th</a:t>
            </a:r>
            <a:r>
              <a:rPr lang="en-US" sz="2800" dirty="0"/>
              <a:t> STREET HUNTER ED DEPARTMENT.</a:t>
            </a:r>
          </a:p>
        </p:txBody>
      </p:sp>
    </p:spTree>
    <p:extLst>
      <p:ext uri="{BB962C8B-B14F-4D97-AF65-F5344CB8AC3E}">
        <p14:creationId xmlns:p14="http://schemas.microsoft.com/office/powerpoint/2010/main" val="327910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52754650"/>
              </p:ext>
            </p:extLst>
          </p:nvPr>
        </p:nvGraphicFramePr>
        <p:xfrm>
          <a:off x="200025" y="1447800"/>
          <a:ext cx="8762996" cy="2171700"/>
        </p:xfrm>
        <a:graphic>
          <a:graphicData uri="http://schemas.openxmlformats.org/drawingml/2006/table">
            <a:tbl>
              <a:tblPr/>
              <a:tblGrid>
                <a:gridCol w="796636">
                  <a:extLst>
                    <a:ext uri="{9D8B030D-6E8A-4147-A177-3AD203B41FA5}">
                      <a16:colId xmlns:a16="http://schemas.microsoft.com/office/drawing/2014/main" val="20000"/>
                    </a:ext>
                  </a:extLst>
                </a:gridCol>
                <a:gridCol w="796636">
                  <a:extLst>
                    <a:ext uri="{9D8B030D-6E8A-4147-A177-3AD203B41FA5}">
                      <a16:colId xmlns:a16="http://schemas.microsoft.com/office/drawing/2014/main" val="20001"/>
                    </a:ext>
                  </a:extLst>
                </a:gridCol>
                <a:gridCol w="796636">
                  <a:extLst>
                    <a:ext uri="{9D8B030D-6E8A-4147-A177-3AD203B41FA5}">
                      <a16:colId xmlns:a16="http://schemas.microsoft.com/office/drawing/2014/main" val="20002"/>
                    </a:ext>
                  </a:extLst>
                </a:gridCol>
                <a:gridCol w="796636">
                  <a:extLst>
                    <a:ext uri="{9D8B030D-6E8A-4147-A177-3AD203B41FA5}">
                      <a16:colId xmlns:a16="http://schemas.microsoft.com/office/drawing/2014/main" val="20003"/>
                    </a:ext>
                  </a:extLst>
                </a:gridCol>
                <a:gridCol w="796636">
                  <a:extLst>
                    <a:ext uri="{9D8B030D-6E8A-4147-A177-3AD203B41FA5}">
                      <a16:colId xmlns:a16="http://schemas.microsoft.com/office/drawing/2014/main" val="20004"/>
                    </a:ext>
                  </a:extLst>
                </a:gridCol>
                <a:gridCol w="796636">
                  <a:extLst>
                    <a:ext uri="{9D8B030D-6E8A-4147-A177-3AD203B41FA5}">
                      <a16:colId xmlns:a16="http://schemas.microsoft.com/office/drawing/2014/main" val="20005"/>
                    </a:ext>
                  </a:extLst>
                </a:gridCol>
                <a:gridCol w="796636">
                  <a:extLst>
                    <a:ext uri="{9D8B030D-6E8A-4147-A177-3AD203B41FA5}">
                      <a16:colId xmlns:a16="http://schemas.microsoft.com/office/drawing/2014/main" val="20006"/>
                    </a:ext>
                  </a:extLst>
                </a:gridCol>
                <a:gridCol w="796636">
                  <a:extLst>
                    <a:ext uri="{9D8B030D-6E8A-4147-A177-3AD203B41FA5}">
                      <a16:colId xmlns:a16="http://schemas.microsoft.com/office/drawing/2014/main" val="20007"/>
                    </a:ext>
                  </a:extLst>
                </a:gridCol>
                <a:gridCol w="796636">
                  <a:extLst>
                    <a:ext uri="{9D8B030D-6E8A-4147-A177-3AD203B41FA5}">
                      <a16:colId xmlns:a16="http://schemas.microsoft.com/office/drawing/2014/main" val="20008"/>
                    </a:ext>
                  </a:extLst>
                </a:gridCol>
                <a:gridCol w="783651">
                  <a:extLst>
                    <a:ext uri="{9D8B030D-6E8A-4147-A177-3AD203B41FA5}">
                      <a16:colId xmlns:a16="http://schemas.microsoft.com/office/drawing/2014/main" val="20009"/>
                    </a:ext>
                  </a:extLst>
                </a:gridCol>
                <a:gridCol w="809621">
                  <a:extLst>
                    <a:ext uri="{9D8B030D-6E8A-4147-A177-3AD203B41FA5}">
                      <a16:colId xmlns:a16="http://schemas.microsoft.com/office/drawing/2014/main" val="20010"/>
                    </a:ext>
                  </a:extLst>
                </a:gridCol>
              </a:tblGrid>
              <a:tr h="502885">
                <a:tc>
                  <a:txBody>
                    <a:bodyPr/>
                    <a:lstStyle/>
                    <a:p>
                      <a:r>
                        <a:rPr lang="en-US" sz="1400" dirty="0"/>
                        <a:t>Adams</a:t>
                      </a:r>
                    </a:p>
                  </a:txBody>
                  <a:tcPr marL="50288" marR="50288" marT="25144" marB="25144" anchor="ctr">
                    <a:lnL>
                      <a:noFill/>
                    </a:lnL>
                    <a:lnR>
                      <a:noFill/>
                    </a:lnR>
                    <a:lnT>
                      <a:noFill/>
                    </a:lnT>
                    <a:lnB>
                      <a:noFill/>
                    </a:lnB>
                    <a:solidFill>
                      <a:schemeClr val="accent6"/>
                    </a:solidFill>
                  </a:tcPr>
                </a:tc>
                <a:tc>
                  <a:txBody>
                    <a:bodyPr/>
                    <a:lstStyle/>
                    <a:p>
                      <a:r>
                        <a:rPr lang="en-US" sz="1400"/>
                        <a:t>Morgan</a:t>
                      </a:r>
                    </a:p>
                  </a:txBody>
                  <a:tcPr marL="50288" marR="50288" marT="25144" marB="25144" anchor="ctr">
                    <a:lnL>
                      <a:noFill/>
                    </a:lnL>
                    <a:lnR>
                      <a:noFill/>
                    </a:lnR>
                    <a:lnT>
                      <a:noFill/>
                    </a:lnT>
                    <a:lnB>
                      <a:noFill/>
                    </a:lnB>
                    <a:solidFill>
                      <a:schemeClr val="accent6"/>
                    </a:solidFill>
                  </a:tcPr>
                </a:tc>
                <a:tc>
                  <a:txBody>
                    <a:bodyPr/>
                    <a:lstStyle/>
                    <a:p>
                      <a:r>
                        <a:rPr lang="en-US" sz="1400"/>
                        <a:t>L</a:t>
                      </a:r>
                    </a:p>
                  </a:txBody>
                  <a:tcPr marL="50288" marR="50288" marT="25144" marB="25144" anchor="ctr">
                    <a:lnL>
                      <a:noFill/>
                    </a:lnL>
                    <a:lnR>
                      <a:noFill/>
                    </a:lnR>
                    <a:lnT>
                      <a:noFill/>
                    </a:lnT>
                    <a:lnB>
                      <a:noFill/>
                    </a:lnB>
                  </a:tcPr>
                </a:tc>
                <a:tc>
                  <a:txBody>
                    <a:bodyPr/>
                    <a:lstStyle/>
                    <a:p>
                      <a:endParaRPr lang="en-US" sz="1000"/>
                    </a:p>
                  </a:txBody>
                  <a:tcPr marL="50288" marR="50288" marT="25144" marB="25144" anchor="ctr">
                    <a:lnL>
                      <a:noFill/>
                    </a:lnL>
                    <a:lnR>
                      <a:noFill/>
                    </a:lnR>
                    <a:lnT>
                      <a:noFill/>
                    </a:lnT>
                    <a:lnB>
                      <a:noFill/>
                    </a:lnB>
                  </a:tcPr>
                </a:tc>
                <a:tc>
                  <a:txBody>
                    <a:bodyPr/>
                    <a:lstStyle/>
                    <a:p>
                      <a:r>
                        <a:rPr lang="en-US" sz="1000"/>
                        <a:t>SAUSALITO</a:t>
                      </a:r>
                    </a:p>
                  </a:txBody>
                  <a:tcPr marL="50288" marR="50288" marT="25144" marB="25144" anchor="ctr">
                    <a:lnL>
                      <a:noFill/>
                    </a:lnL>
                    <a:lnR>
                      <a:noFill/>
                    </a:lnR>
                    <a:lnT>
                      <a:noFill/>
                    </a:lnT>
                    <a:lnB>
                      <a:noFill/>
                    </a:lnB>
                  </a:tcPr>
                </a:tc>
                <a:tc>
                  <a:txBody>
                    <a:bodyPr/>
                    <a:lstStyle/>
                    <a:p>
                      <a:r>
                        <a:rPr lang="en-US" sz="1000"/>
                        <a:t>CA</a:t>
                      </a:r>
                    </a:p>
                  </a:txBody>
                  <a:tcPr marL="50288" marR="50288" marT="25144" marB="25144" anchor="ctr">
                    <a:lnL>
                      <a:noFill/>
                    </a:lnL>
                    <a:lnR>
                      <a:noFill/>
                    </a:lnR>
                    <a:lnT>
                      <a:noFill/>
                    </a:lnT>
                    <a:lnB>
                      <a:noFill/>
                    </a:lnB>
                  </a:tcPr>
                </a:tc>
                <a:tc>
                  <a:txBody>
                    <a:bodyPr/>
                    <a:lstStyle/>
                    <a:p>
                      <a:r>
                        <a:rPr lang="en-US" sz="1000"/>
                        <a:t>94965</a:t>
                      </a:r>
                    </a:p>
                  </a:txBody>
                  <a:tcPr marL="50288" marR="50288" marT="25144" marB="25144" anchor="ctr">
                    <a:lnL>
                      <a:noFill/>
                    </a:lnL>
                    <a:lnR>
                      <a:noFill/>
                    </a:lnR>
                    <a:lnT>
                      <a:noFill/>
                    </a:lnT>
                    <a:lnB>
                      <a:noFill/>
                    </a:lnB>
                  </a:tcPr>
                </a:tc>
                <a:tc>
                  <a:txBody>
                    <a:bodyPr/>
                    <a:lstStyle/>
                    <a:p>
                      <a:r>
                        <a:rPr lang="en-US" sz="1000" dirty="0"/>
                        <a:t>(978)505-0000</a:t>
                      </a:r>
                    </a:p>
                  </a:txBody>
                  <a:tcPr marL="50288" marR="50288" marT="25144" marB="25144" anchor="ctr">
                    <a:lnL>
                      <a:noFill/>
                    </a:lnL>
                    <a:lnR>
                      <a:noFill/>
                    </a:lnR>
                    <a:lnT>
                      <a:noFill/>
                    </a:lnT>
                    <a:lnB>
                      <a:noFill/>
                    </a:lnB>
                  </a:tcPr>
                </a:tc>
                <a:tc>
                  <a:txBody>
                    <a:bodyPr/>
                    <a:lstStyle/>
                    <a:p>
                      <a:r>
                        <a:rPr lang="en-US" sz="1400" dirty="0"/>
                        <a:t>11-07-20000</a:t>
                      </a:r>
                    </a:p>
                  </a:txBody>
                  <a:tcPr marL="50288" marR="50288" marT="25144" marB="25144" anchor="ctr">
                    <a:lnL>
                      <a:noFill/>
                    </a:lnL>
                    <a:lnR>
                      <a:noFill/>
                    </a:lnR>
                    <a:lnT>
                      <a:noFill/>
                    </a:lnT>
                    <a:lnB>
                      <a:noFill/>
                    </a:lnB>
                    <a:solidFill>
                      <a:schemeClr val="accent6"/>
                    </a:solidFill>
                  </a:tcPr>
                </a:tc>
                <a:tc>
                  <a:txBody>
                    <a:bodyPr/>
                    <a:lstStyle/>
                    <a:p>
                      <a:r>
                        <a:rPr lang="en-US" sz="1000"/>
                        <a:t>Female</a:t>
                      </a:r>
                    </a:p>
                  </a:txBody>
                  <a:tcPr marL="50288" marR="50288" marT="25144" marB="25144" anchor="ctr">
                    <a:lnL>
                      <a:noFill/>
                    </a:lnL>
                    <a:lnR>
                      <a:noFill/>
                    </a:lnR>
                    <a:lnT>
                      <a:noFill/>
                    </a:lnT>
                    <a:lnB>
                      <a:noFill/>
                    </a:lnB>
                  </a:tcPr>
                </a:tc>
                <a:tc>
                  <a:txBody>
                    <a:bodyPr/>
                    <a:lstStyle/>
                    <a:p>
                      <a:r>
                        <a:rPr lang="en-US" sz="1600" dirty="0"/>
                        <a:t>KE8452829</a:t>
                      </a:r>
                    </a:p>
                  </a:txBody>
                  <a:tcPr marL="50288" marR="50288" marT="25144" marB="25144" anchor="ctr">
                    <a:lnL>
                      <a:noFill/>
                    </a:lnL>
                    <a:lnR>
                      <a:noFill/>
                    </a:lnR>
                    <a:lnT>
                      <a:noFill/>
                    </a:lnT>
                    <a:lnB>
                      <a:noFill/>
                    </a:lnB>
                    <a:solidFill>
                      <a:schemeClr val="accent6"/>
                    </a:solidFill>
                  </a:tcPr>
                </a:tc>
                <a:extLst>
                  <a:ext uri="{0D108BD9-81ED-4DB2-BD59-A6C34878D82A}">
                    <a16:rowId xmlns:a16="http://schemas.microsoft.com/office/drawing/2014/main" val="10000"/>
                  </a:ext>
                </a:extLst>
              </a:tr>
              <a:tr h="502885">
                <a:tc>
                  <a:txBody>
                    <a:bodyPr/>
                    <a:lstStyle/>
                    <a:p>
                      <a:r>
                        <a:rPr lang="en-US" sz="1400" dirty="0" err="1"/>
                        <a:t>Arnheiter</a:t>
                      </a:r>
                      <a:endParaRPr lang="en-US" sz="1400" dirty="0"/>
                    </a:p>
                  </a:txBody>
                  <a:tcPr marL="50288" marR="50288" marT="25144" marB="25144" anchor="ctr">
                    <a:lnL>
                      <a:noFill/>
                    </a:lnL>
                    <a:lnR>
                      <a:noFill/>
                    </a:lnR>
                    <a:lnT>
                      <a:noFill/>
                    </a:lnT>
                    <a:lnB>
                      <a:noFill/>
                    </a:lnB>
                    <a:solidFill>
                      <a:schemeClr val="accent6"/>
                    </a:solidFill>
                  </a:tcPr>
                </a:tc>
                <a:tc>
                  <a:txBody>
                    <a:bodyPr/>
                    <a:lstStyle/>
                    <a:p>
                      <a:r>
                        <a:rPr lang="en-US" sz="1400"/>
                        <a:t>Andrew</a:t>
                      </a:r>
                    </a:p>
                  </a:txBody>
                  <a:tcPr marL="50288" marR="50288" marT="25144" marB="25144" anchor="ctr">
                    <a:lnL>
                      <a:noFill/>
                    </a:lnL>
                    <a:lnR>
                      <a:noFill/>
                    </a:lnR>
                    <a:lnT>
                      <a:noFill/>
                    </a:lnT>
                    <a:lnB>
                      <a:noFill/>
                    </a:lnB>
                    <a:solidFill>
                      <a:schemeClr val="accent6"/>
                    </a:solidFill>
                  </a:tcPr>
                </a:tc>
                <a:tc>
                  <a:txBody>
                    <a:bodyPr/>
                    <a:lstStyle/>
                    <a:p>
                      <a:r>
                        <a:rPr lang="en-US" sz="1400"/>
                        <a:t>A</a:t>
                      </a:r>
                    </a:p>
                  </a:txBody>
                  <a:tcPr marL="50288" marR="50288" marT="25144" marB="25144" anchor="ctr">
                    <a:lnL>
                      <a:noFill/>
                    </a:lnL>
                    <a:lnR>
                      <a:noFill/>
                    </a:lnR>
                    <a:lnT>
                      <a:noFill/>
                    </a:lnT>
                    <a:lnB>
                      <a:noFill/>
                    </a:lnB>
                  </a:tcPr>
                </a:tc>
                <a:tc>
                  <a:txBody>
                    <a:bodyPr/>
                    <a:lstStyle/>
                    <a:p>
                      <a:endParaRPr lang="en-US" sz="1000"/>
                    </a:p>
                  </a:txBody>
                  <a:tcPr marL="50288" marR="50288" marT="25144" marB="25144" anchor="ctr">
                    <a:lnL>
                      <a:noFill/>
                    </a:lnL>
                    <a:lnR>
                      <a:noFill/>
                    </a:lnR>
                    <a:lnT>
                      <a:noFill/>
                    </a:lnT>
                    <a:lnB>
                      <a:noFill/>
                    </a:lnB>
                  </a:tcPr>
                </a:tc>
                <a:tc>
                  <a:txBody>
                    <a:bodyPr/>
                    <a:lstStyle/>
                    <a:p>
                      <a:r>
                        <a:rPr lang="en-US" sz="1000"/>
                        <a:t>EL MACERO</a:t>
                      </a:r>
                    </a:p>
                  </a:txBody>
                  <a:tcPr marL="50288" marR="50288" marT="25144" marB="25144" anchor="ctr">
                    <a:lnL>
                      <a:noFill/>
                    </a:lnL>
                    <a:lnR>
                      <a:noFill/>
                    </a:lnR>
                    <a:lnT>
                      <a:noFill/>
                    </a:lnT>
                    <a:lnB>
                      <a:noFill/>
                    </a:lnB>
                  </a:tcPr>
                </a:tc>
                <a:tc>
                  <a:txBody>
                    <a:bodyPr/>
                    <a:lstStyle/>
                    <a:p>
                      <a:r>
                        <a:rPr lang="en-US" sz="1000"/>
                        <a:t>CA</a:t>
                      </a:r>
                    </a:p>
                  </a:txBody>
                  <a:tcPr marL="50288" marR="50288" marT="25144" marB="25144" anchor="ctr">
                    <a:lnL>
                      <a:noFill/>
                    </a:lnL>
                    <a:lnR>
                      <a:noFill/>
                    </a:lnR>
                    <a:lnT>
                      <a:noFill/>
                    </a:lnT>
                    <a:lnB>
                      <a:noFill/>
                    </a:lnB>
                  </a:tcPr>
                </a:tc>
                <a:tc>
                  <a:txBody>
                    <a:bodyPr/>
                    <a:lstStyle/>
                    <a:p>
                      <a:r>
                        <a:rPr lang="en-US" sz="1000" dirty="0"/>
                        <a:t>95618</a:t>
                      </a:r>
                    </a:p>
                  </a:txBody>
                  <a:tcPr marL="50288" marR="50288" marT="25144" marB="25144" anchor="ctr">
                    <a:lnL>
                      <a:noFill/>
                    </a:lnL>
                    <a:lnR>
                      <a:noFill/>
                    </a:lnR>
                    <a:lnT>
                      <a:noFill/>
                    </a:lnT>
                    <a:lnB>
                      <a:noFill/>
                    </a:lnB>
                  </a:tcPr>
                </a:tc>
                <a:tc>
                  <a:txBody>
                    <a:bodyPr/>
                    <a:lstStyle/>
                    <a:p>
                      <a:r>
                        <a:rPr lang="en-US" sz="1000" dirty="0"/>
                        <a:t>(860)466-0000</a:t>
                      </a:r>
                    </a:p>
                  </a:txBody>
                  <a:tcPr marL="50288" marR="50288" marT="25144" marB="25144" anchor="ctr">
                    <a:lnL>
                      <a:noFill/>
                    </a:lnL>
                    <a:lnR>
                      <a:noFill/>
                    </a:lnR>
                    <a:lnT>
                      <a:noFill/>
                    </a:lnT>
                    <a:lnB>
                      <a:noFill/>
                    </a:lnB>
                  </a:tcPr>
                </a:tc>
                <a:tc>
                  <a:txBody>
                    <a:bodyPr/>
                    <a:lstStyle/>
                    <a:p>
                      <a:r>
                        <a:rPr lang="en-US" sz="1400" dirty="0"/>
                        <a:t>07-07-2000</a:t>
                      </a:r>
                    </a:p>
                  </a:txBody>
                  <a:tcPr marL="50288" marR="50288" marT="25144" marB="25144" anchor="ctr">
                    <a:lnL>
                      <a:noFill/>
                    </a:lnL>
                    <a:lnR>
                      <a:noFill/>
                    </a:lnR>
                    <a:lnT>
                      <a:noFill/>
                    </a:lnT>
                    <a:lnB>
                      <a:noFill/>
                    </a:lnB>
                    <a:solidFill>
                      <a:schemeClr val="accent6"/>
                    </a:solidFill>
                  </a:tcPr>
                </a:tc>
                <a:tc>
                  <a:txBody>
                    <a:bodyPr/>
                    <a:lstStyle/>
                    <a:p>
                      <a:r>
                        <a:rPr lang="en-US" sz="1000"/>
                        <a:t>Male</a:t>
                      </a:r>
                    </a:p>
                  </a:txBody>
                  <a:tcPr marL="50288" marR="50288" marT="25144" marB="25144" anchor="ctr">
                    <a:lnL>
                      <a:noFill/>
                    </a:lnL>
                    <a:lnR>
                      <a:noFill/>
                    </a:lnR>
                    <a:lnT>
                      <a:noFill/>
                    </a:lnT>
                    <a:lnB>
                      <a:noFill/>
                    </a:lnB>
                  </a:tcPr>
                </a:tc>
                <a:tc>
                  <a:txBody>
                    <a:bodyPr/>
                    <a:lstStyle/>
                    <a:p>
                      <a:r>
                        <a:rPr lang="en-US" sz="1600" dirty="0"/>
                        <a:t>KE8455088</a:t>
                      </a:r>
                    </a:p>
                  </a:txBody>
                  <a:tcPr marL="50288" marR="50288" marT="25144" marB="25144" anchor="ctr">
                    <a:lnL>
                      <a:noFill/>
                    </a:lnL>
                    <a:lnR>
                      <a:noFill/>
                    </a:lnR>
                    <a:lnT>
                      <a:noFill/>
                    </a:lnT>
                    <a:lnB>
                      <a:noFill/>
                    </a:lnB>
                    <a:solidFill>
                      <a:schemeClr val="accent6"/>
                    </a:solidFill>
                  </a:tcPr>
                </a:tc>
                <a:extLst>
                  <a:ext uri="{0D108BD9-81ED-4DB2-BD59-A6C34878D82A}">
                    <a16:rowId xmlns:a16="http://schemas.microsoft.com/office/drawing/2014/main" val="10001"/>
                  </a:ext>
                </a:extLst>
              </a:tr>
              <a:tr h="502885">
                <a:tc>
                  <a:txBody>
                    <a:bodyPr/>
                    <a:lstStyle/>
                    <a:p>
                      <a:r>
                        <a:rPr lang="en-US" sz="1400" dirty="0" err="1">
                          <a:hlinkClick r:id="rId11"/>
                        </a:rPr>
                        <a:t>Arnheiter</a:t>
                      </a:r>
                      <a:endParaRPr lang="en-US" sz="1400" dirty="0"/>
                    </a:p>
                  </a:txBody>
                  <a:tcPr marL="50288" marR="50288" marT="25144" marB="25144" anchor="ctr">
                    <a:lnL>
                      <a:noFill/>
                    </a:lnL>
                    <a:lnR>
                      <a:noFill/>
                    </a:lnR>
                    <a:lnT>
                      <a:noFill/>
                    </a:lnT>
                    <a:lnB>
                      <a:noFill/>
                    </a:lnB>
                    <a:solidFill>
                      <a:schemeClr val="accent6"/>
                    </a:solidFill>
                  </a:tcPr>
                </a:tc>
                <a:tc>
                  <a:txBody>
                    <a:bodyPr/>
                    <a:lstStyle/>
                    <a:p>
                      <a:r>
                        <a:rPr lang="en-US" sz="1400"/>
                        <a:t>Edward</a:t>
                      </a:r>
                    </a:p>
                  </a:txBody>
                  <a:tcPr marL="50288" marR="50288" marT="25144" marB="25144" anchor="ctr">
                    <a:lnL>
                      <a:noFill/>
                    </a:lnL>
                    <a:lnR>
                      <a:noFill/>
                    </a:lnR>
                    <a:lnT>
                      <a:noFill/>
                    </a:lnT>
                    <a:lnB>
                      <a:noFill/>
                    </a:lnB>
                    <a:solidFill>
                      <a:schemeClr val="accent6"/>
                    </a:solidFill>
                  </a:tcPr>
                </a:tc>
                <a:tc>
                  <a:txBody>
                    <a:bodyPr/>
                    <a:lstStyle/>
                    <a:p>
                      <a:r>
                        <a:rPr lang="en-US" sz="1400"/>
                        <a:t>D</a:t>
                      </a:r>
                    </a:p>
                  </a:txBody>
                  <a:tcPr marL="50288" marR="50288" marT="25144" marB="25144" anchor="ctr">
                    <a:lnL>
                      <a:noFill/>
                    </a:lnL>
                    <a:lnR>
                      <a:noFill/>
                    </a:lnR>
                    <a:lnT>
                      <a:noFill/>
                    </a:lnT>
                    <a:lnB>
                      <a:noFill/>
                    </a:lnB>
                  </a:tcPr>
                </a:tc>
                <a:tc>
                  <a:txBody>
                    <a:bodyPr/>
                    <a:lstStyle/>
                    <a:p>
                      <a:endParaRPr lang="en-US" sz="1000"/>
                    </a:p>
                  </a:txBody>
                  <a:tcPr marL="50288" marR="50288" marT="25144" marB="25144" anchor="ctr">
                    <a:lnL>
                      <a:noFill/>
                    </a:lnL>
                    <a:lnR>
                      <a:noFill/>
                    </a:lnR>
                    <a:lnT>
                      <a:noFill/>
                    </a:lnT>
                    <a:lnB>
                      <a:noFill/>
                    </a:lnB>
                  </a:tcPr>
                </a:tc>
                <a:tc>
                  <a:txBody>
                    <a:bodyPr/>
                    <a:lstStyle/>
                    <a:p>
                      <a:r>
                        <a:rPr lang="en-US" sz="1000" dirty="0"/>
                        <a:t>EL </a:t>
                      </a:r>
                      <a:r>
                        <a:rPr lang="en-US" sz="1000" dirty="0" err="1"/>
                        <a:t>MACERO</a:t>
                      </a:r>
                      <a:endParaRPr lang="en-US" sz="1000" dirty="0"/>
                    </a:p>
                  </a:txBody>
                  <a:tcPr marL="50288" marR="50288" marT="25144" marB="25144" anchor="ctr">
                    <a:lnL>
                      <a:noFill/>
                    </a:lnL>
                    <a:lnR>
                      <a:noFill/>
                    </a:lnR>
                    <a:lnT>
                      <a:noFill/>
                    </a:lnT>
                    <a:lnB>
                      <a:noFill/>
                    </a:lnB>
                  </a:tcPr>
                </a:tc>
                <a:tc>
                  <a:txBody>
                    <a:bodyPr/>
                    <a:lstStyle/>
                    <a:p>
                      <a:r>
                        <a:rPr lang="en-US" sz="1000" dirty="0"/>
                        <a:t>CA</a:t>
                      </a:r>
                    </a:p>
                  </a:txBody>
                  <a:tcPr marL="50288" marR="50288" marT="25144" marB="25144" anchor="ctr">
                    <a:lnL>
                      <a:noFill/>
                    </a:lnL>
                    <a:lnR>
                      <a:noFill/>
                    </a:lnR>
                    <a:lnT>
                      <a:noFill/>
                    </a:lnT>
                    <a:lnB>
                      <a:noFill/>
                    </a:lnB>
                  </a:tcPr>
                </a:tc>
                <a:tc>
                  <a:txBody>
                    <a:bodyPr/>
                    <a:lstStyle/>
                    <a:p>
                      <a:r>
                        <a:rPr lang="en-US" sz="1000" dirty="0"/>
                        <a:t>95618</a:t>
                      </a:r>
                    </a:p>
                  </a:txBody>
                  <a:tcPr marL="50288" marR="50288" marT="25144" marB="25144" anchor="ctr">
                    <a:lnL>
                      <a:noFill/>
                    </a:lnL>
                    <a:lnR>
                      <a:noFill/>
                    </a:lnR>
                    <a:lnT>
                      <a:noFill/>
                    </a:lnT>
                    <a:lnB>
                      <a:noFill/>
                    </a:lnB>
                  </a:tcPr>
                </a:tc>
                <a:tc>
                  <a:txBody>
                    <a:bodyPr/>
                    <a:lstStyle/>
                    <a:p>
                      <a:r>
                        <a:rPr lang="en-US" sz="1000" dirty="0"/>
                        <a:t>(860)466-0000</a:t>
                      </a:r>
                    </a:p>
                  </a:txBody>
                  <a:tcPr marL="50288" marR="50288" marT="25144" marB="25144" anchor="ctr">
                    <a:lnL>
                      <a:noFill/>
                    </a:lnL>
                    <a:lnR>
                      <a:noFill/>
                    </a:lnR>
                    <a:lnT>
                      <a:noFill/>
                    </a:lnT>
                    <a:lnB>
                      <a:noFill/>
                    </a:lnB>
                  </a:tcPr>
                </a:tc>
                <a:tc>
                  <a:txBody>
                    <a:bodyPr/>
                    <a:lstStyle/>
                    <a:p>
                      <a:r>
                        <a:rPr lang="en-US" sz="1400" dirty="0"/>
                        <a:t>05-26-2000</a:t>
                      </a:r>
                    </a:p>
                  </a:txBody>
                  <a:tcPr marL="50288" marR="50288" marT="25144" marB="25144" anchor="ctr">
                    <a:lnL>
                      <a:noFill/>
                    </a:lnL>
                    <a:lnR>
                      <a:noFill/>
                    </a:lnR>
                    <a:lnT>
                      <a:noFill/>
                    </a:lnT>
                    <a:lnB>
                      <a:noFill/>
                    </a:lnB>
                    <a:solidFill>
                      <a:schemeClr val="accent6"/>
                    </a:solidFill>
                  </a:tcPr>
                </a:tc>
                <a:tc>
                  <a:txBody>
                    <a:bodyPr/>
                    <a:lstStyle/>
                    <a:p>
                      <a:r>
                        <a:rPr lang="en-US" sz="1000"/>
                        <a:t>Male</a:t>
                      </a:r>
                    </a:p>
                  </a:txBody>
                  <a:tcPr marL="50288" marR="50288" marT="25144" marB="25144" anchor="ctr">
                    <a:lnL>
                      <a:noFill/>
                    </a:lnL>
                    <a:lnR>
                      <a:noFill/>
                    </a:lnR>
                    <a:lnT>
                      <a:noFill/>
                    </a:lnT>
                    <a:lnB>
                      <a:noFill/>
                    </a:lnB>
                  </a:tcPr>
                </a:tc>
                <a:tc>
                  <a:txBody>
                    <a:bodyPr/>
                    <a:lstStyle/>
                    <a:p>
                      <a:r>
                        <a:rPr lang="en-US" sz="1600" dirty="0"/>
                        <a:t>KE8455084</a:t>
                      </a:r>
                    </a:p>
                  </a:txBody>
                  <a:tcPr marL="50288" marR="50288" marT="25144" marB="25144" anchor="ctr">
                    <a:lnL>
                      <a:noFill/>
                    </a:lnL>
                    <a:lnR>
                      <a:noFill/>
                    </a:lnR>
                    <a:lnT>
                      <a:noFill/>
                    </a:lnT>
                    <a:lnB>
                      <a:noFill/>
                    </a:lnB>
                    <a:solidFill>
                      <a:schemeClr val="accent6"/>
                    </a:solidFill>
                  </a:tcPr>
                </a:tc>
                <a:extLst>
                  <a:ext uri="{0D108BD9-81ED-4DB2-BD59-A6C34878D82A}">
                    <a16:rowId xmlns:a16="http://schemas.microsoft.com/office/drawing/2014/main" val="10002"/>
                  </a:ext>
                </a:extLst>
              </a:tr>
              <a:tr h="557796">
                <a:tc>
                  <a:txBody>
                    <a:bodyPr/>
                    <a:lstStyle/>
                    <a:p>
                      <a:r>
                        <a:rPr lang="en-US" sz="1400" dirty="0" err="1"/>
                        <a:t>Arnheiter</a:t>
                      </a:r>
                      <a:r>
                        <a:rPr lang="en-US" sz="1400" dirty="0"/>
                        <a:t> </a:t>
                      </a:r>
                    </a:p>
                  </a:txBody>
                  <a:tcPr marL="50288" marR="50288" marT="25144" marB="25144" anchor="ctr">
                    <a:lnL>
                      <a:noFill/>
                    </a:lnL>
                    <a:lnR>
                      <a:noFill/>
                    </a:lnR>
                    <a:lnT>
                      <a:noFill/>
                    </a:lnT>
                    <a:lnB>
                      <a:noFill/>
                    </a:lnB>
                    <a:solidFill>
                      <a:schemeClr val="accent6"/>
                    </a:solidFill>
                  </a:tcPr>
                </a:tc>
                <a:tc>
                  <a:txBody>
                    <a:bodyPr/>
                    <a:lstStyle/>
                    <a:p>
                      <a:r>
                        <a:rPr lang="en-US" sz="1400" dirty="0"/>
                        <a:t>Edward</a:t>
                      </a:r>
                    </a:p>
                  </a:txBody>
                  <a:tcPr marL="50288" marR="50288" marT="25144" marB="25144" anchor="ctr">
                    <a:lnL>
                      <a:noFill/>
                    </a:lnL>
                    <a:lnR>
                      <a:noFill/>
                    </a:lnR>
                    <a:lnT>
                      <a:noFill/>
                    </a:lnT>
                    <a:lnB>
                      <a:noFill/>
                    </a:lnB>
                    <a:solidFill>
                      <a:schemeClr val="accent6"/>
                    </a:solidFill>
                  </a:tcPr>
                </a:tc>
                <a:tc>
                  <a:txBody>
                    <a:bodyPr/>
                    <a:lstStyle/>
                    <a:p>
                      <a:r>
                        <a:rPr lang="en-US" sz="1400" dirty="0"/>
                        <a:t>A</a:t>
                      </a:r>
                    </a:p>
                  </a:txBody>
                  <a:tcPr marL="50288" marR="50288" marT="25144" marB="25144" anchor="ctr">
                    <a:lnL>
                      <a:noFill/>
                    </a:lnL>
                    <a:lnR>
                      <a:noFill/>
                    </a:lnR>
                    <a:lnT>
                      <a:noFill/>
                    </a:lnT>
                    <a:lnB>
                      <a:noFill/>
                    </a:lnB>
                  </a:tcPr>
                </a:tc>
                <a:tc>
                  <a:txBody>
                    <a:bodyPr/>
                    <a:lstStyle/>
                    <a:p>
                      <a:endParaRPr lang="en-US" sz="1000"/>
                    </a:p>
                  </a:txBody>
                  <a:tcPr marL="50288" marR="50288" marT="25144" marB="25144" anchor="ctr">
                    <a:lnL>
                      <a:noFill/>
                    </a:lnL>
                    <a:lnR>
                      <a:noFill/>
                    </a:lnR>
                    <a:lnT>
                      <a:noFill/>
                    </a:lnT>
                    <a:lnB>
                      <a:noFill/>
                    </a:lnB>
                  </a:tcPr>
                </a:tc>
                <a:tc>
                  <a:txBody>
                    <a:bodyPr/>
                    <a:lstStyle/>
                    <a:p>
                      <a:r>
                        <a:rPr lang="en-US" sz="1000" dirty="0"/>
                        <a:t>EL </a:t>
                      </a:r>
                      <a:r>
                        <a:rPr lang="en-US" sz="1000" dirty="0" err="1"/>
                        <a:t>MACERO</a:t>
                      </a:r>
                      <a:endParaRPr lang="en-US" sz="1000" dirty="0"/>
                    </a:p>
                  </a:txBody>
                  <a:tcPr marL="50288" marR="50288" marT="25144" marB="25144" anchor="ctr">
                    <a:lnL>
                      <a:noFill/>
                    </a:lnL>
                    <a:lnR>
                      <a:noFill/>
                    </a:lnR>
                    <a:lnT>
                      <a:noFill/>
                    </a:lnT>
                    <a:lnB>
                      <a:noFill/>
                    </a:lnB>
                  </a:tcPr>
                </a:tc>
                <a:tc>
                  <a:txBody>
                    <a:bodyPr/>
                    <a:lstStyle/>
                    <a:p>
                      <a:r>
                        <a:rPr lang="en-US" sz="1000"/>
                        <a:t>CA</a:t>
                      </a:r>
                    </a:p>
                  </a:txBody>
                  <a:tcPr marL="50288" marR="50288" marT="25144" marB="25144" anchor="ctr">
                    <a:lnL>
                      <a:noFill/>
                    </a:lnL>
                    <a:lnR>
                      <a:noFill/>
                    </a:lnR>
                    <a:lnT>
                      <a:noFill/>
                    </a:lnT>
                    <a:lnB>
                      <a:noFill/>
                    </a:lnB>
                  </a:tcPr>
                </a:tc>
                <a:tc>
                  <a:txBody>
                    <a:bodyPr/>
                    <a:lstStyle/>
                    <a:p>
                      <a:r>
                        <a:rPr lang="en-US" sz="1000" dirty="0"/>
                        <a:t>95618</a:t>
                      </a:r>
                    </a:p>
                  </a:txBody>
                  <a:tcPr marL="50288" marR="50288" marT="25144" marB="25144" anchor="ctr">
                    <a:lnL>
                      <a:noFill/>
                    </a:lnL>
                    <a:lnR>
                      <a:noFill/>
                    </a:lnR>
                    <a:lnT>
                      <a:noFill/>
                    </a:lnT>
                    <a:lnB>
                      <a:noFill/>
                    </a:lnB>
                  </a:tcPr>
                </a:tc>
                <a:tc>
                  <a:txBody>
                    <a:bodyPr/>
                    <a:lstStyle/>
                    <a:p>
                      <a:r>
                        <a:rPr lang="en-US" sz="1000" dirty="0"/>
                        <a:t>(860)466-0000</a:t>
                      </a:r>
                    </a:p>
                  </a:txBody>
                  <a:tcPr marL="50288" marR="50288" marT="25144" marB="25144" anchor="ctr">
                    <a:lnL>
                      <a:noFill/>
                    </a:lnL>
                    <a:lnR>
                      <a:noFill/>
                    </a:lnR>
                    <a:lnT>
                      <a:noFill/>
                    </a:lnT>
                    <a:lnB>
                      <a:noFill/>
                    </a:lnB>
                  </a:tcPr>
                </a:tc>
                <a:tc>
                  <a:txBody>
                    <a:bodyPr/>
                    <a:lstStyle/>
                    <a:p>
                      <a:r>
                        <a:rPr lang="en-US" sz="1400" dirty="0"/>
                        <a:t>03-27-2000</a:t>
                      </a:r>
                    </a:p>
                  </a:txBody>
                  <a:tcPr marL="50288" marR="50288" marT="25144" marB="25144" anchor="ctr">
                    <a:lnL>
                      <a:noFill/>
                    </a:lnL>
                    <a:lnR>
                      <a:noFill/>
                    </a:lnR>
                    <a:lnT>
                      <a:noFill/>
                    </a:lnT>
                    <a:lnB>
                      <a:noFill/>
                    </a:lnB>
                    <a:solidFill>
                      <a:schemeClr val="accent6"/>
                    </a:solidFill>
                  </a:tcPr>
                </a:tc>
                <a:tc>
                  <a:txBody>
                    <a:bodyPr/>
                    <a:lstStyle/>
                    <a:p>
                      <a:r>
                        <a:rPr lang="en-US" sz="1000"/>
                        <a:t>Male</a:t>
                      </a:r>
                    </a:p>
                  </a:txBody>
                  <a:tcPr marL="50288" marR="50288" marT="25144" marB="25144" anchor="ctr">
                    <a:lnL>
                      <a:noFill/>
                    </a:lnL>
                    <a:lnR>
                      <a:noFill/>
                    </a:lnR>
                    <a:lnT>
                      <a:noFill/>
                    </a:lnT>
                    <a:lnB>
                      <a:noFill/>
                    </a:lnB>
                  </a:tcPr>
                </a:tc>
                <a:tc>
                  <a:txBody>
                    <a:bodyPr/>
                    <a:lstStyle/>
                    <a:p>
                      <a:r>
                        <a:rPr lang="en-US" sz="1600" dirty="0"/>
                        <a:t>KE8455171</a:t>
                      </a:r>
                    </a:p>
                  </a:txBody>
                  <a:tcPr marL="50288" marR="50288" marT="25144" marB="25144" anchor="ctr">
                    <a:lnL>
                      <a:noFill/>
                    </a:lnL>
                    <a:lnR>
                      <a:noFill/>
                    </a:lnR>
                    <a:lnT>
                      <a:noFill/>
                    </a:lnT>
                    <a:lnB>
                      <a:noFill/>
                    </a:lnB>
                    <a:solidFill>
                      <a:schemeClr val="accent6"/>
                    </a:solidFill>
                  </a:tcPr>
                </a:tc>
                <a:extLst>
                  <a:ext uri="{0D108BD9-81ED-4DB2-BD59-A6C34878D82A}">
                    <a16:rowId xmlns:a16="http://schemas.microsoft.com/office/drawing/2014/main" val="10003"/>
                  </a:ext>
                </a:extLst>
              </a:tr>
            </a:tbl>
          </a:graphicData>
        </a:graphic>
      </p:graphicFrame>
      <p:pic>
        <p:nvPicPr>
          <p:cNvPr id="1025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3810000"/>
            <a:ext cx="86582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52140"/>
            <a:ext cx="9144000" cy="461665"/>
          </a:xfrm>
          <a:prstGeom prst="rect">
            <a:avLst/>
          </a:prstGeom>
          <a:noFill/>
        </p:spPr>
        <p:txBody>
          <a:bodyPr wrap="square" rtlCol="0">
            <a:spAutoFit/>
          </a:bodyPr>
          <a:lstStyle/>
          <a:p>
            <a:pPr algn="ctr"/>
            <a:r>
              <a:rPr lang="en-US" sz="2400" dirty="0"/>
              <a:t>Student Roster</a:t>
            </a:r>
          </a:p>
        </p:txBody>
      </p:sp>
      <p:graphicFrame>
        <p:nvGraphicFramePr>
          <p:cNvPr id="7" name="Table 6"/>
          <p:cNvGraphicFramePr>
            <a:graphicFrameLocks noGrp="1"/>
          </p:cNvGraphicFramePr>
          <p:nvPr>
            <p:extLst>
              <p:ext uri="{D42A27DB-BD31-4B8C-83A1-F6EECF244321}">
                <p14:modId xmlns:p14="http://schemas.microsoft.com/office/powerpoint/2010/main" val="1046678564"/>
              </p:ext>
            </p:extLst>
          </p:nvPr>
        </p:nvGraphicFramePr>
        <p:xfrm>
          <a:off x="204791" y="762000"/>
          <a:ext cx="8734418" cy="640080"/>
        </p:xfrm>
        <a:graphic>
          <a:graphicData uri="http://schemas.openxmlformats.org/drawingml/2006/table">
            <a:tbl>
              <a:tblPr/>
              <a:tblGrid>
                <a:gridCol w="794038">
                  <a:extLst>
                    <a:ext uri="{9D8B030D-6E8A-4147-A177-3AD203B41FA5}">
                      <a16:colId xmlns:a16="http://schemas.microsoft.com/office/drawing/2014/main" val="20000"/>
                    </a:ext>
                  </a:extLst>
                </a:gridCol>
                <a:gridCol w="794038">
                  <a:extLst>
                    <a:ext uri="{9D8B030D-6E8A-4147-A177-3AD203B41FA5}">
                      <a16:colId xmlns:a16="http://schemas.microsoft.com/office/drawing/2014/main" val="20001"/>
                    </a:ext>
                  </a:extLst>
                </a:gridCol>
                <a:gridCol w="794038">
                  <a:extLst>
                    <a:ext uri="{9D8B030D-6E8A-4147-A177-3AD203B41FA5}">
                      <a16:colId xmlns:a16="http://schemas.microsoft.com/office/drawing/2014/main" val="20002"/>
                    </a:ext>
                  </a:extLst>
                </a:gridCol>
                <a:gridCol w="794038">
                  <a:extLst>
                    <a:ext uri="{9D8B030D-6E8A-4147-A177-3AD203B41FA5}">
                      <a16:colId xmlns:a16="http://schemas.microsoft.com/office/drawing/2014/main" val="20003"/>
                    </a:ext>
                  </a:extLst>
                </a:gridCol>
                <a:gridCol w="794038">
                  <a:extLst>
                    <a:ext uri="{9D8B030D-6E8A-4147-A177-3AD203B41FA5}">
                      <a16:colId xmlns:a16="http://schemas.microsoft.com/office/drawing/2014/main" val="20004"/>
                    </a:ext>
                  </a:extLst>
                </a:gridCol>
                <a:gridCol w="794038">
                  <a:extLst>
                    <a:ext uri="{9D8B030D-6E8A-4147-A177-3AD203B41FA5}">
                      <a16:colId xmlns:a16="http://schemas.microsoft.com/office/drawing/2014/main" val="20005"/>
                    </a:ext>
                  </a:extLst>
                </a:gridCol>
                <a:gridCol w="794038">
                  <a:extLst>
                    <a:ext uri="{9D8B030D-6E8A-4147-A177-3AD203B41FA5}">
                      <a16:colId xmlns:a16="http://schemas.microsoft.com/office/drawing/2014/main" val="20006"/>
                    </a:ext>
                  </a:extLst>
                </a:gridCol>
                <a:gridCol w="794038">
                  <a:extLst>
                    <a:ext uri="{9D8B030D-6E8A-4147-A177-3AD203B41FA5}">
                      <a16:colId xmlns:a16="http://schemas.microsoft.com/office/drawing/2014/main" val="20007"/>
                    </a:ext>
                  </a:extLst>
                </a:gridCol>
                <a:gridCol w="794038">
                  <a:extLst>
                    <a:ext uri="{9D8B030D-6E8A-4147-A177-3AD203B41FA5}">
                      <a16:colId xmlns:a16="http://schemas.microsoft.com/office/drawing/2014/main" val="20008"/>
                    </a:ext>
                  </a:extLst>
                </a:gridCol>
                <a:gridCol w="794038">
                  <a:extLst>
                    <a:ext uri="{9D8B030D-6E8A-4147-A177-3AD203B41FA5}">
                      <a16:colId xmlns:a16="http://schemas.microsoft.com/office/drawing/2014/main" val="20009"/>
                    </a:ext>
                  </a:extLst>
                </a:gridCol>
                <a:gridCol w="794038">
                  <a:extLst>
                    <a:ext uri="{9D8B030D-6E8A-4147-A177-3AD203B41FA5}">
                      <a16:colId xmlns:a16="http://schemas.microsoft.com/office/drawing/2014/main" val="20010"/>
                    </a:ext>
                  </a:extLst>
                </a:gridCol>
              </a:tblGrid>
              <a:tr h="0">
                <a:tc>
                  <a:txBody>
                    <a:bodyPr/>
                    <a:lstStyle/>
                    <a:p>
                      <a:r>
                        <a:rPr lang="en-US" b="1" dirty="0"/>
                        <a:t>Last</a:t>
                      </a:r>
                      <a:r>
                        <a:rPr lang="en-US" dirty="0"/>
                        <a:t> </a:t>
                      </a:r>
                    </a:p>
                  </a:txBody>
                  <a:tcPr anchor="ctr">
                    <a:lnL>
                      <a:noFill/>
                    </a:lnL>
                    <a:lnR>
                      <a:noFill/>
                    </a:lnR>
                    <a:lnT>
                      <a:noFill/>
                    </a:lnT>
                    <a:lnB>
                      <a:noFill/>
                    </a:lnB>
                    <a:solidFill>
                      <a:schemeClr val="accent6"/>
                    </a:solidFill>
                  </a:tcPr>
                </a:tc>
                <a:tc>
                  <a:txBody>
                    <a:bodyPr/>
                    <a:lstStyle/>
                    <a:p>
                      <a:r>
                        <a:rPr lang="en-US" dirty="0"/>
                        <a:t>First Name</a:t>
                      </a:r>
                    </a:p>
                  </a:txBody>
                  <a:tcPr anchor="ctr">
                    <a:lnL>
                      <a:noFill/>
                    </a:lnL>
                    <a:lnR>
                      <a:noFill/>
                    </a:lnR>
                    <a:lnT>
                      <a:noFill/>
                    </a:lnT>
                    <a:lnB>
                      <a:noFill/>
                    </a:lnB>
                    <a:solidFill>
                      <a:schemeClr val="accent6"/>
                    </a:solidFill>
                  </a:tcPr>
                </a:tc>
                <a:tc>
                  <a:txBody>
                    <a:bodyPr/>
                    <a:lstStyle/>
                    <a:p>
                      <a:r>
                        <a:rPr lang="en-US"/>
                        <a:t>MI</a:t>
                      </a:r>
                    </a:p>
                  </a:txBody>
                  <a:tcPr anchor="ctr">
                    <a:lnL>
                      <a:noFill/>
                    </a:lnL>
                    <a:lnR>
                      <a:noFill/>
                    </a:lnR>
                    <a:lnT>
                      <a:noFill/>
                    </a:lnT>
                    <a:lnB>
                      <a:noFill/>
                    </a:lnB>
                  </a:tcPr>
                </a:tc>
                <a:tc>
                  <a:txBody>
                    <a:bodyPr/>
                    <a:lstStyle/>
                    <a:p>
                      <a:r>
                        <a:rPr lang="en-US"/>
                        <a:t>Suffix</a:t>
                      </a:r>
                    </a:p>
                  </a:txBody>
                  <a:tcPr anchor="ctr">
                    <a:lnL>
                      <a:noFill/>
                    </a:lnL>
                    <a:lnR>
                      <a:noFill/>
                    </a:lnR>
                    <a:lnT>
                      <a:noFill/>
                    </a:lnT>
                    <a:lnB>
                      <a:noFill/>
                    </a:lnB>
                  </a:tcPr>
                </a:tc>
                <a:tc>
                  <a:txBody>
                    <a:bodyPr/>
                    <a:lstStyle/>
                    <a:p>
                      <a:r>
                        <a:rPr lang="en-US"/>
                        <a:t>City</a:t>
                      </a:r>
                    </a:p>
                  </a:txBody>
                  <a:tcPr anchor="ctr">
                    <a:lnL>
                      <a:noFill/>
                    </a:lnL>
                    <a:lnR>
                      <a:noFill/>
                    </a:lnR>
                    <a:lnT>
                      <a:noFill/>
                    </a:lnT>
                    <a:lnB>
                      <a:noFill/>
                    </a:lnB>
                  </a:tcPr>
                </a:tc>
                <a:tc>
                  <a:txBody>
                    <a:bodyPr/>
                    <a:lstStyle/>
                    <a:p>
                      <a:r>
                        <a:rPr lang="en-US"/>
                        <a:t>State</a:t>
                      </a:r>
                    </a:p>
                  </a:txBody>
                  <a:tcPr anchor="ctr">
                    <a:lnL>
                      <a:noFill/>
                    </a:lnL>
                    <a:lnR>
                      <a:noFill/>
                    </a:lnR>
                    <a:lnT>
                      <a:noFill/>
                    </a:lnT>
                    <a:lnB>
                      <a:noFill/>
                    </a:lnB>
                  </a:tcPr>
                </a:tc>
                <a:tc>
                  <a:txBody>
                    <a:bodyPr/>
                    <a:lstStyle/>
                    <a:p>
                      <a:r>
                        <a:rPr lang="en-US"/>
                        <a:t>Zip</a:t>
                      </a:r>
                    </a:p>
                  </a:txBody>
                  <a:tcPr anchor="ctr">
                    <a:lnL>
                      <a:noFill/>
                    </a:lnL>
                    <a:lnR>
                      <a:noFill/>
                    </a:lnR>
                    <a:lnT>
                      <a:noFill/>
                    </a:lnT>
                    <a:lnB>
                      <a:noFill/>
                    </a:lnB>
                  </a:tcPr>
                </a:tc>
                <a:tc>
                  <a:txBody>
                    <a:bodyPr/>
                    <a:lstStyle/>
                    <a:p>
                      <a:r>
                        <a:rPr lang="en-US"/>
                        <a:t>Phone</a:t>
                      </a:r>
                    </a:p>
                  </a:txBody>
                  <a:tcPr anchor="ctr">
                    <a:lnL>
                      <a:noFill/>
                    </a:lnL>
                    <a:lnR>
                      <a:noFill/>
                    </a:lnR>
                    <a:lnT>
                      <a:noFill/>
                    </a:lnT>
                    <a:lnB>
                      <a:noFill/>
                    </a:lnB>
                  </a:tcPr>
                </a:tc>
                <a:tc>
                  <a:txBody>
                    <a:bodyPr/>
                    <a:lstStyle/>
                    <a:p>
                      <a:r>
                        <a:rPr lang="en-US" dirty="0"/>
                        <a:t>DOB</a:t>
                      </a:r>
                    </a:p>
                  </a:txBody>
                  <a:tcPr anchor="ctr">
                    <a:lnL>
                      <a:noFill/>
                    </a:lnL>
                    <a:lnR>
                      <a:noFill/>
                    </a:lnR>
                    <a:lnT>
                      <a:noFill/>
                    </a:lnT>
                    <a:lnB>
                      <a:noFill/>
                    </a:lnB>
                    <a:solidFill>
                      <a:schemeClr val="accent6"/>
                    </a:solidFill>
                  </a:tcPr>
                </a:tc>
                <a:tc>
                  <a:txBody>
                    <a:bodyPr/>
                    <a:lstStyle/>
                    <a:p>
                      <a:r>
                        <a:rPr lang="en-US" sz="1400" dirty="0"/>
                        <a:t>Gender</a:t>
                      </a:r>
                    </a:p>
                  </a:txBody>
                  <a:tcPr anchor="ctr">
                    <a:lnL>
                      <a:noFill/>
                    </a:lnL>
                    <a:lnR>
                      <a:noFill/>
                    </a:lnR>
                    <a:lnT>
                      <a:noFill/>
                    </a:lnT>
                    <a:lnB>
                      <a:noFill/>
                    </a:lnB>
                  </a:tcPr>
                </a:tc>
                <a:tc>
                  <a:txBody>
                    <a:bodyPr/>
                    <a:lstStyle/>
                    <a:p>
                      <a:r>
                        <a:rPr lang="en-US" sz="1400" dirty="0" err="1"/>
                        <a:t>HECert</a:t>
                      </a:r>
                      <a:r>
                        <a:rPr lang="en-US" sz="1400" dirty="0"/>
                        <a:t>#</a:t>
                      </a:r>
                    </a:p>
                  </a:txBody>
                  <a:tcPr anchor="ctr">
                    <a:lnL>
                      <a:noFill/>
                    </a:lnL>
                    <a:lnR>
                      <a:noFill/>
                    </a:lnR>
                    <a:lnT>
                      <a:noFill/>
                    </a:lnT>
                    <a:lnB>
                      <a:noFill/>
                    </a:lnB>
                    <a:solidFill>
                      <a:schemeClr val="accent6"/>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609600" y="3657600"/>
            <a:ext cx="457200" cy="381000"/>
          </a:xfrm>
          <a:prstGeom prst="rect">
            <a:avLst/>
          </a:prstGeom>
          <a:solidFill>
            <a:schemeClr val="accent6"/>
          </a:solidFill>
        </p:spPr>
        <p:txBody>
          <a:bodyPr wrap="square" rtlCol="0">
            <a:spAutoFit/>
          </a:bodyPr>
          <a:lstStyle/>
          <a:p>
            <a:endParaRPr lang="en-US" dirty="0"/>
          </a:p>
        </p:txBody>
      </p:sp>
      <p:sp>
        <p:nvSpPr>
          <p:cNvPr id="9" name="TextBox 8"/>
          <p:cNvSpPr txBox="1"/>
          <p:nvPr/>
        </p:nvSpPr>
        <p:spPr>
          <a:xfrm>
            <a:off x="1143000" y="3657600"/>
            <a:ext cx="7391400" cy="369332"/>
          </a:xfrm>
          <a:prstGeom prst="rect">
            <a:avLst/>
          </a:prstGeom>
          <a:noFill/>
        </p:spPr>
        <p:txBody>
          <a:bodyPr wrap="square" rtlCol="0">
            <a:spAutoFit/>
          </a:bodyPr>
          <a:lstStyle/>
          <a:p>
            <a:r>
              <a:rPr lang="en-US" dirty="0"/>
              <a:t>= Required information to fill out new cards are in orange. </a:t>
            </a:r>
          </a:p>
        </p:txBody>
      </p:sp>
    </p:spTree>
    <p:controls>
      <mc:AlternateContent xmlns:mc="http://schemas.openxmlformats.org/markup-compatibility/2006">
        <mc:Choice xmlns:v="urn:schemas-microsoft-com:vml" Requires="v">
          <p:control name="DefaultOcx" r:id="rId1" imgW="257040" imgH="304920"/>
        </mc:Choice>
        <mc:Fallback>
          <p:control name="DefaultOcx" r:id="rId1" imgW="257040" imgH="304920">
            <p:pic>
              <p:nvPicPr>
                <p:cNvPr id="2" name="DefaultOcx"/>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 r:id="rId2" imgW="257040" imgH="304920"/>
        </mc:Choice>
        <mc:Fallback>
          <p:control name="HTMLCheckbox1" r:id="rId2" imgW="257040" imgH="304920">
            <p:pic>
              <p:nvPicPr>
                <p:cNvPr id="5" name="HTMLCheckbox1"/>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 r:id="rId3" imgW="257040" imgH="304920"/>
        </mc:Choice>
        <mc:Fallback>
          <p:control name="HTMLCheckbox2" r:id="rId3" imgW="257040" imgH="304920">
            <p:pic>
              <p:nvPicPr>
                <p:cNvPr id="6" name="HTMLCheckbox2"/>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3" r:id="rId4" imgW="257040" imgH="304920"/>
        </mc:Choice>
        <mc:Fallback>
          <p:control name="HTMLCheckbox3" r:id="rId4" imgW="257040" imgH="304920">
            <p:pic>
              <p:nvPicPr>
                <p:cNvPr id="10" name="HTMLCheckbox3"/>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4" r:id="rId5" imgW="257040" imgH="304920"/>
        </mc:Choice>
        <mc:Fallback>
          <p:control name="HTMLCheckbox4" r:id="rId5" imgW="257040" imgH="304920">
            <p:pic>
              <p:nvPicPr>
                <p:cNvPr id="11" name="HTMLCheckbox4"/>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5" r:id="rId6" imgW="257040" imgH="304920"/>
        </mc:Choice>
        <mc:Fallback>
          <p:control name="HTMLCheckbox5" r:id="rId6" imgW="257040" imgH="304920">
            <p:pic>
              <p:nvPicPr>
                <p:cNvPr id="12" name="HTMLCheckbox5"/>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6" r:id="rId7" imgW="257040" imgH="304920"/>
        </mc:Choice>
        <mc:Fallback>
          <p:control name="HTMLCheckbox6" r:id="rId7" imgW="257040" imgH="304920">
            <p:pic>
              <p:nvPicPr>
                <p:cNvPr id="13" name="HTMLCheckbox6"/>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7" r:id="rId8" imgW="257040" imgH="304920"/>
        </mc:Choice>
        <mc:Fallback>
          <p:control name="HTMLCheckbox7" r:id="rId8" imgW="257040" imgH="304920">
            <p:pic>
              <p:nvPicPr>
                <p:cNvPr id="14" name="HTMLCheckbox7"/>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8" r:id="rId9" imgW="257040" imgH="304920"/>
        </mc:Choice>
        <mc:Fallback>
          <p:control name="HTMLCheckbox8" r:id="rId9" imgW="257040" imgH="304920">
            <p:pic>
              <p:nvPicPr>
                <p:cNvPr id="15" name="HTMLCheckbox8"/>
                <p:cNvPicPr preferRelativeResize="0">
                  <a:picLocks noChangeArrowheads="1" noChangeShapeType="1"/>
                </p:cNvPicPr>
                <p:nvPr/>
              </p:nvPicPr>
              <p:blipFill>
                <a:blip r:embed="rId1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7864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44001" cy="708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US" sz="2000" dirty="0"/>
              <a:t>When you are done with the course and are available to enter results, log back into the Event Manager system. </a:t>
            </a:r>
            <a:r>
              <a:rPr lang="en-US" sz="2000" dirty="0">
                <a:hlinkClick r:id="rId3"/>
              </a:rPr>
              <a:t>http://my.register-ed.com/login/login</a:t>
            </a:r>
            <a:r>
              <a:rPr lang="en-US" sz="2000" dirty="0"/>
              <a:t> </a:t>
            </a:r>
          </a:p>
        </p:txBody>
      </p:sp>
      <p:sp>
        <p:nvSpPr>
          <p:cNvPr id="4" name="TextBox 3"/>
          <p:cNvSpPr txBox="1"/>
          <p:nvPr/>
        </p:nvSpPr>
        <p:spPr>
          <a:xfrm>
            <a:off x="3505200" y="4953000"/>
            <a:ext cx="5257800" cy="369332"/>
          </a:xfrm>
          <a:prstGeom prst="rect">
            <a:avLst/>
          </a:prstGeom>
          <a:solidFill>
            <a:schemeClr val="accent6">
              <a:lumMod val="40000"/>
              <a:lumOff val="60000"/>
            </a:schemeClr>
          </a:solidFill>
        </p:spPr>
        <p:txBody>
          <a:bodyPr wrap="square" rtlCol="0">
            <a:spAutoFit/>
          </a:bodyPr>
          <a:lstStyle/>
          <a:p>
            <a:r>
              <a:rPr lang="en-US" dirty="0"/>
              <a:t>After you log in click on the “My Event Results” box. </a:t>
            </a:r>
          </a:p>
        </p:txBody>
      </p:sp>
      <p:sp>
        <p:nvSpPr>
          <p:cNvPr id="5" name="Right Arrow 4"/>
          <p:cNvSpPr/>
          <p:nvPr/>
        </p:nvSpPr>
        <p:spPr>
          <a:xfrm rot="19079546">
            <a:off x="4676437" y="3925335"/>
            <a:ext cx="2045279" cy="5035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748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71575" y="3876675"/>
            <a:ext cx="7086600" cy="646331"/>
          </a:xfrm>
          <a:prstGeom prst="rect">
            <a:avLst/>
          </a:prstGeom>
          <a:solidFill>
            <a:schemeClr val="accent6">
              <a:lumMod val="40000"/>
              <a:lumOff val="60000"/>
            </a:schemeClr>
          </a:solidFill>
        </p:spPr>
        <p:txBody>
          <a:bodyPr wrap="square" rtlCol="0">
            <a:spAutoFit/>
          </a:bodyPr>
          <a:lstStyle/>
          <a:p>
            <a:r>
              <a:rPr lang="en-US" dirty="0"/>
              <a:t>Click on “Active” blue icon next to the class that you want to enter results for.</a:t>
            </a:r>
          </a:p>
        </p:txBody>
      </p:sp>
      <p:sp>
        <p:nvSpPr>
          <p:cNvPr id="6" name="Right Arrow 5"/>
          <p:cNvSpPr/>
          <p:nvPr/>
        </p:nvSpPr>
        <p:spPr>
          <a:xfrm rot="14064173">
            <a:off x="1729781" y="2756613"/>
            <a:ext cx="17814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8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68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0" y="1219200"/>
            <a:ext cx="4724400" cy="1200329"/>
          </a:xfrm>
          <a:prstGeom prst="rect">
            <a:avLst/>
          </a:prstGeom>
          <a:solidFill>
            <a:schemeClr val="accent6">
              <a:lumMod val="40000"/>
              <a:lumOff val="60000"/>
            </a:schemeClr>
          </a:solidFill>
        </p:spPr>
        <p:txBody>
          <a:bodyPr wrap="square" rtlCol="0">
            <a:spAutoFit/>
          </a:bodyPr>
          <a:lstStyle/>
          <a:p>
            <a:r>
              <a:rPr lang="en-US" dirty="0"/>
              <a:t>There are three fields that you need to fill out to complete the class however there is no specific order that they need to be completed in. click any of them</a:t>
            </a:r>
          </a:p>
        </p:txBody>
      </p:sp>
      <p:sp>
        <p:nvSpPr>
          <p:cNvPr id="3" name="Down Arrow 2"/>
          <p:cNvSpPr/>
          <p:nvPr/>
        </p:nvSpPr>
        <p:spPr>
          <a:xfrm>
            <a:off x="4359402" y="3276600"/>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Down Arrow 5"/>
          <p:cNvSpPr/>
          <p:nvPr/>
        </p:nvSpPr>
        <p:spPr>
          <a:xfrm>
            <a:off x="6678168" y="3276600"/>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own Arrow 6"/>
          <p:cNvSpPr/>
          <p:nvPr/>
        </p:nvSpPr>
        <p:spPr>
          <a:xfrm>
            <a:off x="2057400" y="3276600"/>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41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0" y="3505200"/>
            <a:ext cx="4800600" cy="923330"/>
          </a:xfrm>
          <a:prstGeom prst="rect">
            <a:avLst/>
          </a:prstGeom>
          <a:solidFill>
            <a:schemeClr val="accent6">
              <a:lumMod val="40000"/>
              <a:lumOff val="60000"/>
            </a:schemeClr>
          </a:solidFill>
        </p:spPr>
        <p:txBody>
          <a:bodyPr wrap="square" rtlCol="0">
            <a:spAutoFit/>
          </a:bodyPr>
          <a:lstStyle/>
          <a:p>
            <a:pPr algn="ctr"/>
            <a:r>
              <a:rPr lang="en-US" b="1" dirty="0"/>
              <a:t>Event Information </a:t>
            </a:r>
          </a:p>
          <a:p>
            <a:r>
              <a:rPr lang="en-US" dirty="0"/>
              <a:t>This box is extremely easy to fill out, if you taught the class in English you just hit save. That’s it! </a:t>
            </a:r>
          </a:p>
        </p:txBody>
      </p:sp>
      <p:sp>
        <p:nvSpPr>
          <p:cNvPr id="3" name="Bent-Up Arrow 2"/>
          <p:cNvSpPr/>
          <p:nvPr/>
        </p:nvSpPr>
        <p:spPr>
          <a:xfrm rot="5400000">
            <a:off x="6024265" y="4271665"/>
            <a:ext cx="1134070" cy="1447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800" y="5105400"/>
            <a:ext cx="3124200" cy="738664"/>
          </a:xfrm>
          <a:prstGeom prst="rect">
            <a:avLst/>
          </a:prstGeom>
          <a:solidFill>
            <a:schemeClr val="accent6">
              <a:lumMod val="40000"/>
              <a:lumOff val="60000"/>
            </a:schemeClr>
          </a:solidFill>
        </p:spPr>
        <p:txBody>
          <a:bodyPr wrap="square" rtlCol="0">
            <a:spAutoFit/>
          </a:bodyPr>
          <a:lstStyle/>
          <a:p>
            <a:r>
              <a:rPr lang="en-US" sz="1400" dirty="0"/>
              <a:t>If not in English, indicate what language the class was taught in (above) then hit save.</a:t>
            </a:r>
          </a:p>
        </p:txBody>
      </p:sp>
      <p:sp>
        <p:nvSpPr>
          <p:cNvPr id="5" name="Chevron 4"/>
          <p:cNvSpPr/>
          <p:nvPr/>
        </p:nvSpPr>
        <p:spPr>
          <a:xfrm rot="16200000">
            <a:off x="2774442" y="4831842"/>
            <a:ext cx="304800" cy="2423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08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76950" y="3276600"/>
            <a:ext cx="2743200" cy="1200329"/>
          </a:xfrm>
          <a:prstGeom prst="rect">
            <a:avLst/>
          </a:prstGeom>
          <a:solidFill>
            <a:schemeClr val="accent6">
              <a:lumMod val="40000"/>
              <a:lumOff val="60000"/>
            </a:schemeClr>
          </a:solidFill>
        </p:spPr>
        <p:txBody>
          <a:bodyPr wrap="square" rtlCol="0">
            <a:spAutoFit/>
          </a:bodyPr>
          <a:lstStyle/>
          <a:p>
            <a:r>
              <a:rPr lang="en-US" dirty="0"/>
              <a:t>Enter the pin number you created earlier. It’s the 4 digit number that you created in the profile tab. </a:t>
            </a:r>
          </a:p>
        </p:txBody>
      </p:sp>
    </p:spTree>
    <p:extLst>
      <p:ext uri="{BB962C8B-B14F-4D97-AF65-F5344CB8AC3E}">
        <p14:creationId xmlns:p14="http://schemas.microsoft.com/office/powerpoint/2010/main" val="197196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38070"/>
            <a:ext cx="1981200" cy="400110"/>
          </a:xfrm>
          <a:prstGeom prst="rect">
            <a:avLst/>
          </a:prstGeom>
          <a:solidFill>
            <a:schemeClr val="accent6">
              <a:lumMod val="40000"/>
              <a:lumOff val="60000"/>
            </a:schemeClr>
          </a:solidFill>
        </p:spPr>
        <p:txBody>
          <a:bodyPr wrap="square" rtlCol="0">
            <a:spAutoFit/>
          </a:bodyPr>
          <a:lstStyle/>
          <a:p>
            <a:r>
              <a:rPr lang="en-US" sz="2000" b="1" dirty="0"/>
              <a:t>Student Results</a:t>
            </a:r>
          </a:p>
        </p:txBody>
      </p:sp>
      <p:sp>
        <p:nvSpPr>
          <p:cNvPr id="5" name="TextBox 4"/>
          <p:cNvSpPr txBox="1"/>
          <p:nvPr/>
        </p:nvSpPr>
        <p:spPr>
          <a:xfrm>
            <a:off x="7010400" y="533400"/>
            <a:ext cx="2133600" cy="4524315"/>
          </a:xfrm>
          <a:prstGeom prst="rect">
            <a:avLst/>
          </a:prstGeom>
          <a:solidFill>
            <a:schemeClr val="accent6">
              <a:lumMod val="40000"/>
              <a:lumOff val="60000"/>
            </a:schemeClr>
          </a:solidFill>
        </p:spPr>
        <p:txBody>
          <a:bodyPr wrap="square" rtlCol="0">
            <a:spAutoFit/>
          </a:bodyPr>
          <a:lstStyle/>
          <a:p>
            <a:r>
              <a:rPr lang="en-US" dirty="0"/>
              <a:t>This section will list all the students that </a:t>
            </a:r>
          </a:p>
          <a:p>
            <a:r>
              <a:rPr lang="en-US" dirty="0"/>
              <a:t>attended your class. Click the box next to the section titled “</a:t>
            </a:r>
            <a:r>
              <a:rPr lang="en-US" b="1" dirty="0"/>
              <a:t>final result”.</a:t>
            </a:r>
          </a:p>
          <a:p>
            <a:endParaRPr lang="en-US" b="1" dirty="0"/>
          </a:p>
          <a:p>
            <a:r>
              <a:rPr lang="en-US" dirty="0"/>
              <a:t>Then indicate if the student passed by clicking “</a:t>
            </a:r>
            <a:r>
              <a:rPr lang="en-US" b="1" dirty="0"/>
              <a:t>Pass”</a:t>
            </a:r>
            <a:r>
              <a:rPr lang="en-US" dirty="0"/>
              <a:t> or failed by clicking “</a:t>
            </a:r>
            <a:r>
              <a:rPr lang="en-US" b="1" dirty="0"/>
              <a:t>Fail</a:t>
            </a:r>
            <a:r>
              <a:rPr lang="en-US" dirty="0"/>
              <a:t>”. </a:t>
            </a:r>
          </a:p>
          <a:p>
            <a:endParaRPr lang="en-US" dirty="0"/>
          </a:p>
          <a:p>
            <a:r>
              <a:rPr lang="en-US" dirty="0"/>
              <a:t>You may also make comments but they are not mandatory. </a:t>
            </a:r>
          </a:p>
        </p:txBody>
      </p:sp>
      <p:sp>
        <p:nvSpPr>
          <p:cNvPr id="6" name="Down Arrow 5"/>
          <p:cNvSpPr/>
          <p:nvPr/>
        </p:nvSpPr>
        <p:spPr>
          <a:xfrm rot="5677337">
            <a:off x="5461525" y="142767"/>
            <a:ext cx="484632" cy="258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891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1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4919008"/>
            <a:ext cx="9144000" cy="1938992"/>
          </a:xfrm>
          <a:prstGeom prst="rect">
            <a:avLst/>
          </a:prstGeom>
          <a:solidFill>
            <a:schemeClr val="accent6">
              <a:lumMod val="40000"/>
              <a:lumOff val="60000"/>
            </a:schemeClr>
          </a:solid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t>Incomplete means they attended part or all of the class but didn’t complete test.</a:t>
            </a:r>
          </a:p>
          <a:p>
            <a:pPr marL="342900" indent="-342900">
              <a:buFont typeface="Arial" panose="020B0604020202020204" pitchFamily="34" charset="0"/>
              <a:buChar char="•"/>
            </a:pPr>
            <a:r>
              <a:rPr lang="en-US" sz="2400" dirty="0"/>
              <a:t>No Show means that the student did not show up to the class.</a:t>
            </a:r>
          </a:p>
          <a:p>
            <a:pPr marL="342900" indent="-342900">
              <a:buFont typeface="Arial" panose="020B0604020202020204" pitchFamily="34" charset="0"/>
              <a:buChar char="•"/>
            </a:pPr>
            <a:r>
              <a:rPr lang="en-US" sz="2400" b="1" dirty="0"/>
              <a:t>After all results are filled out scroll to the bottom of the page and click the save button.</a:t>
            </a:r>
          </a:p>
        </p:txBody>
      </p:sp>
      <p:sp>
        <p:nvSpPr>
          <p:cNvPr id="3" name="Right Arrow 2"/>
          <p:cNvSpPr/>
          <p:nvPr/>
        </p:nvSpPr>
        <p:spPr>
          <a:xfrm rot="16200000">
            <a:off x="7856527" y="4874662"/>
            <a:ext cx="18403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71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867400"/>
            <a:ext cx="4876800" cy="923330"/>
          </a:xfrm>
          <a:prstGeom prst="rect">
            <a:avLst/>
          </a:prstGeom>
          <a:solidFill>
            <a:schemeClr val="bg1"/>
          </a:solidFill>
          <a:ln>
            <a:solidFill>
              <a:schemeClr val="accent6">
                <a:lumMod val="60000"/>
                <a:lumOff val="40000"/>
              </a:schemeClr>
            </a:solidFill>
          </a:ln>
        </p:spPr>
        <p:txBody>
          <a:bodyPr wrap="square" rtlCol="0">
            <a:spAutoFit/>
          </a:bodyPr>
          <a:lstStyle/>
          <a:p>
            <a:r>
              <a:rPr lang="en-US" b="1" dirty="0"/>
              <a:t>After clicking Review &amp; Submit </a:t>
            </a:r>
            <a:r>
              <a:rPr lang="en-US" b="1" u="sng" dirty="0"/>
              <a:t>you will need to scroll down to bottom of page and select your coordinator then click Submit results.</a:t>
            </a:r>
          </a:p>
        </p:txBody>
      </p:sp>
    </p:spTree>
    <p:extLst>
      <p:ext uri="{BB962C8B-B14F-4D97-AF65-F5344CB8AC3E}">
        <p14:creationId xmlns:p14="http://schemas.microsoft.com/office/powerpoint/2010/main" val="262612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1066800"/>
            <a:ext cx="3962400" cy="1200329"/>
          </a:xfrm>
          <a:prstGeom prst="rect">
            <a:avLst/>
          </a:prstGeom>
          <a:solidFill>
            <a:schemeClr val="accent6">
              <a:lumMod val="40000"/>
              <a:lumOff val="60000"/>
            </a:schemeClr>
          </a:solidFill>
        </p:spPr>
        <p:txBody>
          <a:bodyPr wrap="square" rtlCol="0">
            <a:spAutoFit/>
          </a:bodyPr>
          <a:lstStyle/>
          <a:p>
            <a:pPr algn="ctr"/>
            <a:r>
              <a:rPr lang="en-US" dirty="0"/>
              <a:t>Confirmation page</a:t>
            </a:r>
          </a:p>
          <a:p>
            <a:r>
              <a:rPr lang="en-US" dirty="0"/>
              <a:t>You have now completed the whole process and are ready to teach your next class!</a:t>
            </a:r>
          </a:p>
        </p:txBody>
      </p:sp>
    </p:spTree>
    <p:extLst>
      <p:ext uri="{BB962C8B-B14F-4D97-AF65-F5344CB8AC3E}">
        <p14:creationId xmlns:p14="http://schemas.microsoft.com/office/powerpoint/2010/main" val="1910105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Ins </a:t>
            </a:r>
          </a:p>
        </p:txBody>
      </p:sp>
      <p:sp>
        <p:nvSpPr>
          <p:cNvPr id="3" name="Content Placeholder 2"/>
          <p:cNvSpPr>
            <a:spLocks noGrp="1"/>
          </p:cNvSpPr>
          <p:nvPr>
            <p:ph idx="1"/>
          </p:nvPr>
        </p:nvSpPr>
        <p:spPr/>
        <p:txBody>
          <a:bodyPr/>
          <a:lstStyle/>
          <a:p>
            <a:pPr marL="0" indent="0" algn="ctr">
              <a:buNone/>
            </a:pPr>
            <a:r>
              <a:rPr lang="en-US" dirty="0"/>
              <a:t>Instructors discretion</a:t>
            </a:r>
          </a:p>
          <a:p>
            <a:r>
              <a:rPr lang="en-US" dirty="0"/>
              <a:t>Instructors may choose not to accept walk-ins</a:t>
            </a:r>
          </a:p>
          <a:p>
            <a:pPr marL="0" indent="0">
              <a:buNone/>
            </a:pPr>
            <a:r>
              <a:rPr lang="en-US" dirty="0"/>
              <a:t> </a:t>
            </a:r>
          </a:p>
          <a:p>
            <a:r>
              <a:rPr lang="en-US" dirty="0"/>
              <a:t>Walk-ins require instructors to do more work. </a:t>
            </a:r>
          </a:p>
          <a:p>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455425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Walk-Ins (What to do)</a:t>
            </a:r>
          </a:p>
        </p:txBody>
      </p:sp>
      <p:sp>
        <p:nvSpPr>
          <p:cNvPr id="3" name="Content Placeholder 2"/>
          <p:cNvSpPr>
            <a:spLocks noGrp="1"/>
          </p:cNvSpPr>
          <p:nvPr>
            <p:ph idx="1"/>
          </p:nvPr>
        </p:nvSpPr>
        <p:spPr/>
        <p:txBody>
          <a:bodyPr/>
          <a:lstStyle/>
          <a:p>
            <a:pPr marL="514350" indent="-514350">
              <a:buFont typeface="+mj-lt"/>
              <a:buAutoNum type="arabicPeriod"/>
            </a:pPr>
            <a:r>
              <a:rPr lang="en-US" dirty="0"/>
              <a:t>Collect email addresses from students after the first day. </a:t>
            </a:r>
          </a:p>
          <a:p>
            <a:pPr marL="514350" indent="-514350">
              <a:buFont typeface="+mj-lt"/>
              <a:buAutoNum type="arabicPeriod"/>
            </a:pPr>
            <a:r>
              <a:rPr lang="en-US" dirty="0"/>
              <a:t>Log onto event manager and find the class you are teaching</a:t>
            </a:r>
          </a:p>
          <a:p>
            <a:pPr marL="0" indent="0">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7931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8884710">
            <a:off x="1297725" y="2979047"/>
            <a:ext cx="503245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0336" y="4572000"/>
            <a:ext cx="3844464" cy="830997"/>
          </a:xfrm>
          <a:prstGeom prst="rect">
            <a:avLst/>
          </a:prstGeom>
          <a:solidFill>
            <a:schemeClr val="bg1"/>
          </a:solidFill>
          <a:ln>
            <a:solidFill>
              <a:schemeClr val="accent1"/>
            </a:solidFill>
          </a:ln>
        </p:spPr>
        <p:txBody>
          <a:bodyPr wrap="square" rtlCol="0">
            <a:spAutoFit/>
          </a:bodyPr>
          <a:lstStyle/>
          <a:p>
            <a:pPr algn="ctr"/>
            <a:r>
              <a:rPr lang="en-US" sz="4800" dirty="0"/>
              <a:t>Click “Events” </a:t>
            </a:r>
          </a:p>
        </p:txBody>
      </p:sp>
    </p:spTree>
    <p:extLst>
      <p:ext uri="{BB962C8B-B14F-4D97-AF65-F5344CB8AC3E}">
        <p14:creationId xmlns:p14="http://schemas.microsoft.com/office/powerpoint/2010/main" val="141636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829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1338" y="3479447"/>
            <a:ext cx="3657600" cy="646331"/>
          </a:xfrm>
          <a:prstGeom prst="rect">
            <a:avLst/>
          </a:prstGeom>
          <a:solidFill>
            <a:schemeClr val="bg1"/>
          </a:solidFill>
          <a:ln>
            <a:solidFill>
              <a:schemeClr val="accent1"/>
            </a:solidFill>
          </a:ln>
        </p:spPr>
        <p:txBody>
          <a:bodyPr wrap="square" rtlCol="0">
            <a:spAutoFit/>
          </a:bodyPr>
          <a:lstStyle/>
          <a:p>
            <a:r>
              <a:rPr lang="en-US" dirty="0"/>
              <a:t>Find the event you need to add student to, and click on that event</a:t>
            </a:r>
          </a:p>
        </p:txBody>
      </p:sp>
      <p:sp>
        <p:nvSpPr>
          <p:cNvPr id="3" name="Right Arrow 2"/>
          <p:cNvSpPr/>
          <p:nvPr/>
        </p:nvSpPr>
        <p:spPr>
          <a:xfrm rot="5400000">
            <a:off x="6468618" y="43645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92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806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8400" y="1600200"/>
            <a:ext cx="2743200" cy="1200329"/>
          </a:xfrm>
          <a:prstGeom prst="rect">
            <a:avLst/>
          </a:prstGeom>
          <a:solidFill>
            <a:schemeClr val="bg1"/>
          </a:solidFill>
        </p:spPr>
        <p:txBody>
          <a:bodyPr wrap="square" rtlCol="0">
            <a:spAutoFit/>
          </a:bodyPr>
          <a:lstStyle/>
          <a:p>
            <a:r>
              <a:rPr lang="en-US" dirty="0"/>
              <a:t>Enter all walk-in student’s email addresses then scroll down and click “Send Invitation” </a:t>
            </a:r>
          </a:p>
        </p:txBody>
      </p:sp>
      <p:sp>
        <p:nvSpPr>
          <p:cNvPr id="3" name="TextBox 2"/>
          <p:cNvSpPr txBox="1"/>
          <p:nvPr/>
        </p:nvSpPr>
        <p:spPr>
          <a:xfrm>
            <a:off x="1981200" y="2406134"/>
            <a:ext cx="3276600" cy="369332"/>
          </a:xfrm>
          <a:prstGeom prst="rect">
            <a:avLst/>
          </a:prstGeom>
          <a:noFill/>
        </p:spPr>
        <p:txBody>
          <a:bodyPr wrap="square" rtlCol="0">
            <a:spAutoFit/>
          </a:bodyPr>
          <a:lstStyle/>
          <a:p>
            <a:r>
              <a:rPr lang="en-US" dirty="0"/>
              <a:t>Peter.Blake@wildlife.ca.gov</a:t>
            </a:r>
          </a:p>
        </p:txBody>
      </p:sp>
      <p:sp>
        <p:nvSpPr>
          <p:cNvPr id="4" name="Down Arrow 3"/>
          <p:cNvSpPr/>
          <p:nvPr/>
        </p:nvSpPr>
        <p:spPr>
          <a:xfrm>
            <a:off x="7772400" y="2808506"/>
            <a:ext cx="637032" cy="387727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976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blipFill>
            <a:blip r:embed="rId3"/>
            <a:tile tx="0" ty="0" sx="100000" sy="100000" flip="none" algn="tl"/>
          </a:blipFill>
        </p:spPr>
        <p:txBody>
          <a:bodyPr>
            <a:normAutofit lnSpcReduction="10000"/>
          </a:bodyPr>
          <a:lstStyle/>
          <a:p>
            <a:pPr>
              <a:buFont typeface="Wingdings" panose="05000000000000000000" pitchFamily="2" charset="2"/>
              <a:buChar char="Ø"/>
            </a:pPr>
            <a:r>
              <a:rPr lang="en-US" dirty="0"/>
              <a:t>The student will then register for your class and be added to the student roster.</a:t>
            </a:r>
          </a:p>
          <a:p>
            <a:pPr>
              <a:buFont typeface="Wingdings" panose="05000000000000000000" pitchFamily="2" charset="2"/>
              <a:buChar char="Ø"/>
            </a:pPr>
            <a:endParaRPr lang="en-US" dirty="0"/>
          </a:p>
          <a:p>
            <a:pPr>
              <a:buFont typeface="Wingdings" panose="05000000000000000000" pitchFamily="2" charset="2"/>
              <a:buChar char="Ø"/>
            </a:pPr>
            <a:r>
              <a:rPr lang="en-US" dirty="0"/>
              <a:t>The night before your last class check and print an updated roster with the new students names added. </a:t>
            </a:r>
          </a:p>
          <a:p>
            <a:pPr marL="0" indent="0">
              <a:buNone/>
            </a:pPr>
            <a:endParaRPr lang="en-US" dirty="0"/>
          </a:p>
          <a:p>
            <a:pPr>
              <a:buFont typeface="Wingdings" panose="05000000000000000000" pitchFamily="2" charset="2"/>
              <a:buChar char="Ø"/>
            </a:pPr>
            <a:r>
              <a:rPr lang="en-US" dirty="0"/>
              <a:t>If the student does not register in time for the next class session you will withhold his passing certificate until the student completes the registration process. </a:t>
            </a:r>
          </a:p>
        </p:txBody>
      </p:sp>
    </p:spTree>
    <p:extLst>
      <p:ext uri="{BB962C8B-B14F-4D97-AF65-F5344CB8AC3E}">
        <p14:creationId xmlns:p14="http://schemas.microsoft.com/office/powerpoint/2010/main" val="2762878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Class Walk-ins</a:t>
            </a:r>
          </a:p>
        </p:txBody>
      </p:sp>
      <p:sp>
        <p:nvSpPr>
          <p:cNvPr id="3" name="Content Placeholder 2"/>
          <p:cNvSpPr>
            <a:spLocks noGrp="1"/>
          </p:cNvSpPr>
          <p:nvPr>
            <p:ph idx="1"/>
          </p:nvPr>
        </p:nvSpPr>
        <p:spPr/>
        <p:txBody>
          <a:bodyPr/>
          <a:lstStyle/>
          <a:p>
            <a:r>
              <a:rPr lang="en-US" dirty="0"/>
              <a:t>If they arrive early and have a smartphone, students can register using the phone.</a:t>
            </a:r>
          </a:p>
          <a:p>
            <a:endParaRPr lang="en-US" dirty="0"/>
          </a:p>
          <a:p>
            <a:r>
              <a:rPr lang="en-US" dirty="0"/>
              <a:t>If not, instructors must send students the email to register for their class.</a:t>
            </a:r>
          </a:p>
          <a:p>
            <a:endParaRPr lang="en-US" dirty="0"/>
          </a:p>
          <a:p>
            <a:r>
              <a:rPr lang="en-US" dirty="0"/>
              <a:t>Certificates will have to be mailed to student or picked up.  </a:t>
            </a:r>
          </a:p>
        </p:txBody>
      </p:sp>
    </p:spTree>
    <p:extLst>
      <p:ext uri="{BB962C8B-B14F-4D97-AF65-F5344CB8AC3E}">
        <p14:creationId xmlns:p14="http://schemas.microsoft.com/office/powerpoint/2010/main" val="2383535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Students See </a:t>
            </a:r>
          </a:p>
        </p:txBody>
      </p:sp>
      <p:sp>
        <p:nvSpPr>
          <p:cNvPr id="3" name="Content Placeholder 2"/>
          <p:cNvSpPr>
            <a:spLocks noGrp="1"/>
          </p:cNvSpPr>
          <p:nvPr>
            <p:ph idx="1"/>
          </p:nvPr>
        </p:nvSpPr>
        <p:spPr/>
        <p:txBody>
          <a:bodyPr/>
          <a:lstStyle/>
          <a:p>
            <a:endParaRPr lang="en-US" dirty="0"/>
          </a:p>
          <a:p>
            <a:pPr marL="0" indent="0" algn="ctr">
              <a:buNone/>
            </a:pPr>
            <a:r>
              <a:rPr lang="en-US" dirty="0"/>
              <a:t>  Students find classes by going to </a:t>
            </a:r>
          </a:p>
          <a:p>
            <a:endParaRPr lang="en-US" dirty="0"/>
          </a:p>
          <a:p>
            <a:endParaRPr lang="en-US" dirty="0"/>
          </a:p>
          <a:p>
            <a:pPr marL="0" indent="0">
              <a:buNone/>
            </a:pPr>
            <a:r>
              <a:rPr lang="en-US" dirty="0"/>
              <a:t> https://www.wildlife.ca.gov/Hunter-Education</a:t>
            </a:r>
          </a:p>
          <a:p>
            <a:endParaRPr lang="en-US" dirty="0"/>
          </a:p>
        </p:txBody>
      </p:sp>
    </p:spTree>
    <p:extLst>
      <p:ext uri="{BB962C8B-B14F-4D97-AF65-F5344CB8AC3E}">
        <p14:creationId xmlns:p14="http://schemas.microsoft.com/office/powerpoint/2010/main" val="43732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528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266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5400000">
            <a:off x="4062984" y="-100584"/>
            <a:ext cx="484632" cy="190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304800"/>
            <a:ext cx="3352800" cy="923330"/>
          </a:xfrm>
          <a:prstGeom prst="rect">
            <a:avLst/>
          </a:prstGeom>
          <a:solidFill>
            <a:schemeClr val="bg1"/>
          </a:solidFill>
        </p:spPr>
        <p:txBody>
          <a:bodyPr wrap="square" rtlCol="0">
            <a:spAutoFit/>
          </a:bodyPr>
          <a:lstStyle/>
          <a:p>
            <a:r>
              <a:rPr lang="en-US" dirty="0"/>
              <a:t>To register for a class students click this green “Register Now” icon. </a:t>
            </a:r>
          </a:p>
        </p:txBody>
      </p:sp>
      <p:sp>
        <p:nvSpPr>
          <p:cNvPr id="6" name="Down Arrow 5"/>
          <p:cNvSpPr/>
          <p:nvPr/>
        </p:nvSpPr>
        <p:spPr>
          <a:xfrm rot="5400000">
            <a:off x="5334000" y="4320541"/>
            <a:ext cx="609600" cy="1417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0800" y="4706034"/>
            <a:ext cx="2514600" cy="646331"/>
          </a:xfrm>
          <a:prstGeom prst="rect">
            <a:avLst/>
          </a:prstGeom>
          <a:solidFill>
            <a:schemeClr val="bg1"/>
          </a:solidFill>
        </p:spPr>
        <p:txBody>
          <a:bodyPr wrap="square" rtlCol="0">
            <a:spAutoFit/>
          </a:bodyPr>
          <a:lstStyle/>
          <a:p>
            <a:r>
              <a:rPr lang="en-US" dirty="0"/>
              <a:t>Where students can get the consent form </a:t>
            </a:r>
          </a:p>
        </p:txBody>
      </p:sp>
    </p:spTree>
    <p:extLst>
      <p:ext uri="{BB962C8B-B14F-4D97-AF65-F5344CB8AC3E}">
        <p14:creationId xmlns:p14="http://schemas.microsoft.com/office/powerpoint/2010/main" val="2419381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2667000" y="2475357"/>
            <a:ext cx="3352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19800" y="2342234"/>
            <a:ext cx="2819400" cy="646331"/>
          </a:xfrm>
          <a:prstGeom prst="rect">
            <a:avLst/>
          </a:prstGeom>
          <a:solidFill>
            <a:schemeClr val="bg1"/>
          </a:solidFill>
          <a:ln>
            <a:solidFill>
              <a:schemeClr val="accent1"/>
            </a:solidFill>
          </a:ln>
        </p:spPr>
        <p:txBody>
          <a:bodyPr wrap="square" rtlCol="0">
            <a:spAutoFit/>
          </a:bodyPr>
          <a:lstStyle/>
          <a:p>
            <a:r>
              <a:rPr lang="en-US" dirty="0"/>
              <a:t>How students get in contact with you. </a:t>
            </a:r>
          </a:p>
        </p:txBody>
      </p:sp>
    </p:spTree>
    <p:extLst>
      <p:ext uri="{BB962C8B-B14F-4D97-AF65-F5344CB8AC3E}">
        <p14:creationId xmlns:p14="http://schemas.microsoft.com/office/powerpoint/2010/main" val="6060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85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1875272"/>
            <a:ext cx="3581400" cy="1169551"/>
          </a:xfrm>
          <a:prstGeom prst="rect">
            <a:avLst/>
          </a:prstGeom>
          <a:solidFill>
            <a:schemeClr val="bg1"/>
          </a:solidFill>
          <a:ln>
            <a:solidFill>
              <a:schemeClr val="accent1"/>
            </a:solidFill>
          </a:ln>
        </p:spPr>
        <p:txBody>
          <a:bodyPr wrap="square" rtlCol="0">
            <a:spAutoFit/>
          </a:bodyPr>
          <a:lstStyle/>
          <a:p>
            <a:r>
              <a:rPr lang="en-US" dirty="0"/>
              <a:t>This is the box you will likely receive most questions about.</a:t>
            </a:r>
          </a:p>
          <a:p>
            <a:endParaRPr lang="en-US" dirty="0"/>
          </a:p>
          <a:p>
            <a:r>
              <a:rPr lang="en-US" sz="1600" b="1" dirty="0"/>
              <a:t>“</a:t>
            </a:r>
            <a:r>
              <a:rPr lang="en-US" sz="1600" b="1" dirty="0" err="1"/>
              <a:t>CDFW</a:t>
            </a:r>
            <a:r>
              <a:rPr lang="en-US" sz="1600" b="1" dirty="0"/>
              <a:t> GO ID or Document Number</a:t>
            </a:r>
            <a:r>
              <a:rPr lang="en-US" sz="1600" dirty="0"/>
              <a:t>:”</a:t>
            </a:r>
          </a:p>
        </p:txBody>
      </p:sp>
      <p:sp>
        <p:nvSpPr>
          <p:cNvPr id="5" name="TextBox 4"/>
          <p:cNvSpPr txBox="1"/>
          <p:nvPr/>
        </p:nvSpPr>
        <p:spPr>
          <a:xfrm>
            <a:off x="-9526" y="2971800"/>
            <a:ext cx="1685925" cy="2585323"/>
          </a:xfrm>
          <a:prstGeom prst="rect">
            <a:avLst/>
          </a:prstGeom>
          <a:solidFill>
            <a:schemeClr val="bg1"/>
          </a:solidFill>
          <a:ln>
            <a:solidFill>
              <a:schemeClr val="accent1"/>
            </a:solidFill>
          </a:ln>
        </p:spPr>
        <p:txBody>
          <a:bodyPr wrap="square" rtlCol="0">
            <a:spAutoFit/>
          </a:bodyPr>
          <a:lstStyle/>
          <a:p>
            <a:r>
              <a:rPr lang="en-US" dirty="0"/>
              <a:t>Inform students that they can receive more information by </a:t>
            </a:r>
            <a:r>
              <a:rPr lang="en-US" b="1" dirty="0">
                <a:solidFill>
                  <a:srgbClr val="FF0000"/>
                </a:solidFill>
              </a:rPr>
              <a:t>clicking on the question mark</a:t>
            </a:r>
            <a:r>
              <a:rPr lang="en-US" dirty="0"/>
              <a:t> next to the name. </a:t>
            </a:r>
          </a:p>
          <a:p>
            <a:endParaRPr lang="en-US" dirty="0"/>
          </a:p>
        </p:txBody>
      </p:sp>
      <p:sp>
        <p:nvSpPr>
          <p:cNvPr id="6" name="Right Arrow 5"/>
          <p:cNvSpPr/>
          <p:nvPr/>
        </p:nvSpPr>
        <p:spPr>
          <a:xfrm rot="7750443">
            <a:off x="4823367" y="3827797"/>
            <a:ext cx="17239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Up Arrow 2"/>
          <p:cNvSpPr/>
          <p:nvPr/>
        </p:nvSpPr>
        <p:spPr>
          <a:xfrm>
            <a:off x="4457700" y="5076825"/>
            <a:ext cx="685800" cy="2286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05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5715000"/>
            <a:ext cx="3352800" cy="923330"/>
          </a:xfrm>
          <a:prstGeom prst="rect">
            <a:avLst/>
          </a:prstGeom>
          <a:solidFill>
            <a:schemeClr val="bg1"/>
          </a:solidFill>
          <a:ln>
            <a:solidFill>
              <a:schemeClr val="accent1"/>
            </a:solidFill>
          </a:ln>
        </p:spPr>
        <p:txBody>
          <a:bodyPr wrap="square" rtlCol="0">
            <a:spAutoFit/>
          </a:bodyPr>
          <a:lstStyle/>
          <a:p>
            <a:r>
              <a:rPr lang="en-US" dirty="0"/>
              <a:t>If they have not obtained a fishing license recently, tell the students to click this link.</a:t>
            </a:r>
          </a:p>
        </p:txBody>
      </p:sp>
      <p:sp>
        <p:nvSpPr>
          <p:cNvPr id="2" name="Bent-Up Arrow 1"/>
          <p:cNvSpPr/>
          <p:nvPr/>
        </p:nvSpPr>
        <p:spPr>
          <a:xfrm rot="16200000">
            <a:off x="6510337" y="4643434"/>
            <a:ext cx="1476376" cy="609601"/>
          </a:xfrm>
          <a:prstGeom prst="bentUpArrow">
            <a:avLst>
              <a:gd name="adj1" fmla="val 25000"/>
              <a:gd name="adj2" fmla="val 25000"/>
              <a:gd name="adj3" fmla="val 2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0100" y="381000"/>
            <a:ext cx="7543800" cy="646331"/>
          </a:xfrm>
          <a:prstGeom prst="rect">
            <a:avLst/>
          </a:prstGeom>
          <a:solidFill>
            <a:schemeClr val="bg1"/>
          </a:solidFill>
          <a:ln>
            <a:solidFill>
              <a:schemeClr val="tx2"/>
            </a:solidFill>
          </a:ln>
        </p:spPr>
        <p:txBody>
          <a:bodyPr wrap="square" rtlCol="0">
            <a:spAutoFit/>
          </a:bodyPr>
          <a:lstStyle/>
          <a:p>
            <a:r>
              <a:rPr lang="en-US" dirty="0"/>
              <a:t>If the student has obtained a fishing license any year since 2010, they may use the GO ID or Document Number printed near the top of their license.  </a:t>
            </a:r>
          </a:p>
        </p:txBody>
      </p:sp>
    </p:spTree>
    <p:extLst>
      <p:ext uri="{BB962C8B-B14F-4D97-AF65-F5344CB8AC3E}">
        <p14:creationId xmlns:p14="http://schemas.microsoft.com/office/powerpoint/2010/main" val="681797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8700" y="457200"/>
            <a:ext cx="7086600" cy="369332"/>
          </a:xfrm>
          <a:prstGeom prst="rect">
            <a:avLst/>
          </a:prstGeom>
          <a:solidFill>
            <a:schemeClr val="bg1"/>
          </a:solidFill>
          <a:ln>
            <a:solidFill>
              <a:schemeClr val="tx2"/>
            </a:solidFill>
          </a:ln>
        </p:spPr>
        <p:txBody>
          <a:bodyPr wrap="square" rtlCol="0">
            <a:spAutoFit/>
          </a:bodyPr>
          <a:lstStyle/>
          <a:p>
            <a:r>
              <a:rPr lang="en-US" dirty="0"/>
              <a:t>Student will be brought to this page to create or find their </a:t>
            </a:r>
            <a:r>
              <a:rPr lang="en-US" dirty="0" err="1"/>
              <a:t>CDFW</a:t>
            </a:r>
            <a:r>
              <a:rPr lang="en-US" dirty="0"/>
              <a:t> account.</a:t>
            </a:r>
          </a:p>
        </p:txBody>
      </p:sp>
      <p:sp>
        <p:nvSpPr>
          <p:cNvPr id="3" name="TextBox 2"/>
          <p:cNvSpPr txBox="1"/>
          <p:nvPr/>
        </p:nvSpPr>
        <p:spPr>
          <a:xfrm>
            <a:off x="76200" y="2362200"/>
            <a:ext cx="1524000" cy="2308324"/>
          </a:xfrm>
          <a:prstGeom prst="rect">
            <a:avLst/>
          </a:prstGeom>
          <a:noFill/>
          <a:ln>
            <a:solidFill>
              <a:schemeClr val="tx2"/>
            </a:solidFill>
          </a:ln>
        </p:spPr>
        <p:txBody>
          <a:bodyPr wrap="square" rtlCol="0">
            <a:spAutoFit/>
          </a:bodyPr>
          <a:lstStyle/>
          <a:p>
            <a:r>
              <a:rPr lang="en-US" dirty="0"/>
              <a:t>Students will enter their DOB and last name</a:t>
            </a:r>
          </a:p>
          <a:p>
            <a:endParaRPr lang="en-US" dirty="0"/>
          </a:p>
          <a:p>
            <a:endParaRPr lang="en-US" dirty="0"/>
          </a:p>
          <a:p>
            <a:endParaRPr lang="en-US" dirty="0"/>
          </a:p>
          <a:p>
            <a:r>
              <a:rPr lang="en-US" dirty="0"/>
              <a:t>Then hit Next</a:t>
            </a:r>
          </a:p>
        </p:txBody>
      </p:sp>
      <p:sp>
        <p:nvSpPr>
          <p:cNvPr id="4" name="TextBox 3"/>
          <p:cNvSpPr txBox="1"/>
          <p:nvPr/>
        </p:nvSpPr>
        <p:spPr>
          <a:xfrm>
            <a:off x="1905000" y="3274397"/>
            <a:ext cx="1524000" cy="338554"/>
          </a:xfrm>
          <a:prstGeom prst="rect">
            <a:avLst/>
          </a:prstGeom>
          <a:noFill/>
        </p:spPr>
        <p:txBody>
          <a:bodyPr wrap="square" rtlCol="0">
            <a:spAutoFit/>
          </a:bodyPr>
          <a:lstStyle/>
          <a:p>
            <a:r>
              <a:rPr lang="en-US" sz="1600" b="1" dirty="0"/>
              <a:t>03/15/1990</a:t>
            </a:r>
          </a:p>
        </p:txBody>
      </p:sp>
      <p:sp>
        <p:nvSpPr>
          <p:cNvPr id="5" name="TextBox 4"/>
          <p:cNvSpPr txBox="1"/>
          <p:nvPr/>
        </p:nvSpPr>
        <p:spPr>
          <a:xfrm>
            <a:off x="3733800" y="3274397"/>
            <a:ext cx="3429000" cy="338554"/>
          </a:xfrm>
          <a:prstGeom prst="rect">
            <a:avLst/>
          </a:prstGeom>
          <a:noFill/>
        </p:spPr>
        <p:txBody>
          <a:bodyPr wrap="square" rtlCol="0">
            <a:spAutoFit/>
          </a:bodyPr>
          <a:lstStyle/>
          <a:p>
            <a:r>
              <a:rPr lang="en-US" sz="1600" b="1" dirty="0"/>
              <a:t>Lazzaretto</a:t>
            </a:r>
          </a:p>
        </p:txBody>
      </p:sp>
      <p:sp>
        <p:nvSpPr>
          <p:cNvPr id="6" name="Right Arrow 5"/>
          <p:cNvSpPr/>
          <p:nvPr/>
        </p:nvSpPr>
        <p:spPr>
          <a:xfrm>
            <a:off x="762000" y="3298096"/>
            <a:ext cx="978408" cy="291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a:off x="1489329" y="4120515"/>
            <a:ext cx="729996" cy="4419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026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962400"/>
            <a:ext cx="1371600" cy="923330"/>
          </a:xfrm>
          <a:prstGeom prst="rect">
            <a:avLst/>
          </a:prstGeom>
          <a:noFill/>
          <a:ln>
            <a:solidFill>
              <a:schemeClr val="tx2"/>
            </a:solidFill>
          </a:ln>
        </p:spPr>
        <p:txBody>
          <a:bodyPr wrap="square" rtlCol="0">
            <a:spAutoFit/>
          </a:bodyPr>
          <a:lstStyle/>
          <a:p>
            <a:r>
              <a:rPr lang="en-US" dirty="0"/>
              <a:t>Select a Document ID Type</a:t>
            </a:r>
          </a:p>
        </p:txBody>
      </p:sp>
      <p:sp>
        <p:nvSpPr>
          <p:cNvPr id="5" name="Bent-Up Arrow 4"/>
          <p:cNvSpPr/>
          <p:nvPr/>
        </p:nvSpPr>
        <p:spPr>
          <a:xfrm rot="5400000">
            <a:off x="762000" y="4819650"/>
            <a:ext cx="838200" cy="990600"/>
          </a:xfrm>
          <a:prstGeom prst="bentUpArrow">
            <a:avLst>
              <a:gd name="adj1" fmla="val 25000"/>
              <a:gd name="adj2" fmla="val 244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29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6019800"/>
            <a:ext cx="2590800" cy="646331"/>
          </a:xfrm>
          <a:prstGeom prst="rect">
            <a:avLst/>
          </a:prstGeom>
          <a:noFill/>
          <a:ln>
            <a:solidFill>
              <a:schemeClr val="tx2"/>
            </a:solidFill>
          </a:ln>
        </p:spPr>
        <p:txBody>
          <a:bodyPr wrap="square" rtlCol="0">
            <a:spAutoFit/>
          </a:bodyPr>
          <a:lstStyle/>
          <a:p>
            <a:r>
              <a:rPr lang="en-US" dirty="0"/>
              <a:t>Fill out the required fields then hit next.</a:t>
            </a:r>
          </a:p>
        </p:txBody>
      </p:sp>
      <p:sp>
        <p:nvSpPr>
          <p:cNvPr id="5" name="Left Arrow 4"/>
          <p:cNvSpPr/>
          <p:nvPr/>
        </p:nvSpPr>
        <p:spPr>
          <a:xfrm>
            <a:off x="2667000" y="6400801"/>
            <a:ext cx="2743200" cy="3979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686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4143032"/>
            <a:ext cx="2667000" cy="1754326"/>
          </a:xfrm>
          <a:prstGeom prst="rect">
            <a:avLst/>
          </a:prstGeom>
          <a:solidFill>
            <a:schemeClr val="bg1"/>
          </a:solidFill>
          <a:ln>
            <a:solidFill>
              <a:schemeClr val="tx2"/>
            </a:solidFill>
          </a:ln>
        </p:spPr>
        <p:txBody>
          <a:bodyPr wrap="square" rtlCol="0">
            <a:spAutoFit/>
          </a:bodyPr>
          <a:lstStyle/>
          <a:p>
            <a:r>
              <a:rPr lang="en-US" dirty="0"/>
              <a:t>If there is not a matching customer record and you have verified that the information entered is correct, click “Create New Customer Record”.</a:t>
            </a:r>
          </a:p>
        </p:txBody>
      </p:sp>
      <p:sp>
        <p:nvSpPr>
          <p:cNvPr id="5" name="Left Arrow 4"/>
          <p:cNvSpPr/>
          <p:nvPr/>
        </p:nvSpPr>
        <p:spPr>
          <a:xfrm>
            <a:off x="3962400" y="4267200"/>
            <a:ext cx="2438400" cy="3979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31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62700" y="5334000"/>
            <a:ext cx="2667000" cy="923330"/>
          </a:xfrm>
          <a:prstGeom prst="rect">
            <a:avLst/>
          </a:prstGeom>
          <a:solidFill>
            <a:schemeClr val="bg1"/>
          </a:solidFill>
          <a:ln>
            <a:solidFill>
              <a:schemeClr val="tx2"/>
            </a:solidFill>
          </a:ln>
        </p:spPr>
        <p:txBody>
          <a:bodyPr wrap="square" rtlCol="0">
            <a:spAutoFit/>
          </a:bodyPr>
          <a:lstStyle/>
          <a:p>
            <a:r>
              <a:rPr lang="en-US" dirty="0"/>
              <a:t>Fill out all fields marked with an asterisk, then scroll down and hit save.</a:t>
            </a:r>
          </a:p>
        </p:txBody>
      </p:sp>
      <p:sp>
        <p:nvSpPr>
          <p:cNvPr id="2" name="Bent Arrow 1"/>
          <p:cNvSpPr/>
          <p:nvPr/>
        </p:nvSpPr>
        <p:spPr>
          <a:xfrm rot="10800000">
            <a:off x="3962400" y="6257330"/>
            <a:ext cx="2538984" cy="5638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4007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2967335"/>
            <a:ext cx="2971800" cy="923330"/>
          </a:xfrm>
          <a:prstGeom prst="rect">
            <a:avLst/>
          </a:prstGeom>
          <a:solidFill>
            <a:schemeClr val="bg1"/>
          </a:solidFill>
          <a:ln>
            <a:solidFill>
              <a:schemeClr val="tx2"/>
            </a:solidFill>
          </a:ln>
        </p:spPr>
        <p:txBody>
          <a:bodyPr wrap="square" rtlCol="0">
            <a:spAutoFit/>
          </a:bodyPr>
          <a:lstStyle/>
          <a:p>
            <a:r>
              <a:rPr lang="en-US" dirty="0"/>
              <a:t>You now have a </a:t>
            </a:r>
            <a:r>
              <a:rPr lang="en-US" dirty="0" err="1"/>
              <a:t>CDFW</a:t>
            </a:r>
            <a:r>
              <a:rPr lang="en-US" dirty="0"/>
              <a:t> account and your GO ID can be found here.</a:t>
            </a:r>
          </a:p>
        </p:txBody>
      </p:sp>
      <p:sp>
        <p:nvSpPr>
          <p:cNvPr id="5" name="Bent Arrow 4"/>
          <p:cNvSpPr/>
          <p:nvPr/>
        </p:nvSpPr>
        <p:spPr>
          <a:xfrm rot="10800000">
            <a:off x="6553200" y="3890665"/>
            <a:ext cx="914400" cy="6768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7279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are unable to help the student</a:t>
            </a:r>
          </a:p>
        </p:txBody>
      </p:sp>
      <p:sp>
        <p:nvSpPr>
          <p:cNvPr id="3" name="Content Placeholder 2"/>
          <p:cNvSpPr>
            <a:spLocks noGrp="1"/>
          </p:cNvSpPr>
          <p:nvPr>
            <p:ph idx="1"/>
          </p:nvPr>
        </p:nvSpPr>
        <p:spPr/>
        <p:txBody>
          <a:bodyPr/>
          <a:lstStyle/>
          <a:p>
            <a:r>
              <a:rPr lang="en-US" dirty="0"/>
              <a:t>Tell them to call 916-653-1235 </a:t>
            </a:r>
          </a:p>
          <a:p>
            <a:pPr marL="0" indent="0">
              <a:buNone/>
            </a:pPr>
            <a:r>
              <a:rPr lang="en-US" dirty="0"/>
              <a:t> 		(the Hunter Ed main line)</a:t>
            </a:r>
          </a:p>
        </p:txBody>
      </p:sp>
    </p:spTree>
    <p:extLst>
      <p:ext uri="{BB962C8B-B14F-4D97-AF65-F5344CB8AC3E}">
        <p14:creationId xmlns:p14="http://schemas.microsoft.com/office/powerpoint/2010/main" val="1800716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 Questions?</a:t>
            </a:r>
          </a:p>
        </p:txBody>
      </p:sp>
      <p:sp>
        <p:nvSpPr>
          <p:cNvPr id="3" name="Content Placeholder 2"/>
          <p:cNvSpPr>
            <a:spLocks noGrp="1"/>
          </p:cNvSpPr>
          <p:nvPr>
            <p:ph idx="1"/>
          </p:nvPr>
        </p:nvSpPr>
        <p:spPr/>
        <p:txBody>
          <a:bodyPr/>
          <a:lstStyle/>
          <a:p>
            <a:pPr marL="0" indent="0" algn="ctr">
              <a:buNone/>
            </a:pPr>
            <a:r>
              <a:rPr lang="en-US" dirty="0"/>
              <a:t>Hunter Education Office</a:t>
            </a:r>
          </a:p>
          <a:p>
            <a:pPr marL="0" indent="0" algn="ctr">
              <a:buNone/>
            </a:pPr>
            <a:r>
              <a:rPr lang="en-US" dirty="0"/>
              <a:t>Email: </a:t>
            </a:r>
            <a:r>
              <a:rPr lang="en-US" dirty="0">
                <a:hlinkClick r:id="rId3"/>
              </a:rPr>
              <a:t>HunterEducation@wildlife.ca.gov</a:t>
            </a:r>
            <a:endParaRPr lang="en-US" dirty="0"/>
          </a:p>
          <a:p>
            <a:pPr marL="0" indent="0" algn="ctr">
              <a:buNone/>
            </a:pPr>
            <a:r>
              <a:rPr lang="en-US" dirty="0"/>
              <a:t>Phone: 916-653-1235</a:t>
            </a:r>
          </a:p>
        </p:txBody>
      </p:sp>
    </p:spTree>
    <p:extLst>
      <p:ext uri="{BB962C8B-B14F-4D97-AF65-F5344CB8AC3E}">
        <p14:creationId xmlns:p14="http://schemas.microsoft.com/office/powerpoint/2010/main" val="3605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7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6F0D0F-C97F-4986-AC08-F91D74743A5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229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839"/>
            <a:ext cx="8229600" cy="1143000"/>
          </a:xfrm>
        </p:spPr>
        <p:txBody>
          <a:bodyPr>
            <a:normAutofit fontScale="90000"/>
          </a:bodyPr>
          <a:lstStyle/>
          <a:p>
            <a:br>
              <a:rPr lang="en-US" dirty="0"/>
            </a:br>
            <a:r>
              <a:rPr lang="en-US" dirty="0"/>
              <a:t>Next Up: Using Event Manager</a:t>
            </a:r>
            <a:br>
              <a:rPr lang="en-US" dirty="0"/>
            </a:br>
            <a:r>
              <a:rPr lang="en-US" sz="3600" dirty="0"/>
              <a:t>Learn to manage and create classes &amp; events</a:t>
            </a:r>
            <a:endParaRPr lang="en-US" dirty="0"/>
          </a:p>
        </p:txBody>
      </p:sp>
      <p:sp>
        <p:nvSpPr>
          <p:cNvPr id="3" name="Content Placeholder 2"/>
          <p:cNvSpPr>
            <a:spLocks noGrp="1"/>
          </p:cNvSpPr>
          <p:nvPr>
            <p:ph idx="1"/>
          </p:nvPr>
        </p:nvSpPr>
        <p:spPr>
          <a:xfrm>
            <a:off x="457200" y="2941637"/>
            <a:ext cx="8229600" cy="2925763"/>
          </a:xfrm>
        </p:spPr>
        <p:txBody>
          <a:bodyPr>
            <a:normAutofit fontScale="92500" lnSpcReduction="10000"/>
          </a:bodyPr>
          <a:lstStyle/>
          <a:p>
            <a:r>
              <a:rPr lang="en-US" dirty="0"/>
              <a:t>You are encouraged to work with an experienced instructor before hosting your own event.  Please consult with your Lt. Coordinator for referrals to any team members in your area.</a:t>
            </a:r>
          </a:p>
          <a:p>
            <a:r>
              <a:rPr lang="en-US" dirty="0"/>
              <a:t>Continue to the next slide when you are ready to begin.</a:t>
            </a:r>
          </a:p>
        </p:txBody>
      </p:sp>
    </p:spTree>
    <p:extLst>
      <p:ext uri="{BB962C8B-B14F-4D97-AF65-F5344CB8AC3E}">
        <p14:creationId xmlns:p14="http://schemas.microsoft.com/office/powerpoint/2010/main" val="739879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1829</TotalTime>
  <Words>2777</Words>
  <Application>Microsoft Office PowerPoint</Application>
  <PresentationFormat>On-screen Show (4:3)</PresentationFormat>
  <Paragraphs>261</Paragraphs>
  <Slides>69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Kalkomey Event Manager  Walkthrough </vt:lpstr>
      <vt:lpstr>BENEFITS OF THE NEW SYSTEM</vt:lpstr>
      <vt:lpstr>PowerPoint Presentation</vt:lpstr>
      <vt:lpstr>PowerPoint Presentation</vt:lpstr>
      <vt:lpstr>PowerPoint Presentation</vt:lpstr>
      <vt:lpstr>PowerPoint Presentation</vt:lpstr>
      <vt:lpstr>PowerPoint Presentation</vt:lpstr>
      <vt:lpstr>PowerPoint Presentation</vt:lpstr>
      <vt:lpstr> Next Up: Using Event Manager Learn to manage and create classes &amp;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Date: What Instructor should Bring</vt:lpstr>
      <vt:lpstr>Student Consent Form </vt:lpstr>
      <vt:lpstr>PowerPoint Presentation</vt:lpstr>
      <vt:lpstr>What do Students Need to Bring?</vt:lpstr>
      <vt:lpstr>Completion of Class, What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 Ins </vt:lpstr>
      <vt:lpstr>Walk-Ins (What to do)</vt:lpstr>
      <vt:lpstr>PowerPoint Presentation</vt:lpstr>
      <vt:lpstr>PowerPoint Presentation</vt:lpstr>
      <vt:lpstr>PowerPoint Presentation</vt:lpstr>
      <vt:lpstr>PowerPoint Presentation</vt:lpstr>
      <vt:lpstr>PowerPoint Presentation</vt:lpstr>
      <vt:lpstr>Single Day Class Walk-ins</vt:lpstr>
      <vt:lpstr>What Students See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are unable to help the student</vt:lpstr>
      <vt:lpstr>Any Questions?</vt:lpstr>
    </vt:vector>
  </TitlesOfParts>
  <Company>California Department of Fish and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Lazzaretto, Matthew@Wildlife</dc:creator>
  <cp:lastModifiedBy>Saeteurn, Fam@Wildlife</cp:lastModifiedBy>
  <cp:revision>155</cp:revision>
  <cp:lastPrinted>2016-01-15T21:34:35Z</cp:lastPrinted>
  <dcterms:created xsi:type="dcterms:W3CDTF">2016-01-12T20:43:49Z</dcterms:created>
  <dcterms:modified xsi:type="dcterms:W3CDTF">2021-04-01T22:55:02Z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685f86-ed8d-482b-be3a-2b7af73f9b7f_Enabled">
    <vt:lpwstr>True</vt:lpwstr>
  </property>
  <property fmtid="{D5CDD505-2E9C-101B-9397-08002B2CF9AE}" pid="3" name="MSIP_Label_6e685f86-ed8d-482b-be3a-2b7af73f9b7f_SiteId">
    <vt:lpwstr>4b633c25-efbf-4006-9f15-07442ba7aa0b</vt:lpwstr>
  </property>
  <property fmtid="{D5CDD505-2E9C-101B-9397-08002B2CF9AE}" pid="4" name="MSIP_Label_6e685f86-ed8d-482b-be3a-2b7af73f9b7f_Owner">
    <vt:lpwstr>Fam.Saeteurn@wildlife.ca.gov</vt:lpwstr>
  </property>
  <property fmtid="{D5CDD505-2E9C-101B-9397-08002B2CF9AE}" pid="5" name="MSIP_Label_6e685f86-ed8d-482b-be3a-2b7af73f9b7f_SetDate">
    <vt:lpwstr>2021-04-01T22:55:01.6779272Z</vt:lpwstr>
  </property>
  <property fmtid="{D5CDD505-2E9C-101B-9397-08002B2CF9AE}" pid="6" name="MSIP_Label_6e685f86-ed8d-482b-be3a-2b7af73f9b7f_Name">
    <vt:lpwstr>General</vt:lpwstr>
  </property>
  <property fmtid="{D5CDD505-2E9C-101B-9397-08002B2CF9AE}" pid="7" name="MSIP_Label_6e685f86-ed8d-482b-be3a-2b7af73f9b7f_Application">
    <vt:lpwstr>Microsoft Azure Information Protection</vt:lpwstr>
  </property>
  <property fmtid="{D5CDD505-2E9C-101B-9397-08002B2CF9AE}" pid="8" name="MSIP_Label_6e685f86-ed8d-482b-be3a-2b7af73f9b7f_ActionId">
    <vt:lpwstr>bad890aa-e600-44c5-9cfc-6c20bcc93ab2</vt:lpwstr>
  </property>
  <property fmtid="{D5CDD505-2E9C-101B-9397-08002B2CF9AE}" pid="9" name="MSIP_Label_6e685f86-ed8d-482b-be3a-2b7af73f9b7f_Extended_MSFT_Method">
    <vt:lpwstr>Automatic</vt:lpwstr>
  </property>
  <property fmtid="{D5CDD505-2E9C-101B-9397-08002B2CF9AE}" pid="10" name="Sensitivity">
    <vt:lpwstr>General</vt:lpwstr>
  </property>
</Properties>
</file>